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1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3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4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5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9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2675-50F3-4A8B-BC5E-6406B7420A79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r>
              <a:rPr lang="en-US" dirty="0"/>
              <a:t>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Structured Programming; for loops</a:t>
            </a:r>
          </a:p>
          <a:p>
            <a:r>
              <a:rPr lang="en-US" dirty="0" smtClean="0"/>
              <a:t>Taken from notes by Dr. Neil Moore &amp; Dr. Debby Keen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we need to repeat the same code in several different places</a:t>
            </a:r>
          </a:p>
          <a:p>
            <a:pPr lvl="1"/>
            <a:r>
              <a:rPr lang="en-US" dirty="0" smtClean="0"/>
              <a:t>It would be nice if we didn’t have to write the code multiple times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subprogram</a:t>
            </a:r>
            <a:r>
              <a:rPr lang="en-US" dirty="0" smtClean="0"/>
              <a:t> is a chunk of the code treated as a single unit</a:t>
            </a:r>
          </a:p>
          <a:p>
            <a:pPr lvl="1"/>
            <a:r>
              <a:rPr lang="en-US" dirty="0" smtClean="0"/>
              <a:t>When we need to execute that code, we </a:t>
            </a:r>
            <a:r>
              <a:rPr lang="en-US" b="1" dirty="0" smtClean="0"/>
              <a:t>call (invoke)</a:t>
            </a:r>
            <a:r>
              <a:rPr lang="en-US" dirty="0" smtClean="0"/>
              <a:t> the subprogram</a:t>
            </a:r>
          </a:p>
          <a:p>
            <a:pPr lvl="2"/>
            <a:r>
              <a:rPr lang="en-US" dirty="0" smtClean="0"/>
              <a:t>The call runs the subprogram, waits for it to finish</a:t>
            </a:r>
          </a:p>
          <a:p>
            <a:pPr lvl="2"/>
            <a:r>
              <a:rPr lang="en-US" dirty="0" smtClean="0"/>
              <a:t>Then execution keeps going from where the call is</a:t>
            </a:r>
          </a:p>
          <a:p>
            <a:pPr lvl="2"/>
            <a:r>
              <a:rPr lang="en-US" dirty="0" smtClean="0"/>
              <a:t>Sometimes we send values to the subprogram</a:t>
            </a:r>
          </a:p>
          <a:p>
            <a:pPr lvl="2"/>
            <a:r>
              <a:rPr lang="en-US" dirty="0" smtClean="0"/>
              <a:t>Sometimes the subprogram sends value(s) back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subprograms are called </a:t>
            </a:r>
            <a:r>
              <a:rPr lang="en-US" b="1" dirty="0" smtClean="0"/>
              <a:t>functions</a:t>
            </a:r>
            <a:endParaRPr lang="en-US" dirty="0" smtClean="0"/>
          </a:p>
          <a:p>
            <a:pPr lvl="1"/>
            <a:r>
              <a:rPr lang="en-US" b="1" dirty="0" smtClean="0"/>
              <a:t>Arguments </a:t>
            </a:r>
            <a:r>
              <a:rPr lang="en-US" dirty="0" smtClean="0"/>
              <a:t>are the values we send to the function</a:t>
            </a:r>
          </a:p>
          <a:p>
            <a:pPr lvl="1"/>
            <a:r>
              <a:rPr lang="en-US" dirty="0" smtClean="0"/>
              <a:t>And the function can </a:t>
            </a:r>
            <a:r>
              <a:rPr lang="en-US" b="1" dirty="0" smtClean="0"/>
              <a:t>return</a:t>
            </a:r>
            <a:r>
              <a:rPr lang="en-US" dirty="0" smtClean="0"/>
              <a:t> a result (or results)</a:t>
            </a:r>
          </a:p>
          <a:p>
            <a:pPr lvl="1"/>
            <a:r>
              <a:rPr lang="en-US" dirty="0" smtClean="0"/>
              <a:t>Can you think of Python functions that</a:t>
            </a:r>
          </a:p>
          <a:p>
            <a:pPr lvl="2"/>
            <a:r>
              <a:rPr lang="en-US" dirty="0" smtClean="0"/>
              <a:t>Take one or more arguments?</a:t>
            </a:r>
          </a:p>
          <a:p>
            <a:pPr lvl="2"/>
            <a:r>
              <a:rPr lang="en-US" dirty="0" smtClean="0"/>
              <a:t>Take no arguments?</a:t>
            </a:r>
          </a:p>
          <a:p>
            <a:pPr lvl="2"/>
            <a:r>
              <a:rPr lang="en-US" dirty="0" smtClean="0"/>
              <a:t>Return a result?</a:t>
            </a:r>
          </a:p>
          <a:p>
            <a:pPr lvl="2"/>
            <a:r>
              <a:rPr lang="en-US" dirty="0" smtClean="0"/>
              <a:t>Don’t return a result?</a:t>
            </a:r>
          </a:p>
        </p:txBody>
      </p:sp>
    </p:spTree>
    <p:extLst>
      <p:ext uri="{BB962C8B-B14F-4D97-AF65-F5344CB8AC3E}">
        <p14:creationId xmlns:p14="http://schemas.microsoft.com/office/powerpoint/2010/main" val="314947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Guarantees for subprograms:</a:t>
            </a:r>
          </a:p>
          <a:p>
            <a:pPr lvl="1"/>
            <a:r>
              <a:rPr lang="en-US" dirty="0" smtClean="0"/>
              <a:t>Forces the invoking code to pause execution</a:t>
            </a:r>
          </a:p>
          <a:p>
            <a:pPr lvl="1"/>
            <a:r>
              <a:rPr lang="en-US" dirty="0" smtClean="0"/>
              <a:t>Starts execution at top of subprogram code</a:t>
            </a:r>
          </a:p>
          <a:p>
            <a:pPr lvl="1"/>
            <a:r>
              <a:rPr lang="en-US" dirty="0" smtClean="0"/>
              <a:t>Completes execution at bottom of subprogram</a:t>
            </a:r>
          </a:p>
          <a:p>
            <a:pPr lvl="1"/>
            <a:r>
              <a:rPr lang="en-US" dirty="0" smtClean="0"/>
              <a:t>Always returns execution control to the point where the subprogram was invoked </a:t>
            </a:r>
          </a:p>
          <a:p>
            <a:pPr lvl="1"/>
            <a:r>
              <a:rPr lang="en-US" dirty="0" smtClean="0"/>
              <a:t>Does NOT execute unless invoked (called)</a:t>
            </a:r>
          </a:p>
        </p:txBody>
      </p:sp>
    </p:spTree>
    <p:extLst>
      <p:ext uri="{BB962C8B-B14F-4D97-AF65-F5344CB8AC3E}">
        <p14:creationId xmlns:p14="http://schemas.microsoft.com/office/powerpoint/2010/main" val="406577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Sequence </a:t>
            </a:r>
            <a:r>
              <a:rPr lang="en-US" dirty="0" smtClean="0"/>
              <a:t>(one statement after another, easy to forget its name!)</a:t>
            </a:r>
          </a:p>
          <a:p>
            <a:r>
              <a:rPr lang="en-US" b="1" dirty="0" smtClean="0"/>
              <a:t>Selection</a:t>
            </a:r>
            <a:r>
              <a:rPr lang="en-US" dirty="0" smtClean="0"/>
              <a:t> (conditionals: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variations)</a:t>
            </a:r>
          </a:p>
          <a:p>
            <a:r>
              <a:rPr lang="en-US" b="1" dirty="0" smtClean="0"/>
              <a:t>Iteration</a:t>
            </a:r>
            <a:r>
              <a:rPr lang="en-US" dirty="0" smtClean="0"/>
              <a:t> (loops: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while)</a:t>
            </a:r>
          </a:p>
          <a:p>
            <a:r>
              <a:rPr lang="en-US" b="1" dirty="0" smtClean="0"/>
              <a:t>Subprogram</a:t>
            </a:r>
            <a:r>
              <a:rPr lang="en-US" dirty="0" smtClean="0"/>
              <a:t> (functions: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/>
              <a:t> and calls)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We’ve seen sequence and selection already, so now let’s look at iteration in more detail.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sequence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 smtClean="0"/>
              <a:t>Followed by a </a:t>
            </a:r>
            <a:r>
              <a:rPr lang="en-US" b="1" dirty="0" smtClean="0"/>
              <a:t>block</a:t>
            </a:r>
            <a:r>
              <a:rPr lang="en-US" dirty="0" smtClean="0"/>
              <a:t> (collection of indented lines) called the </a:t>
            </a:r>
            <a:r>
              <a:rPr lang="en-US" b="1" dirty="0" smtClean="0"/>
              <a:t>body.</a:t>
            </a:r>
          </a:p>
          <a:p>
            <a:pPr lvl="2"/>
            <a:r>
              <a:rPr lang="en-US" dirty="0" smtClean="0"/>
              <a:t>The body must be indented more than the “for” line!</a:t>
            </a:r>
          </a:p>
          <a:p>
            <a:pPr lvl="1"/>
            <a:r>
              <a:rPr lang="en-US" i="1" dirty="0" err="1"/>
              <a:t>v</a:t>
            </a:r>
            <a:r>
              <a:rPr lang="en-US" i="1" dirty="0" err="1" smtClean="0"/>
              <a:t>ar</a:t>
            </a:r>
            <a:r>
              <a:rPr lang="en-US" dirty="0" smtClean="0"/>
              <a:t> is an identifier (variable name)</a:t>
            </a:r>
          </a:p>
          <a:p>
            <a:r>
              <a:rPr lang="en-US" dirty="0" smtClean="0"/>
              <a:t>Semantics; Execute the body once for each item in the sequence</a:t>
            </a:r>
          </a:p>
          <a:p>
            <a:pPr lvl="1"/>
            <a:r>
              <a:rPr lang="en-US" dirty="0" smtClean="0"/>
              <a:t>Each time, the variable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/>
              <a:t> will have the value of that item</a:t>
            </a:r>
          </a:p>
          <a:p>
            <a:pPr lvl="1"/>
            <a:r>
              <a:rPr lang="en-US" dirty="0" smtClean="0"/>
              <a:t>Each run of the body is called an </a:t>
            </a:r>
            <a:r>
              <a:rPr lang="en-US" b="1" dirty="0" smtClean="0"/>
              <a:t>iteration.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5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very simple for loop: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color in (‘red’, ‘green’, ‘blue’):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print(color, “is a primary color.”)</a:t>
            </a:r>
          </a:p>
          <a:p>
            <a:r>
              <a:rPr lang="en-US" dirty="0" smtClean="0"/>
              <a:t>We give a </a:t>
            </a:r>
            <a:r>
              <a:rPr lang="en-US" b="1" dirty="0" smtClean="0"/>
              <a:t>tuple</a:t>
            </a:r>
            <a:r>
              <a:rPr lang="en-US" dirty="0" smtClean="0"/>
              <a:t> but a list in square brackets would work too</a:t>
            </a:r>
          </a:p>
          <a:p>
            <a:r>
              <a:rPr lang="en-US" dirty="0" smtClean="0"/>
              <a:t>When executed, it does: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	</a:t>
            </a:r>
            <a:r>
              <a:rPr lang="en-US" sz="2600" dirty="0" smtClean="0"/>
              <a:t>Iteration 1: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red is a primary color</a:t>
            </a:r>
          </a:p>
          <a:p>
            <a:pPr marL="0" indent="0">
              <a:buNone/>
            </a:pPr>
            <a:r>
              <a:rPr lang="en-US" sz="3000" dirty="0" smtClean="0"/>
              <a:t>    	</a:t>
            </a:r>
            <a:r>
              <a:rPr lang="en-US" sz="2600" dirty="0" smtClean="0"/>
              <a:t>Iteration 2: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green is a primary color</a:t>
            </a:r>
          </a:p>
          <a:p>
            <a:pPr marL="0" indent="0">
              <a:buNone/>
            </a:pPr>
            <a:r>
              <a:rPr lang="en-US" sz="2600" dirty="0" smtClean="0"/>
              <a:t>    	Iteration 3: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 is a primary color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kinds of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Strings can be used as sequences.  Each iteration of the loop operates on a single character: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print(char)</a:t>
            </a:r>
          </a:p>
          <a:p>
            <a:pPr marL="0" indent="0">
              <a:buNone/>
            </a:pPr>
            <a:r>
              <a:rPr lang="en-US" dirty="0" smtClean="0"/>
              <a:t>Prints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One of the most common, and most useful, kinds of sequences for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is a numeric range.  In Python, you create numeric ranges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 smtClean="0"/>
              <a:t> function.  It always creates integers. There are three ways to call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 smtClean="0"/>
              <a:t>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ange(3)</a:t>
            </a:r>
            <a:r>
              <a:rPr lang="en-US" dirty="0" smtClean="0"/>
              <a:t>:  counts from 0 up to 2</a:t>
            </a:r>
          </a:p>
          <a:p>
            <a:pPr lvl="1"/>
            <a:r>
              <a:rPr lang="en-US" dirty="0" smtClean="0"/>
              <a:t>Computer scientists usually count from zero, not one</a:t>
            </a:r>
          </a:p>
          <a:p>
            <a:pPr lvl="1"/>
            <a:r>
              <a:rPr lang="en-US" dirty="0" smtClean="0"/>
              <a:t>Goes up to but </a:t>
            </a:r>
            <a:r>
              <a:rPr lang="en-US" i="1" dirty="0" smtClean="0"/>
              <a:t>not including</a:t>
            </a:r>
            <a:r>
              <a:rPr lang="en-US" dirty="0" smtClean="0"/>
              <a:t> the final number  (just like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randrange</a:t>
            </a:r>
            <a:r>
              <a:rPr lang="en-US" dirty="0" smtClean="0"/>
              <a:t>!)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print(i, “squared is”, i**2)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squared is 0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1 squared is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 squared is 2</a:t>
            </a:r>
          </a:p>
          <a:p>
            <a:pPr lvl="1"/>
            <a:r>
              <a:rPr lang="en-US" dirty="0" smtClean="0"/>
              <a:t>Note the loop ran 3 times (for i = 0, 1, and 2)</a:t>
            </a:r>
          </a:p>
          <a:p>
            <a:pPr lvl="2"/>
            <a:r>
              <a:rPr lang="en-US" sz="2900" dirty="0" smtClean="0"/>
              <a:t>Don’t make a fencepost error!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83116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We can also tell range to start at a different number: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 stop)</a:t>
            </a:r>
          </a:p>
          <a:p>
            <a:pPr lvl="1"/>
            <a:r>
              <a:rPr lang="en-US" dirty="0" smtClean="0"/>
              <a:t>Produces a sequence of integers from start to stop </a:t>
            </a:r>
          </a:p>
          <a:p>
            <a:pPr lvl="1"/>
            <a:r>
              <a:rPr lang="en-US" dirty="0" smtClean="0"/>
              <a:t>Includes the start number (inclusive), does NOT include the stop number (exclusive)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range(3, 6):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5</a:t>
            </a:r>
          </a:p>
          <a:p>
            <a:pPr lvl="1"/>
            <a:r>
              <a:rPr lang="en-US" dirty="0" smtClean="0"/>
              <a:t>Runs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(stop – start) </a:t>
            </a:r>
            <a:r>
              <a:rPr lang="en-US" dirty="0" smtClean="0"/>
              <a:t>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on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wrote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range(1, 1)?</a:t>
            </a:r>
          </a:p>
          <a:p>
            <a:pPr lvl="1"/>
            <a:r>
              <a:rPr lang="en-US" dirty="0" smtClean="0"/>
              <a:t>It gives an empty sequence: stops before getting to 1</a:t>
            </a:r>
          </a:p>
          <a:p>
            <a:pPr lvl="1"/>
            <a:r>
              <a:rPr lang="en-US" dirty="0" smtClean="0"/>
              <a:t>The loop won’t run at all! </a:t>
            </a:r>
            <a:r>
              <a:rPr lang="en-US" b="1" dirty="0" smtClean="0"/>
              <a:t>Loops can run for 0 iterations!</a:t>
            </a:r>
            <a:endParaRPr lang="en-US" dirty="0" smtClean="0"/>
          </a:p>
          <a:p>
            <a:pPr lvl="1"/>
            <a:r>
              <a:rPr lang="en-US" dirty="0" smtClean="0"/>
              <a:t>Similarly,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range(5, 1) </a:t>
            </a:r>
            <a:r>
              <a:rPr lang="en-US" dirty="0" smtClean="0"/>
              <a:t>is an empty sequence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range(5, 1):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print(i)</a:t>
            </a:r>
          </a:p>
          <a:p>
            <a:pPr lvl="2"/>
            <a:r>
              <a:rPr lang="en-US" dirty="0" smtClean="0"/>
              <a:t>The body never executes (is </a:t>
            </a:r>
            <a:r>
              <a:rPr lang="en-US" b="1" dirty="0" smtClean="0"/>
              <a:t>dead code</a:t>
            </a:r>
            <a:r>
              <a:rPr lang="en-US" dirty="0" smtClean="0"/>
              <a:t>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4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old days: GOTO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 the early days of programming, we didn’t have for loops, if statements, etc.</a:t>
            </a:r>
          </a:p>
          <a:p>
            <a:r>
              <a:rPr lang="en-US" dirty="0" smtClean="0"/>
              <a:t>Instead, we had just “if this is true, go to 10”.</a:t>
            </a:r>
          </a:p>
          <a:p>
            <a:r>
              <a:rPr lang="en-US" dirty="0" smtClean="0"/>
              <a:t>You could use that to skip over code (like an </a:t>
            </a:r>
            <a:r>
              <a:rPr lang="en-US" b="1" dirty="0" smtClean="0"/>
              <a:t>if </a:t>
            </a:r>
            <a:r>
              <a:rPr lang="en-US" dirty="0" smtClean="0"/>
              <a:t>does)</a:t>
            </a:r>
          </a:p>
          <a:p>
            <a:r>
              <a:rPr lang="en-US" dirty="0" smtClean="0"/>
              <a:t>… or go back to an earlier line to make a loop</a:t>
            </a:r>
          </a:p>
          <a:p>
            <a:r>
              <a:rPr lang="en-US" dirty="0" smtClean="0"/>
              <a:t>This was very tedious and error prone</a:t>
            </a:r>
          </a:p>
          <a:p>
            <a:pPr lvl="1"/>
            <a:r>
              <a:rPr lang="en-US" dirty="0" smtClean="0"/>
              <a:t>Especially if something had to be changed</a:t>
            </a:r>
          </a:p>
          <a:p>
            <a:pPr lvl="1"/>
            <a:r>
              <a:rPr lang="en-US" dirty="0" smtClean="0"/>
              <a:t>“Spaghetti code”: trying to trace a program’s execution was like trying to trace one strand of spaghetti in a plate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with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last variation on range:   We can count by steps bigger than 1, only considering every </a:t>
            </a:r>
            <a:r>
              <a:rPr lang="en-US" i="1" dirty="0" smtClean="0"/>
              <a:t>nth</a:t>
            </a:r>
            <a:r>
              <a:rPr lang="en-US" dirty="0" smtClean="0"/>
              <a:t> number: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 stop, step)</a:t>
            </a:r>
          </a:p>
          <a:p>
            <a:pPr lvl="1"/>
            <a:r>
              <a:rPr lang="en-US" dirty="0" smtClean="0"/>
              <a:t>Instead of adding 1 in each iteration, adds </a:t>
            </a:r>
            <a:r>
              <a:rPr lang="en-US" i="1" dirty="0" smtClean="0"/>
              <a:t>step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first number is still start</a:t>
            </a:r>
          </a:p>
          <a:p>
            <a:pPr lvl="1"/>
            <a:r>
              <a:rPr lang="en-US" dirty="0" smtClean="0"/>
              <a:t>The next number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+ step</a:t>
            </a:r>
            <a:r>
              <a:rPr lang="en-US" dirty="0" smtClean="0"/>
              <a:t>, then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+ 2*step, …</a:t>
            </a:r>
          </a:p>
        </p:txBody>
      </p:sp>
    </p:spTree>
    <p:extLst>
      <p:ext uri="{BB962C8B-B14F-4D97-AF65-F5344CB8AC3E}">
        <p14:creationId xmlns:p14="http://schemas.microsoft.com/office/powerpoint/2010/main" val="4800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with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will this do?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range(10, 25, 5):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lvl="1"/>
            <a:r>
              <a:rPr lang="en-US" dirty="0" smtClean="0"/>
              <a:t>Prints: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lvl="1"/>
            <a:r>
              <a:rPr lang="en-US" dirty="0" smtClean="0"/>
              <a:t>Does not include 25, the stop number is still exclusive.</a:t>
            </a:r>
          </a:p>
          <a:p>
            <a:r>
              <a:rPr lang="en-US" dirty="0" smtClean="0"/>
              <a:t>What about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range(10, 2) </a:t>
            </a:r>
            <a:r>
              <a:rPr lang="en-US" dirty="0" smtClean="0"/>
              <a:t>?  </a:t>
            </a:r>
            <a:r>
              <a:rPr lang="en-US" dirty="0" smtClean="0">
                <a:solidFill>
                  <a:srgbClr val="FF0000"/>
                </a:solidFill>
              </a:rPr>
              <a:t># common error!</a:t>
            </a:r>
          </a:p>
          <a:p>
            <a:pPr lvl="1"/>
            <a:r>
              <a:rPr lang="en-US" dirty="0" smtClean="0"/>
              <a:t>Since there are only two arguments, it means start at 10 and stop at 2, </a:t>
            </a:r>
            <a:r>
              <a:rPr lang="en-US" dirty="0" smtClean="0">
                <a:solidFill>
                  <a:srgbClr val="FF0000"/>
                </a:solidFill>
              </a:rPr>
              <a:t>NOT start at 0, stop at 10 and step 2!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448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backwards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count down by providing a negative step.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range(3, 0, -1):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print(“Counting down:”, i)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print(“Lift off!”)</a:t>
            </a:r>
          </a:p>
          <a:p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Counting down: 3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Counting down: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Counting down: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Lift off!</a:t>
            </a:r>
          </a:p>
          <a:p>
            <a:r>
              <a:rPr lang="en-US" dirty="0" smtClean="0"/>
              <a:t>The stop number is still exclusive!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range(1, 5, -1)</a:t>
            </a:r>
            <a:r>
              <a:rPr lang="en-US" dirty="0" smtClean="0"/>
              <a:t> is an empty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9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we have a collection of measurements in a list and we want to find their average:  add them all up and divide by the number of measurements:</a:t>
            </a:r>
          </a:p>
          <a:p>
            <a:pPr marL="0" indent="0">
              <a:buNone/>
            </a:pPr>
            <a:r>
              <a:rPr lang="en-US" dirty="0" smtClean="0"/>
              <a:t>  temperatures = [67.0, 69.2, 55.3, 71.2, 65.4]</a:t>
            </a:r>
          </a:p>
          <a:p>
            <a:r>
              <a:rPr lang="en-US" dirty="0" smtClean="0"/>
              <a:t>We can get the number of measurements by a function called len:  len(temperatures)</a:t>
            </a:r>
          </a:p>
          <a:p>
            <a:r>
              <a:rPr lang="en-US" dirty="0" smtClean="0"/>
              <a:t>For the sum, we need some kind of a loop</a:t>
            </a:r>
          </a:p>
          <a:p>
            <a:pPr marL="457200" lvl="1" indent="0">
              <a:buNone/>
            </a:pPr>
            <a:r>
              <a:rPr lang="en-US" dirty="0" smtClean="0"/>
              <a:t>for temp in temperatures:</a:t>
            </a:r>
          </a:p>
          <a:p>
            <a:r>
              <a:rPr lang="en-US" dirty="0" smtClean="0"/>
              <a:t>We need to add another number in each iteration</a:t>
            </a:r>
          </a:p>
          <a:p>
            <a:r>
              <a:rPr lang="en-US" dirty="0" smtClean="0"/>
              <a:t>We need a variable to keep track of the sum</a:t>
            </a:r>
          </a:p>
          <a:p>
            <a:pPr lvl="1"/>
            <a:r>
              <a:rPr lang="en-US" dirty="0" smtClean="0"/>
              <a:t>We call such a variable an </a:t>
            </a:r>
            <a:r>
              <a:rPr lang="en-US" b="1" dirty="0" smtClean="0"/>
              <a:t>accumulator</a:t>
            </a:r>
            <a:endParaRPr lang="en-US" dirty="0" smtClean="0"/>
          </a:p>
          <a:p>
            <a:r>
              <a:rPr lang="en-US" dirty="0" smtClean="0"/>
              <a:t>Accumulators are NOT new syntax</a:t>
            </a:r>
          </a:p>
          <a:p>
            <a:pPr lvl="1"/>
            <a:r>
              <a:rPr lang="en-US" dirty="0" smtClean="0"/>
              <a:t>Just a new way of using assignment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logical </a:t>
            </a:r>
            <a:r>
              <a:rPr lang="en-US" dirty="0" smtClean="0"/>
              <a:t>concept, used in most 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4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general pattern of accumulators:</a:t>
            </a:r>
          </a:p>
          <a:p>
            <a:r>
              <a:rPr lang="en-US" dirty="0" smtClean="0"/>
              <a:t>Make an accumulator variable to hold the “total”</a:t>
            </a:r>
          </a:p>
          <a:p>
            <a:pPr lvl="1"/>
            <a:r>
              <a:rPr lang="en-US" dirty="0" smtClean="0"/>
              <a:t>Like the display on a calculator</a:t>
            </a:r>
          </a:p>
          <a:p>
            <a:r>
              <a:rPr lang="en-US" dirty="0" smtClean="0"/>
              <a:t>Before the loop starts, </a:t>
            </a:r>
            <a:r>
              <a:rPr lang="en-US" b="1" dirty="0" smtClean="0"/>
              <a:t>initialize</a:t>
            </a:r>
            <a:r>
              <a:rPr lang="en-US" dirty="0" smtClean="0"/>
              <a:t> the accumulator to a known value</a:t>
            </a:r>
          </a:p>
          <a:p>
            <a:pPr lvl="1"/>
            <a:r>
              <a:rPr lang="en-US" dirty="0" smtClean="0"/>
              <a:t>Like clearing out the calculator first</a:t>
            </a:r>
          </a:p>
          <a:p>
            <a:pPr lvl="1"/>
            <a:r>
              <a:rPr lang="en-US" dirty="0" smtClean="0"/>
              <a:t>If we are calculating a sum, start at 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otal = 0</a:t>
            </a:r>
          </a:p>
          <a:p>
            <a:pPr lvl="2"/>
            <a:r>
              <a:rPr lang="en-US" dirty="0" smtClean="0"/>
              <a:t>0 is the </a:t>
            </a:r>
            <a:r>
              <a:rPr lang="en-US" b="1" dirty="0" smtClean="0"/>
              <a:t>identity</a:t>
            </a:r>
            <a:r>
              <a:rPr lang="en-US" dirty="0" smtClean="0"/>
              <a:t> for addition: adding 0 to a number doesn’t change it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Inside the loop, use assignment to update the accumulator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temp in temperatures: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total = total + temp</a:t>
            </a:r>
          </a:p>
          <a:p>
            <a:pPr lvl="1"/>
            <a:r>
              <a:rPr lang="en-US" dirty="0" smtClean="0"/>
              <a:t>Or use augmented assignment: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+= temp</a:t>
            </a:r>
          </a:p>
          <a:p>
            <a:r>
              <a:rPr lang="en-US" dirty="0" smtClean="0"/>
              <a:t>What if we don’t initialize total first?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NameError:  name ‘total’ is not defined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Accumulators can be used for more than just adding bunches of numbers.</a:t>
            </a:r>
          </a:p>
          <a:p>
            <a:r>
              <a:rPr lang="en-US" dirty="0" smtClean="0"/>
              <a:t>Choose the initial value carefully so it doesn’t change the result</a:t>
            </a:r>
          </a:p>
          <a:p>
            <a:r>
              <a:rPr lang="en-US" b="1" dirty="0" smtClean="0"/>
              <a:t>Factorial:</a:t>
            </a:r>
            <a:r>
              <a:rPr lang="en-US" dirty="0" smtClean="0"/>
              <a:t>  1, 2 = (1 x 2), 6 = (1 x 2 x 3), …</a:t>
            </a:r>
          </a:p>
          <a:p>
            <a:pPr lvl="1"/>
            <a:r>
              <a:rPr lang="en-US" dirty="0" smtClean="0"/>
              <a:t>Inside the loop we will multiply the accumulator</a:t>
            </a:r>
          </a:p>
          <a:p>
            <a:pPr lvl="1"/>
            <a:r>
              <a:rPr lang="en-US" dirty="0" smtClean="0"/>
              <a:t>If we started the accumulator at zero, we’d never get anything but zero!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The multiplicative identity is 1, use that.</a:t>
            </a:r>
          </a:p>
          <a:p>
            <a:pPr marL="914400" lvl="2" indent="0">
              <a:buNone/>
            </a:pPr>
            <a:r>
              <a:rPr lang="en-US" dirty="0" smtClean="0"/>
              <a:t>factorial = 1</a:t>
            </a:r>
          </a:p>
          <a:p>
            <a:pPr marL="914400" lvl="2" indent="0">
              <a:buNone/>
            </a:pPr>
            <a:r>
              <a:rPr lang="en-US" dirty="0" smtClean="0"/>
              <a:t>for I in range (1, max + 1):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factorial *= i</a:t>
            </a:r>
          </a:p>
          <a:p>
            <a:pPr lvl="1"/>
            <a:r>
              <a:rPr lang="en-US" dirty="0" smtClean="0"/>
              <a:t>Counting: how many times does something happen?</a:t>
            </a:r>
          </a:p>
          <a:p>
            <a:pPr lvl="2"/>
            <a:r>
              <a:rPr lang="en-US" dirty="0" smtClean="0"/>
              <a:t>Just like sum: initialize with zero.</a:t>
            </a:r>
          </a:p>
          <a:p>
            <a:pPr lvl="2"/>
            <a:r>
              <a:rPr lang="en-US" dirty="0" smtClean="0"/>
              <a:t>Instead of adding </a:t>
            </a:r>
            <a:r>
              <a:rPr lang="en-US" i="1" dirty="0" smtClean="0"/>
              <a:t>I</a:t>
            </a:r>
            <a:r>
              <a:rPr lang="en-US" dirty="0" smtClean="0"/>
              <a:t>, just add 1.</a:t>
            </a:r>
          </a:p>
          <a:p>
            <a:pPr marL="1828800" lvl="4" indent="0">
              <a:buNone/>
            </a:pPr>
            <a:r>
              <a:rPr lang="en-US" dirty="0" err="1" smtClean="0"/>
              <a:t>numoff</a:t>
            </a:r>
            <a:r>
              <a:rPr lang="en-US" dirty="0" smtClean="0"/>
              <a:t> = 0</a:t>
            </a:r>
          </a:p>
          <a:p>
            <a:pPr marL="1828800" lvl="4" indent="0">
              <a:buNone/>
            </a:pPr>
            <a:r>
              <a:rPr lang="en-US" dirty="0" smtClean="0"/>
              <a:t>for i in range(1, 100, 2)</a:t>
            </a:r>
          </a:p>
          <a:p>
            <a:pPr marL="1828800" lvl="4" indent="0">
              <a:buNone/>
            </a:pPr>
            <a:r>
              <a:rPr lang="en-US" dirty="0"/>
              <a:t>	</a:t>
            </a:r>
            <a:r>
              <a:rPr lang="en-US" dirty="0" err="1" smtClean="0"/>
              <a:t>numodd</a:t>
            </a:r>
            <a:r>
              <a:rPr lang="en-US" dirty="0" smtClean="0"/>
              <a:t> += 1</a:t>
            </a:r>
          </a:p>
          <a:p>
            <a:pPr lvl="2"/>
            <a:r>
              <a:rPr lang="en-US" dirty="0" smtClean="0"/>
              <a:t>We call an accumulator like this a </a:t>
            </a:r>
            <a:r>
              <a:rPr lang="en-US" b="1" dirty="0" smtClean="0"/>
              <a:t>counter.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9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</a:p>
          <a:p>
            <a:pPr lvl="1"/>
            <a:r>
              <a:rPr lang="en-US" dirty="0" smtClean="0"/>
              <a:t>Our accumulator will be a string</a:t>
            </a:r>
          </a:p>
          <a:p>
            <a:pPr lvl="1"/>
            <a:r>
              <a:rPr lang="en-US" dirty="0" smtClean="0"/>
              <a:t>We’ll loop over the characters of the input string</a:t>
            </a:r>
          </a:p>
          <a:p>
            <a:pPr lvl="1"/>
            <a:r>
              <a:rPr lang="en-US" dirty="0" smtClean="0"/>
              <a:t>Concatenate each new character to the </a:t>
            </a:r>
            <a:r>
              <a:rPr lang="en-US" i="1" dirty="0" smtClean="0"/>
              <a:t>beginning</a:t>
            </a:r>
            <a:r>
              <a:rPr lang="en-US" dirty="0" smtClean="0"/>
              <a:t> of the accumulator string</a:t>
            </a:r>
          </a:p>
          <a:p>
            <a:pPr lvl="2"/>
            <a:r>
              <a:rPr lang="en-US" dirty="0" smtClean="0"/>
              <a:t>What is the identity element for concatenation?</a:t>
            </a:r>
          </a:p>
          <a:p>
            <a:pPr lvl="2"/>
            <a:r>
              <a:rPr lang="en-US" dirty="0" smtClean="0"/>
              <a:t>(That is, what can you concatenate with, without changing the original string?)</a:t>
            </a:r>
          </a:p>
          <a:p>
            <a:pPr lvl="2"/>
            <a:r>
              <a:rPr lang="en-US" dirty="0" smtClean="0"/>
              <a:t>The empty string!</a:t>
            </a:r>
          </a:p>
        </p:txBody>
      </p:sp>
    </p:spTree>
    <p:extLst>
      <p:ext uri="{BB962C8B-B14F-4D97-AF65-F5344CB8AC3E}">
        <p14:creationId xmlns:p14="http://schemas.microsoft.com/office/powerpoint/2010/main" val="270578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input(“enter a string:  “)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reversed = “”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reversed = char + reversed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,”backwards is”, reversed)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lecture8_examples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 the course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webpage for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code examples.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1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47" y="1600200"/>
            <a:ext cx="2608306" cy="4525963"/>
          </a:xfrm>
        </p:spPr>
      </p:pic>
    </p:spTree>
    <p:extLst>
      <p:ext uri="{BB962C8B-B14F-4D97-AF65-F5344CB8AC3E}">
        <p14:creationId xmlns:p14="http://schemas.microsoft.com/office/powerpoint/2010/main" val="5053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1960’s, computer scientists started to think about how to write programs that were easier to understand and modify.</a:t>
            </a:r>
          </a:p>
          <a:p>
            <a:pPr lvl="1"/>
            <a:r>
              <a:rPr lang="en-US" dirty="0" err="1" smtClean="0"/>
              <a:t>Edsger</a:t>
            </a:r>
            <a:r>
              <a:rPr lang="en-US" dirty="0" smtClean="0"/>
              <a:t> Dijkstra, “Go To Statement Considered Harmful” (1968)</a:t>
            </a:r>
          </a:p>
          <a:p>
            <a:r>
              <a:rPr lang="en-US" dirty="0" smtClean="0"/>
              <a:t>They introduced the paradigm of </a:t>
            </a:r>
            <a:r>
              <a:rPr lang="en-US" b="1" dirty="0" smtClean="0"/>
              <a:t>structured programming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Patterns that lead to easier-to-understand code</a:t>
            </a:r>
          </a:p>
          <a:p>
            <a:pPr lvl="2"/>
            <a:r>
              <a:rPr lang="en-US" dirty="0" smtClean="0"/>
              <a:t>Easier to test and debug</a:t>
            </a:r>
          </a:p>
          <a:p>
            <a:pPr lvl="2"/>
            <a:r>
              <a:rPr lang="en-US" dirty="0" smtClean="0"/>
              <a:t>Easier to modify and maintain</a:t>
            </a:r>
          </a:p>
          <a:p>
            <a:pPr lvl="2"/>
            <a:r>
              <a:rPr lang="en-US" dirty="0" smtClean="0"/>
              <a:t>Easier to collaborate on large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0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structures and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seen a little about </a:t>
            </a:r>
            <a:r>
              <a:rPr lang="en-US" b="1" dirty="0" smtClean="0"/>
              <a:t>data structures</a:t>
            </a:r>
            <a:endParaRPr lang="en-US" dirty="0" smtClean="0"/>
          </a:p>
          <a:p>
            <a:pPr lvl="1"/>
            <a:r>
              <a:rPr lang="en-US" dirty="0" smtClean="0"/>
              <a:t>The ways of organizing data in a program</a:t>
            </a:r>
          </a:p>
          <a:p>
            <a:pPr lvl="1"/>
            <a:r>
              <a:rPr lang="en-US" dirty="0" smtClean="0"/>
              <a:t>Simple ones: constants and variables</a:t>
            </a:r>
          </a:p>
          <a:p>
            <a:pPr lvl="1"/>
            <a:r>
              <a:rPr lang="en-US" dirty="0" smtClean="0"/>
              <a:t>More complex: graphics objects, strings, lists, …</a:t>
            </a:r>
          </a:p>
          <a:p>
            <a:r>
              <a:rPr lang="en-US" b="1" dirty="0" smtClean="0"/>
              <a:t>Control structures</a:t>
            </a:r>
            <a:r>
              <a:rPr lang="en-US" dirty="0" smtClean="0"/>
              <a:t> are ways of controlling the execution of a program</a:t>
            </a:r>
          </a:p>
          <a:p>
            <a:pPr lvl="1"/>
            <a:r>
              <a:rPr lang="en-US" dirty="0" smtClean="0"/>
              <a:t>which statements execute, and in which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3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basic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In 1966, </a:t>
            </a:r>
            <a:r>
              <a:rPr lang="en-US" dirty="0" err="1" smtClean="0"/>
              <a:t>B</a:t>
            </a:r>
            <a:r>
              <a:rPr lang="en-US" dirty="0" err="1" smtClean="0">
                <a:cs typeface="Lucida Sans Unicode"/>
              </a:rPr>
              <a:t>öhm</a:t>
            </a:r>
            <a:r>
              <a:rPr lang="en-US" dirty="0" smtClean="0">
                <a:latin typeface="Lucida Sans Unicode"/>
                <a:cs typeface="Lucida Sans Unicode"/>
              </a:rPr>
              <a:t> </a:t>
            </a:r>
            <a:r>
              <a:rPr lang="en-US" dirty="0" smtClean="0">
                <a:cs typeface="Lucida Sans Unicode"/>
              </a:rPr>
              <a:t>and </a:t>
            </a:r>
            <a:r>
              <a:rPr lang="en-US" dirty="0" err="1" smtClean="0">
                <a:cs typeface="Lucida Sans Unicode"/>
              </a:rPr>
              <a:t>Jacopini</a:t>
            </a:r>
            <a:r>
              <a:rPr lang="en-US" dirty="0" smtClean="0">
                <a:cs typeface="Lucida Sans Unicode"/>
              </a:rPr>
              <a:t> showed that any program using “go to” could be rearranged to use only three simple control structures</a:t>
            </a:r>
          </a:p>
          <a:p>
            <a:pPr lvl="1"/>
            <a:r>
              <a:rPr lang="en-US" dirty="0" smtClean="0">
                <a:cs typeface="Lucida Sans Unicode"/>
              </a:rPr>
              <a:t>Sequence</a:t>
            </a:r>
          </a:p>
          <a:p>
            <a:pPr lvl="1"/>
            <a:r>
              <a:rPr lang="en-US" dirty="0" smtClean="0">
                <a:cs typeface="Lucida Sans Unicode"/>
              </a:rPr>
              <a:t>Selection</a:t>
            </a:r>
          </a:p>
          <a:p>
            <a:pPr lvl="1"/>
            <a:r>
              <a:rPr lang="en-US" dirty="0" smtClean="0">
                <a:cs typeface="Lucida Sans Unicode"/>
              </a:rPr>
              <a:t>Iteration</a:t>
            </a:r>
          </a:p>
          <a:p>
            <a:pPr lvl="1"/>
            <a:r>
              <a:rPr lang="en-US" dirty="0" smtClean="0">
                <a:cs typeface="Lucida Sans Unicode"/>
              </a:rPr>
              <a:t>Added a fourth later: </a:t>
            </a:r>
            <a:r>
              <a:rPr lang="en-US" b="1" dirty="0" smtClean="0">
                <a:cs typeface="Lucida Sans Unicode"/>
              </a:rPr>
              <a:t>Subprograms</a:t>
            </a:r>
            <a:r>
              <a:rPr lang="en-US" dirty="0" smtClean="0">
                <a:cs typeface="Lucida Sans Unicode"/>
              </a:rPr>
              <a:t> (more in chapter 5)</a:t>
            </a:r>
          </a:p>
          <a:p>
            <a:pPr marL="0" indent="0">
              <a:buNone/>
            </a:pPr>
            <a:r>
              <a:rPr lang="en-US" dirty="0" smtClean="0">
                <a:cs typeface="Lucida Sans Unicode"/>
              </a:rPr>
              <a:t>Each of these control structures has two important guarantees:</a:t>
            </a:r>
          </a:p>
          <a:p>
            <a:r>
              <a:rPr lang="en-US" dirty="0" smtClean="0">
                <a:cs typeface="Lucida Sans Unicode"/>
              </a:rPr>
              <a:t>Only one way to </a:t>
            </a:r>
            <a:r>
              <a:rPr lang="en-US" b="1" dirty="0" smtClean="0">
                <a:cs typeface="Lucida Sans Unicode"/>
              </a:rPr>
              <a:t>enter</a:t>
            </a:r>
            <a:r>
              <a:rPr lang="en-US" dirty="0" smtClean="0">
                <a:cs typeface="Lucida Sans Unicode"/>
              </a:rPr>
              <a:t> the control structure</a:t>
            </a:r>
          </a:p>
          <a:p>
            <a:r>
              <a:rPr lang="en-US" dirty="0" smtClean="0">
                <a:cs typeface="Lucida Sans Unicode"/>
              </a:rPr>
              <a:t>Only one way to </a:t>
            </a:r>
            <a:r>
              <a:rPr lang="en-US" b="1" dirty="0" smtClean="0">
                <a:cs typeface="Lucida Sans Unicode"/>
              </a:rPr>
              <a:t>exit</a:t>
            </a:r>
            <a:r>
              <a:rPr lang="en-US" dirty="0" smtClean="0">
                <a:cs typeface="Lucida Sans Unicode"/>
              </a:rPr>
              <a:t> the control structure</a:t>
            </a:r>
          </a:p>
          <a:p>
            <a:r>
              <a:rPr lang="en-US" i="1" dirty="0" smtClean="0">
                <a:cs typeface="Lucida Sans Unicode"/>
              </a:rPr>
              <a:t>One entrance, one exit.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588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sequence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“Sequencing” or “sequential execution” just means: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running one statement after another</a:t>
            </a:r>
          </a:p>
          <a:p>
            <a:r>
              <a:rPr lang="en-US" dirty="0" smtClean="0"/>
              <a:t>In Python we write one line after the next</a:t>
            </a:r>
          </a:p>
          <a:p>
            <a:r>
              <a:rPr lang="en-US" dirty="0" smtClean="0"/>
              <a:t>“The default” control structure</a:t>
            </a:r>
          </a:p>
          <a:p>
            <a:r>
              <a:rPr lang="en-US" dirty="0" smtClean="0"/>
              <a:t>Guarantees unique to sequence</a:t>
            </a:r>
          </a:p>
          <a:p>
            <a:pPr lvl="1"/>
            <a:r>
              <a:rPr lang="en-US" dirty="0" smtClean="0"/>
              <a:t>The steps will execute in the order given</a:t>
            </a:r>
          </a:p>
          <a:p>
            <a:pPr lvl="1"/>
            <a:r>
              <a:rPr lang="en-US" dirty="0" smtClean="0"/>
              <a:t>Steps will not be skipped</a:t>
            </a:r>
          </a:p>
          <a:p>
            <a:pPr lvl="1"/>
            <a:r>
              <a:rPr lang="en-US" dirty="0" smtClean="0"/>
              <a:t>It will always start at the first statement …</a:t>
            </a:r>
          </a:p>
          <a:p>
            <a:pPr lvl="1"/>
            <a:r>
              <a:rPr lang="en-US" dirty="0" smtClean="0"/>
              <a:t>And finish at the last statement of the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9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“Selection” means choosing which code to run based on a condition or question</a:t>
            </a:r>
          </a:p>
          <a:p>
            <a:r>
              <a:rPr lang="en-US" dirty="0" smtClean="0"/>
              <a:t>In Python, an </a:t>
            </a:r>
            <a:r>
              <a:rPr lang="en-US" b="1" dirty="0" smtClean="0"/>
              <a:t>if-else</a:t>
            </a:r>
            <a:r>
              <a:rPr lang="en-US" dirty="0" smtClean="0"/>
              <a:t> statement</a:t>
            </a:r>
          </a:p>
          <a:p>
            <a:r>
              <a:rPr lang="en-US" dirty="0" smtClean="0"/>
              <a:t>Two branches, based on True and False</a:t>
            </a:r>
          </a:p>
          <a:p>
            <a:pPr lvl="1"/>
            <a:r>
              <a:rPr lang="en-US" dirty="0" smtClean="0"/>
              <a:t>Each branch is another control structure (most often a sequence, can be a loop or another if)</a:t>
            </a:r>
          </a:p>
          <a:p>
            <a:r>
              <a:rPr lang="en-US" dirty="0" smtClean="0"/>
              <a:t>Guarantees:</a:t>
            </a:r>
          </a:p>
          <a:p>
            <a:pPr lvl="1"/>
            <a:r>
              <a:rPr lang="en-US" dirty="0" smtClean="0"/>
              <a:t>Always starts with the question/condition</a:t>
            </a:r>
          </a:p>
          <a:p>
            <a:pPr lvl="1"/>
            <a:r>
              <a:rPr lang="en-US" dirty="0" smtClean="0"/>
              <a:t>Runs one branch or the other, never both</a:t>
            </a:r>
          </a:p>
          <a:p>
            <a:pPr lvl="1"/>
            <a:r>
              <a:rPr lang="en-US" dirty="0" smtClean="0"/>
              <a:t>… and never neither – MUST do one of the two</a:t>
            </a:r>
          </a:p>
          <a:p>
            <a:r>
              <a:rPr lang="en-US" dirty="0" smtClean="0"/>
              <a:t>Avoid </a:t>
            </a:r>
            <a:r>
              <a:rPr lang="en-US" b="1" dirty="0" smtClean="0"/>
              <a:t>dead code</a:t>
            </a:r>
            <a:r>
              <a:rPr lang="en-US" dirty="0" smtClean="0"/>
              <a:t>:  code that is never executed – not just not executed on one particular run, but NEVER executed</a:t>
            </a:r>
          </a:p>
          <a:p>
            <a:pPr lvl="1"/>
            <a:r>
              <a:rPr lang="en-US" dirty="0" smtClean="0"/>
              <a:t>Usually because the condition is always True or always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“Iteration” means running code multiple times (a loop)</a:t>
            </a:r>
          </a:p>
          <a:p>
            <a:r>
              <a:rPr lang="en-US" dirty="0" smtClean="0"/>
              <a:t>In structured programming, “repeat this body until a condition is false”</a:t>
            </a:r>
          </a:p>
          <a:p>
            <a:r>
              <a:rPr lang="en-US" dirty="0" smtClean="0"/>
              <a:t>In Python, a </a:t>
            </a:r>
            <a:r>
              <a:rPr lang="en-US" b="1" dirty="0" smtClean="0"/>
              <a:t>while</a:t>
            </a:r>
            <a:r>
              <a:rPr lang="en-US" dirty="0" smtClean="0"/>
              <a:t> loop</a:t>
            </a:r>
          </a:p>
          <a:p>
            <a:pPr lvl="1"/>
            <a:r>
              <a:rPr lang="en-US" b="1" dirty="0" smtClean="0"/>
              <a:t>for</a:t>
            </a:r>
            <a:r>
              <a:rPr lang="en-US" dirty="0" smtClean="0"/>
              <a:t> loops are a special case of iteration</a:t>
            </a:r>
          </a:p>
          <a:p>
            <a:r>
              <a:rPr lang="en-US" dirty="0" smtClean="0"/>
              <a:t>Guarantees:</a:t>
            </a:r>
          </a:p>
          <a:p>
            <a:pPr lvl="1"/>
            <a:r>
              <a:rPr lang="en-US" dirty="0" smtClean="0"/>
              <a:t>Always starts with the question/condition</a:t>
            </a:r>
          </a:p>
          <a:p>
            <a:pPr lvl="1"/>
            <a:r>
              <a:rPr lang="en-US" dirty="0" smtClean="0"/>
              <a:t>If the condition is True, executes the </a:t>
            </a:r>
            <a:r>
              <a:rPr lang="en-US" b="1" dirty="0" smtClean="0"/>
              <a:t>entire</a:t>
            </a:r>
            <a:r>
              <a:rPr lang="en-US" dirty="0" smtClean="0"/>
              <a:t> body, then comes back to the condition</a:t>
            </a:r>
          </a:p>
          <a:p>
            <a:pPr lvl="1"/>
            <a:r>
              <a:rPr lang="en-US" dirty="0" smtClean="0"/>
              <a:t>If the condition is False, leaves the loop</a:t>
            </a:r>
          </a:p>
          <a:p>
            <a:r>
              <a:rPr lang="en-US" dirty="0" smtClean="0"/>
              <a:t>Beware of </a:t>
            </a:r>
            <a:r>
              <a:rPr lang="en-US" b="1" dirty="0" smtClean="0"/>
              <a:t>infinite loops</a:t>
            </a:r>
            <a:r>
              <a:rPr lang="en-US" dirty="0" smtClean="0"/>
              <a:t> where the condition is always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6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1538</Words>
  <Application>Microsoft Office PowerPoint</Application>
  <PresentationFormat>On-screen Show (4:3)</PresentationFormat>
  <Paragraphs>251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Lucida Sans Unicode</vt:lpstr>
      <vt:lpstr>Office Theme</vt:lpstr>
      <vt:lpstr>CS 115 Lecture 8</vt:lpstr>
      <vt:lpstr>The bad old days: GOTO</vt:lpstr>
      <vt:lpstr>PowerPoint Presentation</vt:lpstr>
      <vt:lpstr>Structured programming</vt:lpstr>
      <vt:lpstr>Data structures and Control structures</vt:lpstr>
      <vt:lpstr>The three basic control structures</vt:lpstr>
      <vt:lpstr>The sequence control structure</vt:lpstr>
      <vt:lpstr>Selection control structure</vt:lpstr>
      <vt:lpstr>Iteration control structure</vt:lpstr>
      <vt:lpstr>Subprogram control structure</vt:lpstr>
      <vt:lpstr>Subprogram control structure</vt:lpstr>
      <vt:lpstr>Subprogram control structure</vt:lpstr>
      <vt:lpstr>Control structures summary</vt:lpstr>
      <vt:lpstr>The for loop</vt:lpstr>
      <vt:lpstr>The for loop</vt:lpstr>
      <vt:lpstr>Other kinds of sequences</vt:lpstr>
      <vt:lpstr>Numeric ranges</vt:lpstr>
      <vt:lpstr>Range variations</vt:lpstr>
      <vt:lpstr>Variations on range</vt:lpstr>
      <vt:lpstr>Counting with steps</vt:lpstr>
      <vt:lpstr>Counting with steps</vt:lpstr>
      <vt:lpstr>Counting backwards</vt:lpstr>
      <vt:lpstr>Finding an average</vt:lpstr>
      <vt:lpstr>Accumulators</vt:lpstr>
      <vt:lpstr>Accumulators</vt:lpstr>
      <vt:lpstr>Accumulators</vt:lpstr>
      <vt:lpstr>Accumulators</vt:lpstr>
      <vt:lpstr>More accumulators</vt:lpstr>
      <vt:lpstr>Reversing a string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10</dc:title>
  <dc:creator>Debby</dc:creator>
  <cp:lastModifiedBy>salem</cp:lastModifiedBy>
  <cp:revision>54</cp:revision>
  <dcterms:created xsi:type="dcterms:W3CDTF">2016-02-23T03:52:00Z</dcterms:created>
  <dcterms:modified xsi:type="dcterms:W3CDTF">2016-06-30T04:36:12Z</dcterms:modified>
</cp:coreProperties>
</file>