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4" r:id="rId5"/>
    <p:sldId id="28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3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2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2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8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0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7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0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57B3-B1DC-48BA-B20F-650970EC6CB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tcl.tk/37701" TargetMode="External"/><Relationship Id="rId2" Type="http://schemas.openxmlformats.org/officeDocument/2006/relationships/hyperlink" Target="http://www.tcl.tk/man/tcl8.5/TkCmd/colors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python.org/" TargetMode="External"/><Relationship Id="rId3" Type="http://schemas.openxmlformats.org/officeDocument/2006/relationships/hyperlink" Target="http://mcsp.wartburg.edu/zelle/python/graphics/graphics.pdf" TargetMode="External"/><Relationship Id="rId7" Type="http://schemas.openxmlformats.org/officeDocument/2006/relationships/hyperlink" Target="http://www.pyglet.org/" TargetMode="External"/><Relationship Id="rId2" Type="http://schemas.openxmlformats.org/officeDocument/2006/relationships/hyperlink" Target="https://docs.python.org/3/library/turtl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yopengl.sourceforge.net/" TargetMode="External"/><Relationship Id="rId5" Type="http://schemas.openxmlformats.org/officeDocument/2006/relationships/hyperlink" Target="https://wiki.python.org/moin/GuiProgramming" TargetMode="External"/><Relationship Id="rId4" Type="http://schemas.openxmlformats.org/officeDocument/2006/relationships/hyperlink" Target="http://programarcadegames.com/index.php?chapter=introduction_to_graphic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csp.wartburg.edu/zelle/python/graphics/graphics.pdf" TargetMode="External"/><Relationship Id="rId2" Type="http://schemas.openxmlformats.org/officeDocument/2006/relationships/hyperlink" Target="http://mcsp.wartburg.edu/zelle/python/graphics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csp.wartburg.edu/zelle/python/graphics/graphics/graphic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Graphics</a:t>
            </a:r>
          </a:p>
          <a:p>
            <a:r>
              <a:rPr lang="en-US" dirty="0" smtClean="0"/>
              <a:t>Taken from notes by Dr. Neil Moore &amp; Dr. Debby Keen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window usually closes when the program exits.</a:t>
            </a:r>
          </a:p>
          <a:p>
            <a:pPr lvl="1"/>
            <a:r>
              <a:rPr lang="en-US" dirty="0" smtClean="0"/>
              <a:t>Keep it open by waiting for a mouse click: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win.getMouse()</a:t>
            </a:r>
          </a:p>
          <a:p>
            <a:pPr lvl="2"/>
            <a:r>
              <a:rPr lang="en-US" dirty="0" smtClean="0"/>
              <a:t>More about </a:t>
            </a:r>
            <a:r>
              <a:rPr lang="en-US" dirty="0" err="1" smtClean="0"/>
              <a:t>getMouse</a:t>
            </a:r>
            <a:r>
              <a:rPr lang="en-US" dirty="0" smtClean="0"/>
              <a:t> later</a:t>
            </a:r>
          </a:p>
          <a:p>
            <a:pPr lvl="1"/>
            <a:r>
              <a:rPr lang="en-US" dirty="0" smtClean="0"/>
              <a:t>Close on exit doesn’t always work in the IDE</a:t>
            </a:r>
          </a:p>
          <a:p>
            <a:pPr lvl="2"/>
            <a:r>
              <a:rPr lang="en-US" dirty="0" smtClean="0"/>
              <a:t>Or when the program crashes</a:t>
            </a:r>
          </a:p>
          <a:p>
            <a:pPr lvl="2"/>
            <a:r>
              <a:rPr lang="en-US" dirty="0" smtClean="0"/>
              <a:t>Can eat up lots of system resources and eventually need a reboot!</a:t>
            </a:r>
          </a:p>
          <a:p>
            <a:pPr lvl="1"/>
            <a:r>
              <a:rPr lang="en-US" dirty="0" smtClean="0"/>
              <a:t>Be safe by always calling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win.close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at the end!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make a line going from the upper left to lower right of the graphics window. To do that, we use the Line class.</a:t>
            </a:r>
          </a:p>
          <a:p>
            <a:r>
              <a:rPr lang="en-US" dirty="0" smtClean="0"/>
              <a:t>Constructor: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graphics.Line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(point1, point2)</a:t>
            </a:r>
          </a:p>
          <a:p>
            <a:r>
              <a:rPr lang="en-US" dirty="0" smtClean="0"/>
              <a:t>What’s a “point”?</a:t>
            </a:r>
          </a:p>
          <a:p>
            <a:pPr lvl="1"/>
            <a:r>
              <a:rPr lang="en-US" dirty="0" smtClean="0"/>
              <a:t>Another class!</a:t>
            </a:r>
          </a:p>
          <a:p>
            <a:pPr lvl="1"/>
            <a:r>
              <a:rPr lang="en-US" dirty="0" smtClean="0"/>
              <a:t>Constructor: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graphics.Point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  <a:r>
              <a:rPr lang="en-US" dirty="0" smtClean="0"/>
              <a:t> (x and y are floats)</a:t>
            </a:r>
          </a:p>
          <a:p>
            <a:pPr lvl="2"/>
            <a:r>
              <a:rPr lang="en-US" dirty="0" smtClean="0"/>
              <a:t>By default, (0, 0) is the upper left corner of graphics window</a:t>
            </a:r>
          </a:p>
          <a:p>
            <a:pPr lvl="2"/>
            <a:r>
              <a:rPr lang="en-US" dirty="0" smtClean="0"/>
              <a:t>Upside-down compared to Cartesian plan in math!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use a constructor as an argument, so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Line, Point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diagonal = Line(Point(0,0), Point(600, 400))</a:t>
            </a:r>
          </a:p>
          <a:p>
            <a:r>
              <a:rPr lang="en-US" dirty="0" smtClean="0"/>
              <a:t>Making the line does not actually draw it!</a:t>
            </a:r>
          </a:p>
          <a:p>
            <a:pPr lvl="1"/>
            <a:r>
              <a:rPr lang="en-US" dirty="0" smtClean="0"/>
              <a:t>One more step:  tell it to draw itself in the window</a:t>
            </a:r>
          </a:p>
          <a:p>
            <a:pPr marL="914400" lvl="2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iagonal.draw</a:t>
            </a: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Programs can have multiple windows open!</a:t>
            </a:r>
          </a:p>
          <a:p>
            <a:pPr lvl="2"/>
            <a:r>
              <a:rPr lang="en-US" dirty="0" smtClean="0"/>
              <a:t>Or you might want to set the line’s color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What’s going on with the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  <a:r>
              <a:rPr lang="en-US" dirty="0" smtClean="0"/>
              <a:t>?</a:t>
            </a:r>
          </a:p>
          <a:p>
            <a:r>
              <a:rPr lang="en-US" dirty="0" smtClean="0"/>
              <a:t>draw is a </a:t>
            </a:r>
            <a:r>
              <a:rPr lang="en-US" b="1" dirty="0" smtClean="0"/>
              <a:t>method</a:t>
            </a:r>
            <a:r>
              <a:rPr lang="en-US" dirty="0" smtClean="0"/>
              <a:t> of the Line class</a:t>
            </a:r>
          </a:p>
          <a:p>
            <a:pPr lvl="1"/>
            <a:r>
              <a:rPr lang="en-US" dirty="0" smtClean="0"/>
              <a:t>A method is like a function that works on an object</a:t>
            </a:r>
          </a:p>
          <a:p>
            <a:pPr lvl="1"/>
            <a:r>
              <a:rPr lang="en-US" dirty="0" smtClean="0"/>
              <a:t>“Something the object can do”</a:t>
            </a:r>
          </a:p>
          <a:p>
            <a:pPr lvl="1"/>
            <a:r>
              <a:rPr lang="en-US" dirty="0" smtClean="0"/>
              <a:t>In OOP, methods are how the program interacts with objects</a:t>
            </a:r>
          </a:p>
          <a:p>
            <a:r>
              <a:rPr lang="en-US" dirty="0" smtClean="0"/>
              <a:t>Syntax:  </a:t>
            </a:r>
            <a:r>
              <a:rPr lang="en-US" dirty="0" err="1" smtClean="0"/>
              <a:t>obj.method</a:t>
            </a:r>
            <a:r>
              <a:rPr lang="en-US" dirty="0" smtClean="0"/>
              <a:t>(arguments)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bj</a:t>
            </a:r>
            <a:r>
              <a:rPr lang="en-US" dirty="0" smtClean="0"/>
              <a:t> is an object (usually a variable)</a:t>
            </a:r>
          </a:p>
          <a:p>
            <a:pPr lvl="1"/>
            <a:r>
              <a:rPr lang="en-US" dirty="0" smtClean="0"/>
              <a:t>method is the name of the method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3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Semantics:  calls the function named “method” in </a:t>
            </a:r>
            <a:r>
              <a:rPr lang="en-US" dirty="0" err="1" smtClean="0"/>
              <a:t>obj’s</a:t>
            </a:r>
            <a:r>
              <a:rPr lang="en-US" dirty="0" smtClean="0"/>
              <a:t> class, sending it </a:t>
            </a:r>
            <a:r>
              <a:rPr lang="en-US" dirty="0" err="1" smtClean="0"/>
              <a:t>obj</a:t>
            </a:r>
            <a:r>
              <a:rPr lang="en-US" dirty="0" smtClean="0"/>
              <a:t> as the object to work on</a:t>
            </a:r>
          </a:p>
          <a:p>
            <a:r>
              <a:rPr lang="en-US" dirty="0" smtClean="0"/>
              <a:t>Methods can return values just like ordinary functions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point.getX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The draw method does not return anything (like the function print)  It’s a stand-alone statement.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shapes: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class represents a circle (surprise!)</a:t>
            </a:r>
          </a:p>
          <a:p>
            <a:r>
              <a:rPr lang="en-US" dirty="0" smtClean="0"/>
              <a:t>What information is needed to draw a circle?</a:t>
            </a:r>
          </a:p>
          <a:p>
            <a:pPr lvl="1"/>
            <a:r>
              <a:rPr lang="en-US" dirty="0" smtClean="0"/>
              <a:t>The Center: that’s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Radius: that’s a number (distance from center to edge).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  = Circle (Point(250, 250), 200)</a:t>
            </a:r>
          </a:p>
          <a:p>
            <a:pPr lvl="1"/>
            <a:r>
              <a:rPr lang="en-US" dirty="0" smtClean="0"/>
              <a:t>its center is at (250, 250)</a:t>
            </a:r>
          </a:p>
          <a:p>
            <a:pPr lvl="1"/>
            <a:r>
              <a:rPr lang="en-US" dirty="0" smtClean="0"/>
              <a:t>Its radius is 200, top is at (y = 50), bottom at (y = 450)</a:t>
            </a:r>
          </a:p>
          <a:p>
            <a:r>
              <a:rPr lang="en-US" dirty="0" smtClean="0"/>
              <a:t>As with Line, we have to </a:t>
            </a:r>
            <a:r>
              <a:rPr lang="en-US" b="1" dirty="0" smtClean="0"/>
              <a:t>draw</a:t>
            </a:r>
            <a:r>
              <a:rPr lang="en-US" dirty="0" smtClean="0"/>
              <a:t> the circle to display it: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eye.draw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could draw a rectangle already, using four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there is an easier way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hich we will see also has another benefit shortly</a:t>
            </a:r>
          </a:p>
          <a:p>
            <a:r>
              <a:rPr lang="en-US" dirty="0" smtClean="0"/>
              <a:t>What information do we need to draw a rectangle?</a:t>
            </a:r>
          </a:p>
          <a:p>
            <a:pPr lvl="1"/>
            <a:r>
              <a:rPr lang="en-US" dirty="0" smtClean="0"/>
              <a:t>Four corners?</a:t>
            </a:r>
          </a:p>
          <a:p>
            <a:pPr lvl="1"/>
            <a:r>
              <a:rPr lang="en-US" dirty="0" smtClean="0"/>
              <a:t>We really only need two opposite corners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 can figure out the other two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(Point(50,100), Point(250, 350))</a:t>
            </a:r>
          </a:p>
          <a:p>
            <a:pPr lvl="1"/>
            <a:r>
              <a:rPr lang="en-US" dirty="0" smtClean="0"/>
              <a:t>What is its width?</a:t>
            </a:r>
          </a:p>
          <a:p>
            <a:pPr lvl="1"/>
            <a:r>
              <a:rPr lang="en-US" dirty="0" smtClean="0"/>
              <a:t>250 – 50 = 200</a:t>
            </a:r>
          </a:p>
          <a:p>
            <a:pPr lvl="1"/>
            <a:r>
              <a:rPr lang="en-US" dirty="0" smtClean="0"/>
              <a:t>Height?</a:t>
            </a:r>
          </a:p>
          <a:p>
            <a:pPr lvl="1"/>
            <a:r>
              <a:rPr lang="en-US" dirty="0" smtClean="0"/>
              <a:t>350 – 100 = 250</a:t>
            </a:r>
          </a:p>
          <a:p>
            <a:pPr lvl="1"/>
            <a:r>
              <a:rPr lang="en-US" dirty="0" smtClean="0"/>
              <a:t>We gave the upper-left and lower-right corners but you don’t have to do those specifically.  Just make sure you give two opposite corners.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(Point(250, 100), Point(50, 350))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2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can also make a general polygon shape:</a:t>
            </a:r>
          </a:p>
          <a:p>
            <a:pPr lvl="1"/>
            <a:r>
              <a:rPr lang="en-US" dirty="0" smtClean="0"/>
              <a:t>Any number of sides, at any angle</a:t>
            </a:r>
          </a:p>
          <a:p>
            <a:pPr lvl="1"/>
            <a:r>
              <a:rPr lang="en-US" dirty="0" smtClean="0"/>
              <a:t>How could we specify all that?</a:t>
            </a:r>
          </a:p>
          <a:p>
            <a:pPr lvl="1"/>
            <a:r>
              <a:rPr lang="en-US" dirty="0" smtClean="0"/>
              <a:t>List the vertices (corners)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= Polygon(Point(100, 100), Point (300, 100), Point (200, 250))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</a:t>
            </a:r>
            <a:r>
              <a:rPr lang="en-US" dirty="0" smtClean="0">
                <a:cs typeface="Courier New" panose="02070309020205020404" pitchFamily="49" charset="0"/>
              </a:rPr>
              <a:t>would be a triangle (has 3 corners)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You can have any number of points.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Draws a line from the first point to the second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Then from the second to the third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Finally, from the last point back to the first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Order matters! If you have more than 3 points, anyway.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8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oval is a stretched-out “squashed” circle.</a:t>
            </a:r>
          </a:p>
          <a:p>
            <a:pPr lvl="1"/>
            <a:r>
              <a:rPr lang="en-US" dirty="0" smtClean="0"/>
              <a:t>How would we specify an oval?</a:t>
            </a:r>
          </a:p>
          <a:p>
            <a:pPr lvl="2"/>
            <a:r>
              <a:rPr lang="en-US" dirty="0" smtClean="0"/>
              <a:t>Several possibilities: center and two radii, two foci, …</a:t>
            </a:r>
          </a:p>
          <a:p>
            <a:pPr lvl="1"/>
            <a:r>
              <a:rPr lang="en-US" dirty="0" smtClean="0"/>
              <a:t>The graphics library uses a </a:t>
            </a:r>
            <a:r>
              <a:rPr lang="en-US" b="1" dirty="0" smtClean="0"/>
              <a:t>bounding box.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Oval</a:t>
            </a:r>
          </a:p>
          <a:p>
            <a:pPr lvl="2"/>
            <a:r>
              <a:rPr lang="en-US" dirty="0" smtClean="0"/>
              <a:t>The constructor takes two Point arguments</a:t>
            </a:r>
          </a:p>
          <a:p>
            <a:pPr lvl="3"/>
            <a:r>
              <a:rPr lang="en-US" dirty="0" smtClean="0"/>
              <a:t>The corners of a rectangle (the bounding box)</a:t>
            </a:r>
          </a:p>
          <a:p>
            <a:pPr lvl="3"/>
            <a:r>
              <a:rPr lang="en-US" dirty="0" smtClean="0"/>
              <a:t>The oval will fit in the box as tightly as possible.</a:t>
            </a:r>
          </a:p>
          <a:p>
            <a:pPr lvl="3"/>
            <a:r>
              <a:rPr lang="en-US" dirty="0" smtClean="0"/>
              <a:t>Does not actually draw the bounding box!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Oval (Point(100, 200), Point(400, 300))</a:t>
            </a:r>
          </a:p>
          <a:p>
            <a:pPr marL="457200" lvl="1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v.draw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graphics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all our programs have interacted with the user through standard input and output (keyboard and shell window)</a:t>
            </a:r>
          </a:p>
          <a:p>
            <a:r>
              <a:rPr lang="en-US" dirty="0" smtClean="0"/>
              <a:t>Plain-text input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) and output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we do something that looks nicer?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graphics library can draw images</a:t>
            </a:r>
          </a:p>
          <a:p>
            <a:pPr lvl="1"/>
            <a:r>
              <a:rPr lang="en-US" dirty="0" smtClean="0"/>
              <a:t>It supports GIF format files, not JPEG!</a:t>
            </a:r>
          </a:p>
          <a:p>
            <a:pPr lvl="1"/>
            <a:r>
              <a:rPr lang="en-US" dirty="0" smtClean="0"/>
              <a:t>You give the position where you want the center of the image, and a filename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 = Image(Point(250, 250), “pic.gif”)</a:t>
            </a:r>
          </a:p>
          <a:p>
            <a:r>
              <a:rPr lang="en-US" dirty="0" smtClean="0"/>
              <a:t>The image will be centered at (250, 250)</a:t>
            </a:r>
          </a:p>
          <a:p>
            <a:r>
              <a:rPr lang="en-US" dirty="0" smtClean="0"/>
              <a:t>The GIF file should be in the same folder location as your </a:t>
            </a:r>
            <a:r>
              <a:rPr lang="en-US" dirty="0" err="1" smtClean="0"/>
              <a:t>py</a:t>
            </a:r>
            <a:r>
              <a:rPr lang="en-US" dirty="0" smtClean="0"/>
              <a:t> file.</a:t>
            </a:r>
          </a:p>
          <a:p>
            <a:r>
              <a:rPr lang="en-US" dirty="0" smtClean="0"/>
              <a:t>Whoever runs your program needs the image file too.</a:t>
            </a:r>
          </a:p>
          <a:p>
            <a:r>
              <a:rPr lang="en-US" dirty="0" smtClean="0"/>
              <a:t>As usual,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pic.draw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r>
              <a:rPr lang="en-US" dirty="0" smtClean="0"/>
              <a:t> to display the image.</a:t>
            </a:r>
          </a:p>
        </p:txBody>
      </p:sp>
    </p:spTree>
    <p:extLst>
      <p:ext uri="{BB962C8B-B14F-4D97-AF65-F5344CB8AC3E}">
        <p14:creationId xmlns:p14="http://schemas.microsoft.com/office/powerpoint/2010/main" val="223078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You’ve seen all the constructors now</a:t>
            </a:r>
          </a:p>
          <a:p>
            <a:pPr lvl="1"/>
            <a:r>
              <a:rPr lang="en-US" dirty="0" smtClean="0"/>
              <a:t>And how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draw </a:t>
            </a:r>
            <a:r>
              <a:rPr lang="en-US" dirty="0" smtClean="0"/>
              <a:t>them </a:t>
            </a:r>
          </a:p>
          <a:p>
            <a:r>
              <a:rPr lang="en-US" dirty="0" smtClean="0"/>
              <a:t>Let’s look at some more things you can do with the objects once we have them (some more methods)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obj.setWidth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(pixels)</a:t>
            </a:r>
          </a:p>
          <a:p>
            <a:pPr lvl="1"/>
            <a:r>
              <a:rPr lang="en-US" dirty="0" smtClean="0"/>
              <a:t>Changes the width of the shape’s lines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Moves the shape by </a:t>
            </a:r>
            <a:r>
              <a:rPr lang="en-US" i="1" dirty="0" smtClean="0"/>
              <a:t>dx</a:t>
            </a:r>
            <a:r>
              <a:rPr lang="en-US" dirty="0" smtClean="0"/>
              <a:t> in the x direction, by </a:t>
            </a:r>
            <a:r>
              <a:rPr lang="en-US" i="1" dirty="0" err="1" smtClean="0"/>
              <a:t>dy</a:t>
            </a:r>
            <a:r>
              <a:rPr lang="en-US" dirty="0" smtClean="0"/>
              <a:t> in the y direction (can be positive or negative or zero)</a:t>
            </a:r>
          </a:p>
          <a:p>
            <a:pPr lvl="1"/>
            <a:r>
              <a:rPr lang="en-US" dirty="0" smtClean="0"/>
              <a:t>The numbers are</a:t>
            </a:r>
            <a:r>
              <a:rPr lang="en-US" i="1" dirty="0"/>
              <a:t> </a:t>
            </a:r>
            <a:r>
              <a:rPr lang="en-US" i="1" dirty="0" smtClean="0"/>
              <a:t>added </a:t>
            </a:r>
            <a:r>
              <a:rPr lang="en-US" dirty="0" smtClean="0"/>
              <a:t> to the original coordinates</a:t>
            </a:r>
          </a:p>
          <a:p>
            <a:pPr lvl="1"/>
            <a:r>
              <a:rPr lang="en-US" dirty="0" smtClean="0"/>
              <a:t>Can do this even after the shape is drawn – so animation!</a:t>
            </a:r>
          </a:p>
        </p:txBody>
      </p:sp>
    </p:spTree>
    <p:extLst>
      <p:ext uri="{BB962C8B-B14F-4D97-AF65-F5344CB8AC3E}">
        <p14:creationId xmlns:p14="http://schemas.microsoft.com/office/powerpoint/2010/main" val="226053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obj.undraw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Erases the shape immediately</a:t>
            </a:r>
          </a:p>
          <a:p>
            <a:pPr lvl="1"/>
            <a:r>
              <a:rPr lang="en-US" dirty="0" smtClean="0"/>
              <a:t>Anything “behind”  becomes visible again</a:t>
            </a:r>
          </a:p>
          <a:p>
            <a:pPr lvl="1"/>
            <a:r>
              <a:rPr lang="en-US" dirty="0" smtClean="0"/>
              <a:t>Be careful not to </a:t>
            </a:r>
            <a:r>
              <a:rPr lang="en-US" dirty="0" err="1" smtClean="0"/>
              <a:t>UNdraw</a:t>
            </a:r>
            <a:r>
              <a:rPr lang="en-US" dirty="0" smtClean="0"/>
              <a:t> something that has not been DRAWN yet!</a:t>
            </a:r>
          </a:p>
          <a:p>
            <a:pPr lvl="2"/>
            <a:r>
              <a:rPr lang="en-US" dirty="0" smtClean="0"/>
              <a:t>Gives a Run-time error!</a:t>
            </a:r>
          </a:p>
        </p:txBody>
      </p:sp>
    </p:spTree>
    <p:extLst>
      <p:ext uri="{BB962C8B-B14F-4D97-AF65-F5344CB8AC3E}">
        <p14:creationId xmlns:p14="http://schemas.microsoft.com/office/powerpoint/2010/main" val="408221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Shapes have two different colors associated with them: the </a:t>
            </a:r>
            <a:r>
              <a:rPr lang="en-US" b="1" dirty="0" smtClean="0"/>
              <a:t>fill</a:t>
            </a:r>
            <a:r>
              <a:rPr lang="en-US" dirty="0" smtClean="0"/>
              <a:t> and the </a:t>
            </a:r>
            <a:r>
              <a:rPr lang="en-US" b="1" dirty="0" smtClean="0"/>
              <a:t>outline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fill color</a:t>
            </a:r>
            <a:r>
              <a:rPr lang="en-US" dirty="0" smtClean="0"/>
              <a:t> is used for inside the shape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box.setFill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(“blue”)</a:t>
            </a:r>
          </a:p>
          <a:p>
            <a:pPr lvl="2"/>
            <a:r>
              <a:rPr lang="en-US" dirty="0" smtClean="0"/>
              <a:t>You specify the color name as a string</a:t>
            </a:r>
          </a:p>
          <a:p>
            <a:pPr lvl="2"/>
            <a:r>
              <a:rPr lang="en-US" dirty="0" smtClean="0"/>
              <a:t>Points and Lines don’t have an “inside”</a:t>
            </a:r>
          </a:p>
          <a:p>
            <a:pPr lvl="2"/>
            <a:r>
              <a:rPr lang="en-US" dirty="0" smtClean="0"/>
              <a:t>This is why Rectangle and Polygon are better than just a bunch of Lines – they have “insides”!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outline color</a:t>
            </a:r>
            <a:r>
              <a:rPr lang="en-US" dirty="0" smtClean="0"/>
              <a:t> is used for the border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line1.setOutline(“red”)</a:t>
            </a:r>
          </a:p>
          <a:p>
            <a:pPr lvl="2"/>
            <a:r>
              <a:rPr lang="en-US" dirty="0" smtClean="0"/>
              <a:t>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, that’s the entire shape</a:t>
            </a:r>
          </a:p>
          <a:p>
            <a:pPr lvl="1"/>
            <a:r>
              <a:rPr lang="en-US" dirty="0" smtClean="0"/>
              <a:t>The window as a whole (GraphWin) has a </a:t>
            </a:r>
            <a:r>
              <a:rPr lang="en-US" b="1" dirty="0" smtClean="0"/>
              <a:t>background color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(“yellow”)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color names are a bit obscure (“firebrick”? “purple4”?)</a:t>
            </a:r>
          </a:p>
          <a:p>
            <a:pPr lvl="1"/>
            <a:r>
              <a:rPr lang="en-US" dirty="0" smtClean="0">
                <a:hlinkClick r:id="rId2"/>
              </a:rPr>
              <a:t>http://www.tcl.tk/man/tcl8.5/TkCmd/colors.htm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http://wiki.tcl.tk/37701</a:t>
            </a:r>
            <a:endParaRPr lang="en-US" dirty="0" smtClean="0"/>
          </a:p>
          <a:p>
            <a:pPr lvl="1"/>
            <a:r>
              <a:rPr lang="en-US" dirty="0" smtClean="0"/>
              <a:t>Or you can specify Red Green Blue values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line1.setOutline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color_rgb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(255, 128, 0)) 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orange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Go to this link if you need more details: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://wiki.tcl.tk/37701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display text in the graphics window</a:t>
            </a:r>
          </a:p>
          <a:p>
            <a:r>
              <a:rPr lang="en-US" dirty="0" smtClean="0"/>
              <a:t>You need the location (Point) where you want the center of the string, and a string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 = Text(Point(250, 250), “Hello”)</a:t>
            </a:r>
          </a:p>
          <a:p>
            <a:r>
              <a:rPr lang="en-US" dirty="0" smtClean="0"/>
              <a:t>You can specify the font size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greeting.setSize(30) # between 5 and 36</a:t>
            </a:r>
          </a:p>
          <a:p>
            <a:r>
              <a:rPr lang="en-US" dirty="0" smtClean="0"/>
              <a:t>You can also make it bold and/or italic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greeting.setStyle(“bold”)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greeting.setStyle(“italic”)</a:t>
            </a:r>
          </a:p>
          <a:p>
            <a:r>
              <a:rPr lang="en-US" dirty="0" smtClean="0"/>
              <a:t>The library supports a few typefaces:</a:t>
            </a:r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reeting.setFace(“courier”)</a:t>
            </a:r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reeting.setFace(“times roman”)</a:t>
            </a:r>
          </a:p>
        </p:txBody>
      </p:sp>
    </p:spTree>
    <p:extLst>
      <p:ext uri="{BB962C8B-B14F-4D97-AF65-F5344CB8AC3E}">
        <p14:creationId xmlns:p14="http://schemas.microsoft.com/office/powerpoint/2010/main" val="53125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Outputting numeric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Suppose you had a variable like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width </a:t>
            </a:r>
            <a:r>
              <a:rPr lang="en-US" sz="3400" dirty="0" smtClean="0">
                <a:cs typeface="Courier New" panose="02070309020205020404" pitchFamily="49" charset="0"/>
              </a:rPr>
              <a:t>which has an integer value.</a:t>
            </a:r>
          </a:p>
          <a:p>
            <a:r>
              <a:rPr lang="en-US" sz="3400" dirty="0" smtClean="0">
                <a:cs typeface="Courier New" panose="02070309020205020404" pitchFamily="49" charset="0"/>
              </a:rPr>
              <a:t>You want to put it on the graphics window.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myresult = Text(Point(150, 100), width)#bad</a:t>
            </a:r>
          </a:p>
          <a:p>
            <a:r>
              <a:rPr lang="en-US" sz="3400" dirty="0" smtClean="0">
                <a:cs typeface="Courier New" panose="02070309020205020404" pitchFamily="49" charset="0"/>
              </a:rPr>
              <a:t>But this is NOT good.  It is only a number, no label! It is easier to make ONE string which is used by ONE Text object.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myresult = Text(Point(150, 100), “the width is “ + str(width))  # better!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Typecast the numeric variable to a string then concatenate it with the label  (including spaces as needed). 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This makes one string which is then displayed with the Text object.</a:t>
            </a:r>
          </a:p>
        </p:txBody>
      </p:sp>
    </p:spTree>
    <p:extLst>
      <p:ext uri="{BB962C8B-B14F-4D97-AF65-F5344CB8AC3E}">
        <p14:creationId xmlns:p14="http://schemas.microsoft.com/office/powerpoint/2010/main" val="13250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the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if a graphics program needs input from the user?</a:t>
            </a:r>
          </a:p>
          <a:p>
            <a:pPr lvl="1"/>
            <a:r>
              <a:rPr lang="en-US" dirty="0" smtClean="0"/>
              <a:t>You could use the input function call, but that uses the keyboard and Shell window</a:t>
            </a:r>
          </a:p>
          <a:p>
            <a:pPr lvl="1"/>
            <a:r>
              <a:rPr lang="en-US" dirty="0" smtClean="0"/>
              <a:t>Making the user switch back and forth is annoying</a:t>
            </a:r>
          </a:p>
          <a:p>
            <a:pPr lvl="1"/>
            <a:r>
              <a:rPr lang="en-US" dirty="0" smtClean="0"/>
              <a:t>… and it doesn’t work well in WingIDE!</a:t>
            </a:r>
          </a:p>
          <a:p>
            <a:r>
              <a:rPr lang="en-US" dirty="0" smtClean="0"/>
              <a:t>We can make a graphical text-entry box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 = Entry(center, width)</a:t>
            </a:r>
          </a:p>
          <a:p>
            <a:pPr lvl="1"/>
            <a:r>
              <a:rPr lang="en-US" dirty="0" smtClean="0"/>
              <a:t>center is a Point object (where the box will be centered)</a:t>
            </a:r>
          </a:p>
          <a:p>
            <a:pPr lvl="1"/>
            <a:r>
              <a:rPr lang="en-US" dirty="0" smtClean="0"/>
              <a:t>width is a number of characters (</a:t>
            </a:r>
            <a:r>
              <a:rPr lang="en-US" b="1" dirty="0" smtClean="0"/>
              <a:t>not pixels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This controls the size of the input box, not the size of the input.</a:t>
            </a:r>
          </a:p>
          <a:p>
            <a:pPr lvl="2"/>
            <a:r>
              <a:rPr lang="en-US" dirty="0" smtClean="0"/>
              <a:t>The user can enter more characters (it scrolls)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the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set the initial text, font size, color…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input_box.setText(“default”)</a:t>
            </a:r>
          </a:p>
          <a:p>
            <a:pPr lvl="2"/>
            <a:r>
              <a:rPr lang="en-US" dirty="0" smtClean="0"/>
              <a:t>Very useful to give default value that user can get by just clicking on the screen without any typing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input_box.setSize(24) # 24 point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nput_box.setTextColor(“green”)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After you have the object the way you want, don’t forget to draw it!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input_box.draw(win)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user input from an Entry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After you’ve drawn the Entry object, you MUST give the user time to actually type in the box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win.getMouse()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Then you use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getText() </a:t>
            </a:r>
            <a:r>
              <a:rPr lang="en-US" dirty="0" smtClean="0"/>
              <a:t>method to actually get what the user typed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user_input = input_box.getText()</a:t>
            </a:r>
          </a:p>
          <a:p>
            <a:r>
              <a:rPr lang="en-US" dirty="0" smtClean="0"/>
              <a:t>Returns a string just like the input function</a:t>
            </a:r>
          </a:p>
          <a:p>
            <a:pPr lvl="1"/>
            <a:r>
              <a:rPr lang="en-US" dirty="0" smtClean="0"/>
              <a:t>Use a typecast if you need a number type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temperature = float(in_box.getText())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GUI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Most students are visual learners. </a:t>
            </a:r>
          </a:p>
          <a:p>
            <a:pPr marL="1084263" indent="228600"/>
            <a:r>
              <a:rPr lang="en-US" b="1" dirty="0">
                <a:solidFill>
                  <a:schemeClr val="lt1"/>
                </a:solidFill>
              </a:rPr>
              <a:t>Approximately 65% of the population are visual </a:t>
            </a:r>
            <a:r>
              <a:rPr lang="en-US" b="1" dirty="0" smtClean="0">
                <a:solidFill>
                  <a:schemeClr val="lt1"/>
                </a:solidFill>
              </a:rPr>
              <a:t>learner</a:t>
            </a:r>
            <a:endParaRPr lang="en-US" dirty="0"/>
          </a:p>
          <a:p>
            <a:pPr>
              <a:buFont typeface="+mj-lt"/>
              <a:buAutoNum type="arabicPeriod" startAt="3"/>
            </a:pPr>
            <a:endParaRPr lang="en-US" dirty="0"/>
          </a:p>
          <a:p>
            <a:pPr defTabSz="457200"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en-US" dirty="0"/>
              <a:t>It motivates beginners (students) to learn programming language.</a:t>
            </a:r>
          </a:p>
          <a:p>
            <a:pPr marL="1084263" indent="228600" defTabSz="457200">
              <a:spcBef>
                <a:spcPts val="0"/>
              </a:spcBef>
              <a:defRPr/>
            </a:pPr>
            <a:r>
              <a:rPr lang="en-US" b="1" dirty="0">
                <a:solidFill>
                  <a:schemeClr val="lt1"/>
                </a:solidFill>
              </a:rPr>
              <a:t>(Students hate/bored/don’t fully understand programs using shell).</a:t>
            </a:r>
          </a:p>
          <a:p>
            <a:pPr>
              <a:buFont typeface="+mj-lt"/>
              <a:buAutoNum type="arabicPeriod" startAt="3"/>
            </a:pPr>
            <a:endParaRPr lang="en-US" dirty="0"/>
          </a:p>
          <a:p>
            <a:pPr>
              <a:buFont typeface="+mj-lt"/>
              <a:buAutoNum type="arabicPeriod" startAt="3"/>
            </a:pPr>
            <a:r>
              <a:rPr lang="en-US" dirty="0"/>
              <a:t>It helps students understand the basic elements of the programming </a:t>
            </a:r>
          </a:p>
          <a:p>
            <a:pPr marL="1084263" indent="228600" defTabSz="457200">
              <a:spcBef>
                <a:spcPts val="0"/>
              </a:spcBef>
              <a:defRPr/>
            </a:pPr>
            <a:r>
              <a:rPr lang="en-US" b="1" dirty="0">
                <a:solidFill>
                  <a:schemeClr val="lt1"/>
                </a:solidFill>
              </a:rPr>
              <a:t>(iterations, selections, functions, lists, files). </a:t>
            </a:r>
          </a:p>
          <a:p>
            <a:pPr>
              <a:buFont typeface="+mj-lt"/>
              <a:buAutoNum type="arabicPeriod" startAt="3"/>
            </a:pPr>
            <a:endParaRPr lang="en-US" dirty="0"/>
          </a:p>
          <a:p>
            <a:pPr>
              <a:buFont typeface="+mj-lt"/>
              <a:buAutoNum type="arabicPeriod" startAt="3"/>
            </a:pPr>
            <a:r>
              <a:rPr lang="en-US" dirty="0"/>
              <a:t>Incorporate graphics into the class’s </a:t>
            </a:r>
            <a:r>
              <a:rPr lang="en-US" dirty="0" smtClean="0"/>
              <a:t>assignment and labs.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5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Graphics Libraries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Use the turtle library (for more details click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).</a:t>
            </a:r>
          </a:p>
          <a:p>
            <a:r>
              <a:rPr lang="en-US" dirty="0"/>
              <a:t>Use the graphics library designed by Dr. John N </a:t>
            </a:r>
            <a:r>
              <a:rPr lang="en-US" dirty="0" err="1"/>
              <a:t>Zelle</a:t>
            </a:r>
            <a:r>
              <a:rPr lang="en-US" dirty="0"/>
              <a:t>. (for more details click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)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dirty="0"/>
              <a:t>Use </a:t>
            </a:r>
            <a:r>
              <a:rPr lang="en-US" b="1" dirty="0" err="1"/>
              <a:t>Pygame</a:t>
            </a:r>
            <a:r>
              <a:rPr lang="en-US" b="1" dirty="0"/>
              <a:t> Library (for more details click </a:t>
            </a:r>
            <a:r>
              <a:rPr lang="en-US" b="1" dirty="0">
                <a:hlinkClick r:id="rId4"/>
              </a:rPr>
              <a:t>here</a:t>
            </a:r>
            <a:r>
              <a:rPr lang="en-US" b="1" dirty="0"/>
              <a:t>).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b="1" dirty="0"/>
              <a:t>Use </a:t>
            </a:r>
            <a:r>
              <a:rPr lang="en-US" b="1" dirty="0" err="1"/>
              <a:t>Tkinter</a:t>
            </a:r>
            <a:r>
              <a:rPr lang="en-US" b="1" dirty="0"/>
              <a:t>.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dirty="0"/>
              <a:t>GUI frameworks (or toolkits) </a:t>
            </a:r>
            <a:r>
              <a:rPr lang="en-US" b="1" dirty="0"/>
              <a:t>(for more details click </a:t>
            </a:r>
            <a:r>
              <a:rPr lang="en-US" b="1" dirty="0">
                <a:hlinkClick r:id="rId5"/>
              </a:rPr>
              <a:t>here</a:t>
            </a:r>
            <a:r>
              <a:rPr lang="en-US" b="1" dirty="0"/>
              <a:t>).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b="1" dirty="0"/>
              <a:t>Others (for </a:t>
            </a:r>
            <a:r>
              <a:rPr lang="en-US" dirty="0"/>
              <a:t>3D graphics use </a:t>
            </a:r>
            <a:r>
              <a:rPr lang="en-US" dirty="0" err="1">
                <a:hlinkClick r:id="rId6"/>
              </a:rPr>
              <a:t>PyOpenGL</a:t>
            </a:r>
            <a:r>
              <a:rPr lang="en-US" dirty="0"/>
              <a:t> and </a:t>
            </a:r>
            <a:r>
              <a:rPr lang="en-US" dirty="0">
                <a:hlinkClick r:id="rId7"/>
              </a:rPr>
              <a:t>piglet</a:t>
            </a:r>
            <a:r>
              <a:rPr lang="en-US" dirty="0"/>
              <a:t>,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b="1" dirty="0"/>
              <a:t>                   for </a:t>
            </a:r>
            <a:r>
              <a:rPr lang="en-US" dirty="0"/>
              <a:t>Visual Python, use </a:t>
            </a:r>
            <a:r>
              <a:rPr lang="en-US" dirty="0" err="1">
                <a:hlinkClick r:id="rId8"/>
              </a:rPr>
              <a:t>vpython</a:t>
            </a:r>
            <a:r>
              <a:rPr lang="en-US" dirty="0"/>
              <a:t>,</a:t>
            </a:r>
          </a:p>
          <a:p>
            <a:pPr defTabSz="457200">
              <a:spcBef>
                <a:spcPts val="0"/>
              </a:spcBef>
              <a:defRPr/>
            </a:pPr>
            <a:r>
              <a:rPr lang="en-US" b="1" dirty="0"/>
              <a:t>                   Others. </a:t>
            </a:r>
            <a:r>
              <a:rPr lang="en-US" b="1" dirty="0" smtClean="0"/>
              <a:t>)</a:t>
            </a:r>
          </a:p>
          <a:p>
            <a:pPr marL="0" indent="0" defTabSz="457200">
              <a:spcBef>
                <a:spcPts val="0"/>
              </a:spcBef>
              <a:buNone/>
              <a:defRPr/>
            </a:pPr>
            <a:endParaRPr lang="en-US" b="1" dirty="0" smtClean="0"/>
          </a:p>
          <a:p>
            <a:r>
              <a:rPr lang="en-US" b="1" dirty="0" smtClean="0"/>
              <a:t>We will use </a:t>
            </a:r>
            <a:r>
              <a:rPr lang="en-US" b="1" dirty="0"/>
              <a:t>the graphics library designed by Dr. John N </a:t>
            </a:r>
            <a:r>
              <a:rPr lang="en-US" b="1" dirty="0" err="1"/>
              <a:t>Zelle</a:t>
            </a:r>
            <a:r>
              <a:rPr lang="en-US" b="1" dirty="0"/>
              <a:t> in my intro to programming course for the following reasons.</a:t>
            </a:r>
          </a:p>
          <a:p>
            <a:pPr marL="1033463" indent="279400"/>
            <a:r>
              <a:rPr lang="en-US" b="1" dirty="0"/>
              <a:t>Simple.</a:t>
            </a:r>
          </a:p>
          <a:p>
            <a:pPr marL="1033463" indent="279400"/>
            <a:r>
              <a:rPr lang="en-US" b="1" dirty="0"/>
              <a:t>Fit introductory programming courses level.</a:t>
            </a:r>
          </a:p>
          <a:p>
            <a:pPr marL="0" indent="0" defTabSz="457200">
              <a:spcBef>
                <a:spcPts val="0"/>
              </a:spcBef>
              <a:buNone/>
              <a:defRPr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Need for Using Graphics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First: Download the graphics library (graphics.py) from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/>
              <a:t>Second: Save the library inside:</a:t>
            </a:r>
          </a:p>
          <a:p>
            <a:pPr marL="285750" indent="1588"/>
            <a:r>
              <a:rPr lang="en-US" dirty="0" smtClean="0">
                <a:solidFill>
                  <a:srgbClr val="0070C0"/>
                </a:solidFill>
              </a:rPr>
              <a:t> Windows</a:t>
            </a:r>
            <a:r>
              <a:rPr lang="en-US" dirty="0">
                <a:solidFill>
                  <a:srgbClr val="96FE96"/>
                </a:solidFill>
              </a:rPr>
              <a:t>:</a:t>
            </a:r>
            <a:r>
              <a:rPr lang="en-US" dirty="0"/>
              <a:t> </a:t>
            </a:r>
            <a:r>
              <a:rPr lang="fr-FR" dirty="0"/>
              <a:t>c:\Python34\Lib\site-packages</a:t>
            </a:r>
          </a:p>
          <a:p>
            <a:pPr marL="285750" indent="1588"/>
            <a:r>
              <a:rPr lang="fr-FR" dirty="0" smtClean="0">
                <a:solidFill>
                  <a:srgbClr val="0070C0"/>
                </a:solidFill>
              </a:rPr>
              <a:t>Mac</a:t>
            </a:r>
            <a:r>
              <a:rPr lang="fr-FR" b="1" dirty="0" smtClean="0">
                <a:solidFill>
                  <a:srgbClr val="96FE96"/>
                </a:solidFill>
              </a:rPr>
              <a:t>:</a:t>
            </a:r>
            <a:r>
              <a:rPr lang="fr-FR" b="1" dirty="0" smtClean="0">
                <a:solidFill>
                  <a:schemeClr val="lt1"/>
                </a:solidFill>
              </a:rPr>
              <a:t>:</a:t>
            </a:r>
            <a:r>
              <a:rPr lang="en-US" dirty="0" smtClean="0"/>
              <a:t>/Library/Frameworks/</a:t>
            </a:r>
            <a:r>
              <a:rPr lang="en-US" dirty="0" err="1" smtClean="0"/>
              <a:t>Python.framework</a:t>
            </a:r>
            <a:r>
              <a:rPr lang="en-US" dirty="0" smtClean="0"/>
              <a:t>/Versions/3.  4/lib/python3.4/site-packages</a:t>
            </a:r>
            <a:endParaRPr lang="en-US" dirty="0"/>
          </a:p>
          <a:p>
            <a:pPr marL="285750" indent="1588"/>
            <a:r>
              <a:rPr lang="en-US" dirty="0">
                <a:solidFill>
                  <a:srgbClr val="96FE96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Others</a:t>
            </a:r>
            <a:r>
              <a:rPr lang="en-US" dirty="0">
                <a:solidFill>
                  <a:srgbClr val="96FE96"/>
                </a:solidFill>
              </a:rPr>
              <a:t>: </a:t>
            </a:r>
            <a:r>
              <a:rPr lang="en-US" dirty="0"/>
              <a:t> you can also save the library inside the same folder where you have the source code file.</a:t>
            </a:r>
          </a:p>
          <a:p>
            <a:endParaRPr lang="en-US" dirty="0"/>
          </a:p>
          <a:p>
            <a:r>
              <a:rPr lang="en-US" b="1" dirty="0"/>
              <a:t>Third: </a:t>
            </a:r>
            <a:r>
              <a:rPr lang="en-US" dirty="0"/>
              <a:t>Review the following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hlinkClick r:id="rId3"/>
              </a:rPr>
              <a:t>reference module </a:t>
            </a:r>
            <a:r>
              <a:rPr lang="en-US" dirty="0"/>
              <a:t>for any help.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 oriented programming:  classes, objects and methods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type (kind of thing that can be stored in a  variable)</a:t>
            </a:r>
          </a:p>
          <a:p>
            <a:pPr lvl="1"/>
            <a:r>
              <a:rPr lang="en-US" dirty="0" smtClean="0"/>
              <a:t>Especially a user- or library-defined type</a:t>
            </a:r>
          </a:p>
          <a:p>
            <a:pPr lvl="1"/>
            <a:r>
              <a:rPr lang="en-US" dirty="0" smtClean="0"/>
              <a:t>In Python,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str, float, int</a:t>
            </a:r>
            <a:r>
              <a:rPr lang="en-US" dirty="0" smtClean="0"/>
              <a:t>, etc. are also classes.</a:t>
            </a:r>
          </a:p>
          <a:p>
            <a:r>
              <a:rPr lang="en-US" dirty="0" smtClean="0"/>
              <a:t>An object is a particular thing of that type.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is a class,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 smtClean="0"/>
              <a:t> is an object of that class.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/>
              <a:t> is a class and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abracadabra</a:t>
            </a:r>
            <a:r>
              <a:rPr lang="en-US" dirty="0" smtClean="0"/>
              <a:t>”  is an object.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is a class,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 is an object.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0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did we have to write it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Unlike Python’s built-in types (3, 4.5, ‘</a:t>
            </a:r>
            <a:r>
              <a:rPr lang="en-US" dirty="0" err="1" smtClean="0"/>
              <a:t>abc</a:t>
            </a:r>
            <a:r>
              <a:rPr lang="en-US" dirty="0" smtClean="0"/>
              <a:t>’), most classes don’t have literals – symbols that stand for an object.</a:t>
            </a:r>
          </a:p>
          <a:p>
            <a:pPr lvl="1"/>
            <a:r>
              <a:rPr lang="en-US" dirty="0" smtClean="0"/>
              <a:t>Instead, you call a </a:t>
            </a:r>
            <a:r>
              <a:rPr lang="en-US" b="1" dirty="0" smtClean="0"/>
              <a:t>constructor</a:t>
            </a:r>
            <a:r>
              <a:rPr lang="en-US" dirty="0" smtClean="0"/>
              <a:t> to make a new object.</a:t>
            </a:r>
          </a:p>
          <a:p>
            <a:pPr lvl="2"/>
            <a:r>
              <a:rPr lang="en-US" dirty="0" smtClean="0"/>
              <a:t>A special function that returns a new object</a:t>
            </a:r>
          </a:p>
          <a:p>
            <a:pPr lvl="2"/>
            <a:r>
              <a:rPr lang="en-US" dirty="0" smtClean="0"/>
              <a:t>The name of the constructor is the same as the name of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Zelle graphics library defines several classes.  Among them: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dirty="0" smtClean="0"/>
              <a:t> – a window for drawing graphics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– an (x, y) coordinate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– a line segment with two endpoints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– a circle with a center point and radius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 smtClean="0"/>
              <a:t> – a rectangle (given by two opposite corners)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Oval </a:t>
            </a:r>
            <a:r>
              <a:rPr lang="en-US" dirty="0" smtClean="0"/>
              <a:t>– an oval that fits inside a “bounding box”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 smtClean="0"/>
              <a:t> – defined by connecting a sequence of Points.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 smtClean="0"/>
              <a:t> – text with a given string value,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– box for user to enter input, has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 smtClean="0"/>
              <a:t> – object that holds a GIF file, has position, size, etc.</a:t>
            </a:r>
            <a:endParaRPr lang="en-US" dirty="0"/>
          </a:p>
          <a:p>
            <a:r>
              <a:rPr lang="en-US" dirty="0" smtClean="0"/>
              <a:t>The complete reference page: </a:t>
            </a:r>
            <a:r>
              <a:rPr lang="en-US" dirty="0" smtClean="0">
                <a:hlinkClick r:id="rId2"/>
              </a:rPr>
              <a:t>http://mcsp.wartburg.edu/zelle/python/graphics/graphics/graphics.html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Begin by importing the library: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graphics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Or: 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*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Now we need to create a window to draw in.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class for windows is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Constructor: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(title, width, height)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Or just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(default values: “Graphics Window”, 200 x 200)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Call the constructor, and save the new object in a variable (an assignment statement) We’ll need it later.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 =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(“115 Program”, 600, 400)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2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2015</Words>
  <Application>Microsoft Office PowerPoint</Application>
  <PresentationFormat>On-screen Show (4:3)</PresentationFormat>
  <Paragraphs>265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Office Theme</vt:lpstr>
      <vt:lpstr>CS 115 Lecture 10</vt:lpstr>
      <vt:lpstr>The graphics library</vt:lpstr>
      <vt:lpstr>Why GUI in Python</vt:lpstr>
      <vt:lpstr>Graphics Libraries in Python</vt:lpstr>
      <vt:lpstr>Steps Need for Using Graphics Library</vt:lpstr>
      <vt:lpstr>Classes, objects and constructors</vt:lpstr>
      <vt:lpstr>Classes, objects and constructors</vt:lpstr>
      <vt:lpstr>Classes in the graphics library</vt:lpstr>
      <vt:lpstr>Getting started</vt:lpstr>
      <vt:lpstr>Getting started</vt:lpstr>
      <vt:lpstr>Drawing graphics objects</vt:lpstr>
      <vt:lpstr>Drawing graphics objects</vt:lpstr>
      <vt:lpstr>Methods</vt:lpstr>
      <vt:lpstr>Methods</vt:lpstr>
      <vt:lpstr>More shapes: circles</vt:lpstr>
      <vt:lpstr>Rectangles</vt:lpstr>
      <vt:lpstr>Rectangles</vt:lpstr>
      <vt:lpstr>Polygons</vt:lpstr>
      <vt:lpstr>Ovals</vt:lpstr>
      <vt:lpstr>Images</vt:lpstr>
      <vt:lpstr>More methods for graphics objects</vt:lpstr>
      <vt:lpstr>More methods for graphics objects</vt:lpstr>
      <vt:lpstr>Color methods</vt:lpstr>
      <vt:lpstr>Color methods</vt:lpstr>
      <vt:lpstr>Drawing Text</vt:lpstr>
      <vt:lpstr>Outputting numeric values</vt:lpstr>
      <vt:lpstr>Interacting with the user</vt:lpstr>
      <vt:lpstr>Interacting with the user</vt:lpstr>
      <vt:lpstr>Getting user input from an Entry object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6</dc:title>
  <dc:creator>Debby</dc:creator>
  <cp:lastModifiedBy>salem</cp:lastModifiedBy>
  <cp:revision>34</cp:revision>
  <dcterms:created xsi:type="dcterms:W3CDTF">2016-02-05T03:16:39Z</dcterms:created>
  <dcterms:modified xsi:type="dcterms:W3CDTF">2017-07-18T13:31:11Z</dcterms:modified>
</cp:coreProperties>
</file>