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7" r:id="rId9"/>
    <p:sldId id="272" r:id="rId10"/>
    <p:sldId id="273" r:id="rId11"/>
    <p:sldId id="274" r:id="rId12"/>
    <p:sldId id="275" r:id="rId13"/>
    <p:sldId id="276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8" r:id="rId22"/>
    <p:sldId id="282" r:id="rId23"/>
    <p:sldId id="283" r:id="rId24"/>
    <p:sldId id="286" r:id="rId25"/>
    <p:sldId id="287" r:id="rId26"/>
    <p:sldId id="289" r:id="rId27"/>
    <p:sldId id="290" r:id="rId28"/>
    <p:sldId id="291" r:id="rId29"/>
    <p:sldId id="292" r:id="rId30"/>
    <p:sldId id="29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92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92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03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5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7/28/2016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99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7/28/2016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70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7/28/2016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782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7/28/2016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5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7/28/2016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664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7/28/2016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17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3162B-6373-4FE8-8FB3-422FC6CB578E}" type="datetimeFigureOut">
              <a:rPr lang="en-US" smtClean="0"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 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Exceptions and files</a:t>
            </a:r>
          </a:p>
          <a:p>
            <a:r>
              <a:rPr lang="en-US" dirty="0" smtClean="0"/>
              <a:t>Taken from notes by Dr. Neil </a:t>
            </a:r>
            <a:r>
              <a:rPr lang="en-US" dirty="0" smtClean="0"/>
              <a:t>Moore &amp; Dr. Debby Keen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9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files to hold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They’re easier to edit than a source file</a:t>
            </a:r>
          </a:p>
          <a:p>
            <a:r>
              <a:rPr lang="en-US" dirty="0" smtClean="0"/>
              <a:t>Files persist across runs of your program</a:t>
            </a:r>
          </a:p>
          <a:p>
            <a:pPr lvl="1"/>
            <a:r>
              <a:rPr lang="en-US" dirty="0" smtClean="0"/>
              <a:t>And across reboots of your operating system</a:t>
            </a:r>
          </a:p>
          <a:p>
            <a:r>
              <a:rPr lang="en-US" dirty="0" smtClean="0"/>
              <a:t>They can hold LARGE amounts of data (more than will fit in RAM!)</a:t>
            </a:r>
          </a:p>
          <a:p>
            <a:r>
              <a:rPr lang="en-US" dirty="0" smtClean="0"/>
              <a:t>You can use the same data file as input for different programs</a:t>
            </a:r>
          </a:p>
          <a:p>
            <a:r>
              <a:rPr lang="en-US" dirty="0" smtClean="0"/>
              <a:t>You can use the output of one program as input to another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2991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Input/output with the user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13000"/>
            <a:ext cx="10515600" cy="3176587"/>
          </a:xfrm>
        </p:spPr>
      </p:pic>
    </p:spTree>
    <p:extLst>
      <p:ext uri="{BB962C8B-B14F-4D97-AF65-F5344CB8AC3E}">
        <p14:creationId xmlns:p14="http://schemas.microsoft.com/office/powerpoint/2010/main" val="3352878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with files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91845"/>
            <a:ext cx="10515600" cy="3218897"/>
          </a:xfrm>
        </p:spPr>
      </p:pic>
    </p:spTree>
    <p:extLst>
      <p:ext uri="{BB962C8B-B14F-4D97-AF65-F5344CB8AC3E}">
        <p14:creationId xmlns:p14="http://schemas.microsoft.com/office/powerpoint/2010/main" val="2699663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As in other programs (word processors, IDEs, etc.) you must </a:t>
            </a:r>
            <a:r>
              <a:rPr lang="en-US" b="1" dirty="0" smtClean="0"/>
              <a:t>open</a:t>
            </a:r>
            <a:r>
              <a:rPr lang="en-US" dirty="0" smtClean="0"/>
              <a:t> a file before you can use it in your program.</a:t>
            </a:r>
          </a:p>
          <a:p>
            <a:r>
              <a:rPr lang="en-US" dirty="0" smtClean="0"/>
              <a:t>Create a </a:t>
            </a:r>
            <a:r>
              <a:rPr lang="en-US" b="1" dirty="0" smtClean="0"/>
              <a:t>file object</a:t>
            </a:r>
            <a:r>
              <a:rPr lang="en-US" dirty="0" smtClean="0"/>
              <a:t> in your program that represents the file on disk</a:t>
            </a:r>
          </a:p>
          <a:p>
            <a:pPr lvl="1"/>
            <a:r>
              <a:rPr lang="en-US" dirty="0" smtClean="0"/>
              <a:t>You can read from or write to the object depending on the mode “r”,”w”,”a”</a:t>
            </a:r>
          </a:p>
          <a:p>
            <a:pPr lvl="1"/>
            <a:r>
              <a:rPr lang="en-US" dirty="0" smtClean="0"/>
              <a:t>Input or output comes from the file instead of from the user</a:t>
            </a:r>
          </a:p>
          <a:p>
            <a:r>
              <a:rPr lang="en-US" dirty="0" smtClean="0"/>
              <a:t>Syntax: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fileobj = open(filename, “r”) # r for reading (input)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fileobj = open(filename) # default is reading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fileobj = open(filename, “w”) # w for writing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fileobj </a:t>
            </a:r>
            <a:r>
              <a:rPr lang="en-US" dirty="0" smtClean="0"/>
              <a:t>is a variable that will hold the file object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dirty="0" smtClean="0"/>
              <a:t> is a string that names the file (can be a constant or a variable)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919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default location for a data file is the current directory, i.e., the file your py file is saved in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You can specify an absolute path if you want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open(“C:\\Users\\me\\input.txt”)</a:t>
            </a:r>
          </a:p>
        </p:txBody>
      </p:sp>
    </p:spTree>
    <p:extLst>
      <p:ext uri="{BB962C8B-B14F-4D97-AF65-F5344CB8AC3E}">
        <p14:creationId xmlns:p14="http://schemas.microsoft.com/office/powerpoint/2010/main" val="3615267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we are trying to read from a file, what can go wrong?</a:t>
            </a:r>
          </a:p>
          <a:p>
            <a:r>
              <a:rPr lang="en-US" dirty="0" smtClean="0"/>
              <a:t>Maybe the file isn’t there</a:t>
            </a:r>
          </a:p>
          <a:p>
            <a:r>
              <a:rPr lang="en-US" dirty="0" smtClean="0"/>
              <a:t>Or it’s there but you don’t have permissions to access it</a:t>
            </a:r>
          </a:p>
          <a:p>
            <a:r>
              <a:rPr lang="en-US" dirty="0" smtClean="0"/>
              <a:t>Or you do but then your hard drive crashes</a:t>
            </a:r>
          </a:p>
          <a:p>
            <a:r>
              <a:rPr lang="en-US" dirty="0" smtClean="0"/>
              <a:t>In these situations, opening a file raises an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IOError</a:t>
            </a:r>
            <a:r>
              <a:rPr lang="en-US" dirty="0" smtClean="0"/>
              <a:t> exception</a:t>
            </a:r>
          </a:p>
          <a:p>
            <a:pPr lvl="1"/>
            <a:r>
              <a:rPr lang="en-US" dirty="0" smtClean="0"/>
              <a:t>Renamed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OSError</a:t>
            </a:r>
            <a:r>
              <a:rPr lang="en-US" dirty="0" smtClean="0"/>
              <a:t> in Python 3.4</a:t>
            </a:r>
          </a:p>
          <a:p>
            <a:r>
              <a:rPr lang="en-US" dirty="0" smtClean="0"/>
              <a:t>You can catch the exception just like any other</a:t>
            </a:r>
          </a:p>
          <a:p>
            <a:pPr lvl="1"/>
            <a:r>
              <a:rPr lang="en-US" dirty="0" smtClean="0"/>
              <a:t>But there’s no point in trying to open again with the same filename</a:t>
            </a:r>
          </a:p>
          <a:p>
            <a:pPr lvl="1"/>
            <a:r>
              <a:rPr lang="en-US" dirty="0" smtClean="0"/>
              <a:t>A common fix is to ask the user for another filename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539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while opening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try:	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fn = input(“Enter a filename: “)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infile = open(fn, “r”)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 IOError: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print(“Could not open” , fn)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976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over the lines in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simplest way to use an input file once you have successfully opened it is to loop over the lines in the file</a:t>
            </a:r>
          </a:p>
          <a:p>
            <a:r>
              <a:rPr lang="en-US" dirty="0" smtClean="0"/>
              <a:t>A file object can be used as a sequence of lines for a for loop: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line in myfile:</a:t>
            </a:r>
          </a:p>
          <a:p>
            <a:pPr lvl="1"/>
            <a:r>
              <a:rPr lang="en-US" dirty="0" smtClean="0"/>
              <a:t>Each line is a string delimited by a newline character. 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myfile </a:t>
            </a:r>
            <a:r>
              <a:rPr lang="en-US" dirty="0" smtClean="0"/>
              <a:t>is a file object, </a:t>
            </a:r>
            <a:r>
              <a:rPr lang="en-US" b="1" dirty="0" smtClean="0"/>
              <a:t>NOT</a:t>
            </a:r>
            <a:r>
              <a:rPr lang="en-US" dirty="0" smtClean="0"/>
              <a:t> a filename!</a:t>
            </a:r>
          </a:p>
          <a:p>
            <a:r>
              <a:rPr lang="en-US" dirty="0" smtClean="0">
                <a:latin typeface="Calibri" panose="020F0502020204030204" pitchFamily="34" charset="0"/>
                <a:cs typeface="Courier New" panose="02070309020205020404" pitchFamily="49" charset="0"/>
              </a:rPr>
              <a:t>When you’re finished with a file, make sure to </a:t>
            </a:r>
            <a:r>
              <a:rPr lang="en-US" b="1" dirty="0" smtClean="0">
                <a:latin typeface="Calibri" panose="020F0502020204030204" pitchFamily="34" charset="0"/>
                <a:cs typeface="Courier New" panose="02070309020205020404" pitchFamily="49" charset="0"/>
              </a:rPr>
              <a:t>close</a:t>
            </a:r>
            <a:r>
              <a:rPr lang="en-US" dirty="0" smtClean="0">
                <a:latin typeface="Calibri" panose="020F0502020204030204" pitchFamily="34" charset="0"/>
                <a:cs typeface="Courier New" panose="02070309020205020404" pitchFamily="49" charset="0"/>
              </a:rPr>
              <a:t> the file!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  <a:cs typeface="Courier New" panose="02070309020205020404" pitchFamily="49" charset="0"/>
              </a:rPr>
              <a:t>Frees up resources associated with the file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  <a:cs typeface="Courier New" panose="02070309020205020404" pitchFamily="49" charset="0"/>
              </a:rPr>
              <a:t>If you don’t, the file will take up memory until the program exits 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  <a:cs typeface="Courier New" panose="02070309020205020404" pitchFamily="49" charset="0"/>
              </a:rPr>
              <a:t>… if not longer than that!</a:t>
            </a:r>
            <a:endParaRPr lang="en-US" dirty="0">
              <a:latin typeface="Calibri" panose="020F0502020204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64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files: characters and bytes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Two type of files: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Text file</a:t>
            </a:r>
            <a:r>
              <a:rPr lang="en-US" dirty="0" smtClean="0"/>
              <a:t> stores a sequence of </a:t>
            </a:r>
            <a:r>
              <a:rPr lang="en-US" b="1" dirty="0" smtClean="0"/>
              <a:t>characters</a:t>
            </a:r>
          </a:p>
          <a:p>
            <a:endParaRPr lang="en-US" b="1" dirty="0" smtClean="0"/>
          </a:p>
          <a:p>
            <a:r>
              <a:rPr lang="en-US" b="1" dirty="0" smtClean="0"/>
              <a:t>Binary file</a:t>
            </a:r>
            <a:r>
              <a:rPr lang="en-US" dirty="0" smtClean="0"/>
              <a:t> stores a sequence of bytes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92965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files: what is a line?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 if a text file is a sequence of characters, what’s a line?</a:t>
            </a:r>
          </a:p>
          <a:p>
            <a:endParaRPr lang="en-US" dirty="0" smtClean="0"/>
          </a:p>
          <a:p>
            <a:r>
              <a:rPr lang="en-US" dirty="0" smtClean="0"/>
              <a:t>A sequence of characters delimited by the newline character</a:t>
            </a:r>
          </a:p>
          <a:p>
            <a:endParaRPr lang="en-US" dirty="0" smtClean="0"/>
          </a:p>
          <a:p>
            <a:r>
              <a:rPr lang="en-US" dirty="0" smtClean="0"/>
              <a:t>Newline (‘\n’) is the </a:t>
            </a:r>
            <a:r>
              <a:rPr lang="en-US" b="1" dirty="0" smtClean="0"/>
              <a:t>line delimiter 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4844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Run-time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Remember the three types of errors:</a:t>
            </a:r>
          </a:p>
          <a:p>
            <a:r>
              <a:rPr lang="en-US" dirty="0" smtClean="0"/>
              <a:t>Syntax error (code will not run)</a:t>
            </a:r>
          </a:p>
          <a:p>
            <a:r>
              <a:rPr lang="en-US" dirty="0" smtClean="0"/>
              <a:t>Run-time error (detected when code runs, crashes)</a:t>
            </a:r>
          </a:p>
          <a:p>
            <a:r>
              <a:rPr lang="en-US" dirty="0" smtClean="0"/>
              <a:t>Semantic error (not detected by interpreter, program gives incorrect output or behavior)</a:t>
            </a:r>
          </a:p>
          <a:p>
            <a:pPr marL="0" indent="0">
              <a:buNone/>
            </a:pPr>
            <a:r>
              <a:rPr lang="en-US" dirty="0" smtClean="0"/>
              <a:t>Another name for a run-time error in Python is an </a:t>
            </a:r>
            <a:r>
              <a:rPr lang="en-US" b="1" dirty="0" smtClean="0"/>
              <a:t>exception.</a:t>
            </a:r>
          </a:p>
          <a:p>
            <a:r>
              <a:rPr lang="en-US" dirty="0" smtClean="0"/>
              <a:t>Probably from “the exception, not the rule”</a:t>
            </a:r>
          </a:p>
          <a:p>
            <a:r>
              <a:rPr lang="en-US" dirty="0" smtClean="0"/>
              <a:t>Signaling a run-time error is called </a:t>
            </a:r>
            <a:r>
              <a:rPr lang="en-US" b="1" dirty="0" smtClean="0"/>
              <a:t>raising</a:t>
            </a:r>
            <a:r>
              <a:rPr lang="en-US" dirty="0" smtClean="0"/>
              <a:t> an exception</a:t>
            </a:r>
          </a:p>
          <a:p>
            <a:pPr lvl="1"/>
            <a:r>
              <a:rPr lang="en-US" dirty="0" smtClean="0"/>
              <a:t>Also called “throwing” an exception (C++ and Java)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107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and random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Sequential access:</a:t>
            </a:r>
            <a:r>
              <a:rPr lang="en-US" dirty="0" smtClean="0"/>
              <a:t> reading or writing the file in order starting from the beginning and going to the end</a:t>
            </a:r>
          </a:p>
          <a:p>
            <a:pPr lvl="1"/>
            <a:r>
              <a:rPr lang="en-US" dirty="0" smtClean="0"/>
              <a:t>Similar to how a for loop works on a list or string</a:t>
            </a:r>
          </a:p>
          <a:p>
            <a:pPr lvl="1"/>
            <a:r>
              <a:rPr lang="en-US" dirty="0" smtClean="0"/>
              <a:t>Read the first line, then the second line, etc.  No skipping, no backing up!</a:t>
            </a:r>
          </a:p>
          <a:p>
            <a:r>
              <a:rPr lang="en-US" b="1" dirty="0" smtClean="0"/>
              <a:t>Random access:</a:t>
            </a:r>
            <a:r>
              <a:rPr lang="en-US" dirty="0" smtClean="0"/>
              <a:t> reading or writing without regard to order</a:t>
            </a:r>
          </a:p>
          <a:p>
            <a:pPr lvl="1"/>
            <a:r>
              <a:rPr lang="en-US" dirty="0" smtClean="0"/>
              <a:t>“Go to byte 7563 and put a 7 there”</a:t>
            </a:r>
          </a:p>
          <a:p>
            <a:pPr lvl="1"/>
            <a:r>
              <a:rPr lang="en-US" dirty="0" smtClean="0"/>
              <a:t>Like lists:  we can use mylist[5] without having to go through indexes 0 through 4 first   </a:t>
            </a:r>
          </a:p>
          <a:p>
            <a:pPr lvl="1"/>
            <a:r>
              <a:rPr lang="en-US" dirty="0" smtClean="0"/>
              <a:t>Also called </a:t>
            </a:r>
            <a:r>
              <a:rPr lang="en-US" b="1" dirty="0" smtClean="0"/>
              <a:t>direct access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229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and random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Text files</a:t>
            </a:r>
            <a:r>
              <a:rPr lang="en-US" dirty="0" smtClean="0"/>
              <a:t> usually use sequential access</a:t>
            </a:r>
          </a:p>
          <a:p>
            <a:endParaRPr lang="en-US" b="1" dirty="0" smtClean="0"/>
          </a:p>
          <a:p>
            <a:r>
              <a:rPr lang="en-US" b="1" dirty="0" smtClean="0"/>
              <a:t>Binary files</a:t>
            </a:r>
            <a:r>
              <a:rPr lang="en-US" dirty="0" smtClean="0"/>
              <a:t> can use either sequential or random access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01781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 line at a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Here’s one way to read a line at a time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line in file:</a:t>
            </a:r>
          </a:p>
          <a:p>
            <a:r>
              <a:rPr lang="en-US" dirty="0" smtClean="0"/>
              <a:t>This technique is very useful but a little inflexible:</a:t>
            </a:r>
          </a:p>
          <a:p>
            <a:pPr lvl="1"/>
            <a:r>
              <a:rPr lang="en-US" dirty="0" smtClean="0"/>
              <a:t>It only lets us use one line per iteration</a:t>
            </a:r>
          </a:p>
          <a:p>
            <a:pPr lvl="1"/>
            <a:r>
              <a:rPr lang="en-US" dirty="0" smtClean="0"/>
              <a:t>But what if our file looked like this?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 1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 1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readline</a:t>
            </a:r>
            <a:r>
              <a:rPr lang="en-US" dirty="0" smtClean="0"/>
              <a:t> method lets you control reading more precisely.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 = infile.readline()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2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 = infile.readline()</a:t>
            </a:r>
          </a:p>
          <a:p>
            <a:r>
              <a:rPr lang="en-US" dirty="0" smtClean="0"/>
              <a:t>This reads a </a:t>
            </a:r>
            <a:r>
              <a:rPr lang="en-US" b="1" dirty="0" smtClean="0"/>
              <a:t>single line</a:t>
            </a:r>
            <a:r>
              <a:rPr lang="en-US" dirty="0" smtClean="0"/>
              <a:t> from the file</a:t>
            </a:r>
          </a:p>
          <a:p>
            <a:pPr lvl="1"/>
            <a:r>
              <a:rPr lang="en-US" dirty="0" smtClean="0"/>
              <a:t>Returns a string, </a:t>
            </a:r>
            <a:r>
              <a:rPr lang="en-US" i="1" dirty="0" smtClean="0"/>
              <a:t>including the newline</a:t>
            </a:r>
            <a:r>
              <a:rPr lang="en-US" dirty="0" smtClean="0"/>
              <a:t> at the end</a:t>
            </a:r>
          </a:p>
          <a:p>
            <a:pPr lvl="1"/>
            <a:r>
              <a:rPr lang="en-US" dirty="0" smtClean="0"/>
              <a:t>The next time you do input, you get the </a:t>
            </a:r>
            <a:r>
              <a:rPr lang="en-US" i="1" dirty="0" smtClean="0"/>
              <a:t>next line</a:t>
            </a:r>
          </a:p>
          <a:p>
            <a:pPr lvl="2"/>
            <a:r>
              <a:rPr lang="en-US" dirty="0" smtClean="0"/>
              <a:t>Even if you use a different input technique next time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71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 whole file at once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Python also gives us two methods that read in the whole file at once</a:t>
            </a:r>
          </a:p>
          <a:p>
            <a:r>
              <a:rPr lang="en-US" dirty="0" smtClean="0"/>
              <a:t>That’s much easier if we need to process the contents out of order</a:t>
            </a:r>
          </a:p>
          <a:p>
            <a:pPr lvl="1"/>
            <a:r>
              <a:rPr lang="en-US" dirty="0" smtClean="0"/>
              <a:t>Or if we need to process each line several times</a:t>
            </a:r>
          </a:p>
          <a:p>
            <a:r>
              <a:rPr lang="en-US" dirty="0" smtClean="0"/>
              <a:t>But it doesn’t work if the file is larger than RAM.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readlines g</a:t>
            </a:r>
            <a:r>
              <a:rPr lang="en-US" dirty="0" smtClean="0"/>
              <a:t>ives us the whole file as a list of strings (note the s on the end of the name)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line_list = infile.readlines()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infile.close() #close, the file is exhausted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line in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line_list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1867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 whole file another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ead</a:t>
            </a:r>
            <a:r>
              <a:rPr lang="en-US" dirty="0" smtClean="0"/>
              <a:t> gives us the whole (rest of the) file as a single string</a:t>
            </a:r>
          </a:p>
          <a:p>
            <a:pPr lvl="1"/>
            <a:r>
              <a:rPr lang="en-US" dirty="0" smtClean="0"/>
              <a:t>newlines and all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ontent = infile.read()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nfile.close()</a:t>
            </a:r>
          </a:p>
          <a:p>
            <a:pPr lvl="1"/>
            <a:r>
              <a:rPr lang="en-US" dirty="0" smtClean="0"/>
              <a:t>As with readlines, you might as well close it immediately</a:t>
            </a:r>
          </a:p>
          <a:p>
            <a:r>
              <a:rPr lang="en-US" dirty="0" smtClean="0"/>
              <a:t>What to do with the string?</a:t>
            </a:r>
          </a:p>
          <a:p>
            <a:pPr lvl="1"/>
            <a:r>
              <a:rPr lang="en-US" dirty="0" smtClean="0"/>
              <a:t>You can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line_list = content.split(“\n”)</a:t>
            </a:r>
          </a:p>
          <a:p>
            <a:pPr lvl="1"/>
            <a:r>
              <a:rPr lang="en-US" dirty="0" smtClean="0"/>
              <a:t>Unlike other methods, this gives you a list of strings </a:t>
            </a:r>
            <a:r>
              <a:rPr lang="en-US" i="1" dirty="0" smtClean="0"/>
              <a:t>without newlines</a:t>
            </a:r>
          </a:p>
          <a:p>
            <a:pPr marL="457200" lvl="1" indent="0">
              <a:buNone/>
            </a:pPr>
            <a:r>
              <a:rPr lang="en-US" dirty="0" smtClean="0"/>
              <a:t>	Because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</a:t>
            </a:r>
            <a:r>
              <a:rPr lang="en-US" dirty="0" smtClean="0"/>
              <a:t> removes the delimiter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64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It’s possible to write to files too</a:t>
            </a:r>
          </a:p>
          <a:p>
            <a:r>
              <a:rPr lang="en-US" dirty="0" smtClean="0"/>
              <a:t>First, open the file for writing: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outfile = open(“out.txt”, “w”) # w for write mode</a:t>
            </a:r>
          </a:p>
          <a:p>
            <a:pPr lvl="1"/>
            <a:r>
              <a:rPr lang="en-US" dirty="0" smtClean="0"/>
              <a:t>If the file does not already exist, it </a:t>
            </a:r>
            <a:r>
              <a:rPr lang="en-US" b="1" dirty="0" smtClean="0"/>
              <a:t>creates it</a:t>
            </a:r>
            <a:endParaRPr lang="en-US" dirty="0" smtClean="0"/>
          </a:p>
          <a:p>
            <a:pPr lvl="1"/>
            <a:r>
              <a:rPr lang="en-US" dirty="0" smtClean="0"/>
              <a:t>If the file already exists, </a:t>
            </a:r>
            <a:r>
              <a:rPr lang="en-US" b="1" dirty="0" smtClean="0"/>
              <a:t>truncates it to zero bytes!!</a:t>
            </a:r>
            <a:endParaRPr lang="en-US" dirty="0" smtClean="0"/>
          </a:p>
          <a:p>
            <a:pPr lvl="2"/>
            <a:r>
              <a:rPr lang="en-US" dirty="0" smtClean="0"/>
              <a:t>Cuts everything out of the file to start over</a:t>
            </a:r>
          </a:p>
          <a:p>
            <a:pPr lvl="2"/>
            <a:r>
              <a:rPr lang="en-US" dirty="0" smtClean="0"/>
              <a:t>The old data in the file is lost forever!</a:t>
            </a:r>
          </a:p>
          <a:p>
            <a:pPr lvl="2"/>
            <a:r>
              <a:rPr lang="en-US" dirty="0" smtClean="0"/>
              <a:t>Opening for writing is both </a:t>
            </a:r>
            <a:r>
              <a:rPr lang="en-US" b="1" dirty="0" smtClean="0"/>
              <a:t>creative</a:t>
            </a:r>
            <a:r>
              <a:rPr lang="en-US" dirty="0" smtClean="0"/>
              <a:t> and </a:t>
            </a:r>
            <a:r>
              <a:rPr lang="en-US" b="1" dirty="0" smtClean="0"/>
              <a:t>destructive.</a:t>
            </a:r>
          </a:p>
          <a:p>
            <a:r>
              <a:rPr lang="en-US" dirty="0" smtClean="0"/>
              <a:t>You can also open a file for appending: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logfile = open(“audit.log”, “a”) # a for append</a:t>
            </a:r>
          </a:p>
          <a:p>
            <a:pPr lvl="1"/>
            <a:r>
              <a:rPr lang="en-US" dirty="0" smtClean="0"/>
              <a:t>Adds to the end of an existing file – no truncation, no data lost</a:t>
            </a:r>
          </a:p>
          <a:p>
            <a:pPr lvl="1"/>
            <a:r>
              <a:rPr lang="en-US" dirty="0" smtClean="0"/>
              <a:t>If the file doesn’t exist, will still create it.</a:t>
            </a:r>
          </a:p>
          <a:p>
            <a:r>
              <a:rPr lang="en-US" dirty="0" smtClean="0"/>
              <a:t>Which to use?  Do you want to add to the file or overwrite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modes 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144485" y="2075996"/>
          <a:ext cx="7392734" cy="2321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1105"/>
                <a:gridCol w="998982"/>
                <a:gridCol w="2800858"/>
                <a:gridCol w="2371789"/>
              </a:tblGrid>
              <a:tr h="5804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Mode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Letter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File exists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File</a:t>
                      </a:r>
                      <a:r>
                        <a:rPr lang="en-US" sz="2400" baseline="0" dirty="0" smtClean="0"/>
                        <a:t> doesn’t exist</a:t>
                      </a:r>
                      <a:endParaRPr lang="en-US" sz="2400" dirty="0"/>
                    </a:p>
                  </a:txBody>
                  <a:tcPr/>
                </a:tc>
              </a:tr>
              <a:tr h="5804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Read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IOError</a:t>
                      </a:r>
                      <a:endParaRPr lang="en-US" sz="2400" dirty="0"/>
                    </a:p>
                  </a:txBody>
                  <a:tcPr/>
                </a:tc>
              </a:tr>
              <a:tr h="5804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Write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Truncates</a:t>
                      </a:r>
                      <a:r>
                        <a:rPr lang="en-US" sz="2400" b="0" baseline="0" dirty="0" smtClean="0"/>
                        <a:t> the file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Creates the file</a:t>
                      </a:r>
                      <a:endParaRPr lang="en-US" sz="2400" dirty="0"/>
                    </a:p>
                  </a:txBody>
                  <a:tcPr/>
                </a:tc>
              </a:tr>
              <a:tr h="5804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Append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OK (adds to the end)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Creates the file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30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an output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There are two ways to write to an output file:</a:t>
            </a:r>
          </a:p>
          <a:p>
            <a:r>
              <a:rPr lang="en-US" dirty="0" smtClean="0"/>
              <a:t>You can use the same print function that we’ve been using</a:t>
            </a:r>
          </a:p>
          <a:p>
            <a:pPr lvl="1"/>
            <a:r>
              <a:rPr lang="en-US" dirty="0" smtClean="0"/>
              <a:t>Just give an extra argument at the end,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fileobj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print(“Hello,”, name, file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endParaRPr lang="en-US" dirty="0" smtClean="0"/>
          </a:p>
          <a:p>
            <a:r>
              <a:rPr lang="en-US" dirty="0" smtClean="0"/>
              <a:t>You can also write a string with the write method</a:t>
            </a:r>
          </a:p>
          <a:p>
            <a:pPr lvl="1"/>
            <a:r>
              <a:rPr lang="en-US" dirty="0" smtClean="0"/>
              <a:t>Takes one </a:t>
            </a:r>
            <a:r>
              <a:rPr lang="en-US" i="1" dirty="0" smtClean="0"/>
              <a:t>string </a:t>
            </a:r>
            <a:r>
              <a:rPr lang="en-US" dirty="0" smtClean="0"/>
              <a:t>argument (nothing else!)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outfile.write(“Hello, world!\n”)</a:t>
            </a:r>
          </a:p>
          <a:p>
            <a:pPr lvl="1"/>
            <a:r>
              <a:rPr lang="en-US" dirty="0" smtClean="0"/>
              <a:t>Does not automatically add a newline character!</a:t>
            </a:r>
          </a:p>
        </p:txBody>
      </p:sp>
    </p:spTree>
    <p:extLst>
      <p:ext uri="{BB962C8B-B14F-4D97-AF65-F5344CB8AC3E}">
        <p14:creationId xmlns:p14="http://schemas.microsoft.com/office/powerpoint/2010/main" val="310448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should </a:t>
            </a:r>
            <a:r>
              <a:rPr lang="en-US" b="1" dirty="0" smtClean="0"/>
              <a:t>close</a:t>
            </a:r>
            <a:r>
              <a:rPr lang="en-US" dirty="0" smtClean="0"/>
              <a:t> a file when you are finished with it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outfile.close()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Frees resources (like the file buffer!)</a:t>
            </a:r>
          </a:p>
          <a:p>
            <a:endParaRPr lang="en-US" dirty="0" smtClean="0"/>
          </a:p>
          <a:p>
            <a:r>
              <a:rPr lang="en-US" dirty="0" smtClean="0"/>
              <a:t>When to close a file?</a:t>
            </a:r>
          </a:p>
          <a:p>
            <a:pPr lvl="1"/>
            <a:r>
              <a:rPr lang="en-US" dirty="0" smtClean="0"/>
              <a:t>As soon as you know you don’t have to read / write it again</a:t>
            </a:r>
          </a:p>
          <a:p>
            <a:pPr lvl="1"/>
            <a:r>
              <a:rPr lang="en-US" dirty="0" smtClean="0"/>
              <a:t>Immediately after your loop</a:t>
            </a:r>
          </a:p>
          <a:p>
            <a:pPr lvl="1"/>
            <a:r>
              <a:rPr lang="en-US" dirty="0" smtClean="0"/>
              <a:t>With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read </a:t>
            </a:r>
            <a:r>
              <a:rPr lang="en-US" dirty="0" smtClean="0"/>
              <a:t>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US" dirty="0" smtClean="0"/>
              <a:t>, immediately after that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1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default, raising an exception crashes your program.</a:t>
            </a:r>
          </a:p>
          <a:p>
            <a:pPr lvl="1"/>
            <a:r>
              <a:rPr lang="en-US" dirty="0" smtClean="0"/>
              <a:t>But exceptions can be </a:t>
            </a:r>
            <a:r>
              <a:rPr lang="en-US" b="1" dirty="0" smtClean="0"/>
              <a:t>caught</a:t>
            </a:r>
            <a:r>
              <a:rPr lang="en-US" dirty="0" smtClean="0"/>
              <a:t> and handled.</a:t>
            </a:r>
          </a:p>
          <a:p>
            <a:r>
              <a:rPr lang="en-US" dirty="0" smtClean="0"/>
              <a:t>There are many different kinds of exceptions: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dirty="0" smtClean="0"/>
              <a:t>:  argument has the wrong type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US" dirty="0" smtClean="0"/>
              <a:t>: argument has a good type but a bad value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IndexError: </a:t>
            </a:r>
            <a:r>
              <a:rPr lang="en-US" dirty="0" smtClean="0"/>
              <a:t>accessing a sequence (a string, a list) out of range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ZeroDivisionError:  </a:t>
            </a:r>
            <a:r>
              <a:rPr lang="en-US" dirty="0" smtClean="0"/>
              <a:t>just what it says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IOError:</a:t>
            </a:r>
            <a:r>
              <a:rPr lang="en-US" dirty="0" smtClean="0"/>
              <a:t> file problem, such as “file not found”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RuntimeError:</a:t>
            </a:r>
            <a:r>
              <a:rPr lang="en-US" dirty="0" smtClean="0"/>
              <a:t> “none of the above”</a:t>
            </a:r>
          </a:p>
          <a:p>
            <a:r>
              <a:rPr lang="en-US" dirty="0" smtClean="0"/>
              <a:t>https://docs.python.org/3/library/exceptions.html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2709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 versus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Files are</a:t>
            </a:r>
          </a:p>
          <a:p>
            <a:pPr lvl="1"/>
            <a:r>
              <a:rPr lang="en-US" dirty="0" smtClean="0"/>
              <a:t>Permanent  “persistent”</a:t>
            </a:r>
          </a:p>
          <a:p>
            <a:pPr lvl="1"/>
            <a:r>
              <a:rPr lang="en-US" dirty="0" smtClean="0"/>
              <a:t>Bigger (must fit on your device)</a:t>
            </a:r>
          </a:p>
          <a:p>
            <a:pPr lvl="1"/>
            <a:r>
              <a:rPr lang="en-US" dirty="0" smtClean="0"/>
              <a:t>Slower to access</a:t>
            </a:r>
          </a:p>
          <a:p>
            <a:pPr lvl="1"/>
            <a:r>
              <a:rPr lang="en-US" dirty="0" smtClean="0"/>
              <a:t>Sequential-access  (as we do it in this class)</a:t>
            </a:r>
          </a:p>
          <a:p>
            <a:r>
              <a:rPr lang="en-US" dirty="0" smtClean="0"/>
              <a:t>Lists are</a:t>
            </a:r>
          </a:p>
          <a:p>
            <a:pPr lvl="1"/>
            <a:r>
              <a:rPr lang="en-US" dirty="0" smtClean="0"/>
              <a:t>Temporary</a:t>
            </a:r>
          </a:p>
          <a:p>
            <a:pPr lvl="1"/>
            <a:r>
              <a:rPr lang="en-US" dirty="0" smtClean="0"/>
              <a:t>Smaller (must fit in memory)</a:t>
            </a:r>
          </a:p>
          <a:p>
            <a:pPr lvl="1"/>
            <a:r>
              <a:rPr lang="en-US" dirty="0" smtClean="0"/>
              <a:t>Faster to access</a:t>
            </a:r>
          </a:p>
          <a:p>
            <a:pPr lvl="1"/>
            <a:r>
              <a:rPr lang="en-US" dirty="0" smtClean="0"/>
              <a:t>Random or sequential 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87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Catching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By default, exceptions cause the program to crash.</a:t>
            </a:r>
          </a:p>
          <a:p>
            <a:r>
              <a:rPr lang="en-US" dirty="0" smtClean="0"/>
              <a:t>Because that’s better than continuing to run and doing the wrong thing</a:t>
            </a:r>
          </a:p>
          <a:p>
            <a:r>
              <a:rPr lang="en-US" dirty="0" smtClean="0"/>
              <a:t>But sometimes you might have a better idea for how to handle it</a:t>
            </a:r>
          </a:p>
          <a:p>
            <a:r>
              <a:rPr lang="en-US" dirty="0" smtClean="0"/>
              <a:t>For example, type-casting a string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if the string wasn’t numeric, Python can’t give you a number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You asked Python to do something and it can’t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Exception!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But maybe you know what to do in this particular case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If it was user input, repeat the input and ask again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If it came from a file, maybe ignore that line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Maybe the program can use a default value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Sometimes you can prevent the exception by checking before you do the action, like comparing a denominator to zero before dividing by it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But there are errors that you cannot check for without trying it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511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try/except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 catch an exception, you use a </a:t>
            </a:r>
            <a:r>
              <a:rPr lang="en-US" b="1" dirty="0" smtClean="0"/>
              <a:t>try / except</a:t>
            </a:r>
            <a:r>
              <a:rPr lang="en-US" dirty="0" smtClean="0"/>
              <a:t> statement: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body that might raise an exception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ExceptionClass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handle the exception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code that comes after</a:t>
            </a:r>
          </a:p>
          <a:p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ExceptionClass</a:t>
            </a:r>
            <a:r>
              <a:rPr lang="en-US" dirty="0" smtClean="0">
                <a:cs typeface="Courier New" panose="02070309020205020404" pitchFamily="49" charset="0"/>
              </a:rPr>
              <a:t> is one of that list: ValueError, IOError, etc.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216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try/except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code in the body raises the specified exception:</a:t>
            </a:r>
          </a:p>
          <a:p>
            <a:pPr lvl="1"/>
            <a:r>
              <a:rPr lang="en-US" dirty="0" smtClean="0"/>
              <a:t>The body stops executing immediate (like a “goto”)</a:t>
            </a:r>
          </a:p>
          <a:p>
            <a:pPr lvl="2"/>
            <a:r>
              <a:rPr lang="en-US" dirty="0" smtClean="0"/>
              <a:t>Doesn’t even finish the current line!</a:t>
            </a:r>
          </a:p>
          <a:p>
            <a:pPr lvl="1"/>
            <a:r>
              <a:rPr lang="en-US" dirty="0" smtClean="0"/>
              <a:t>Then Python runs the except block (instead of crashing)</a:t>
            </a:r>
          </a:p>
          <a:p>
            <a:pPr lvl="1"/>
            <a:r>
              <a:rPr lang="en-US" dirty="0" smtClean="0"/>
              <a:t>After the body (called the handler) is finished, go on to the code that follows</a:t>
            </a:r>
          </a:p>
          <a:p>
            <a:r>
              <a:rPr lang="en-US" dirty="0" smtClean="0"/>
              <a:t>You can have several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en-US" dirty="0" smtClean="0"/>
              <a:t> blocks for different exceptions for the same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 smtClean="0"/>
              <a:t> block.</a:t>
            </a:r>
          </a:p>
          <a:p>
            <a:pPr lvl="1"/>
            <a:r>
              <a:rPr lang="en-US" dirty="0" smtClean="0"/>
              <a:t>Or one block for more than one exception: 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 (ValueError, IndexError):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989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72" y="0"/>
            <a:ext cx="10515600" cy="1325563"/>
          </a:xfrm>
        </p:spPr>
        <p:txBody>
          <a:bodyPr/>
          <a:lstStyle/>
          <a:p>
            <a:r>
              <a:rPr lang="en-US" dirty="0" smtClean="0"/>
              <a:t>An exception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we get the input and convert it to a number?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number = float(input(“please enter a number:  “))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float(…) </a:t>
            </a:r>
            <a:r>
              <a:rPr lang="en-US" dirty="0" smtClean="0"/>
              <a:t>raises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ValueError </a:t>
            </a:r>
            <a:r>
              <a:rPr lang="en-US" dirty="0" smtClean="0"/>
              <a:t>on a non-numeric input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/>
              <a:t>U</a:t>
            </a:r>
            <a:r>
              <a:rPr lang="en-US" dirty="0" smtClean="0"/>
              <a:t>se try/except block.</a:t>
            </a:r>
          </a:p>
        </p:txBody>
      </p:sp>
    </p:spTree>
    <p:extLst>
      <p:ext uri="{BB962C8B-B14F-4D97-AF65-F5344CB8AC3E}">
        <p14:creationId xmlns:p14="http://schemas.microsoft.com/office/powerpoint/2010/main" val="3978555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Hints for catching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a plan!  If you don’t know how to fix the error, don’t catch it</a:t>
            </a:r>
          </a:p>
          <a:p>
            <a:r>
              <a:rPr lang="en-US" dirty="0" smtClean="0"/>
              <a:t>It’s better to crash than to continue with bad data</a:t>
            </a:r>
          </a:p>
          <a:p>
            <a:r>
              <a:rPr lang="en-US" dirty="0" smtClean="0"/>
              <a:t>Keep the try block as small as possible</a:t>
            </a:r>
          </a:p>
          <a:p>
            <a:pPr lvl="1"/>
            <a:r>
              <a:rPr lang="en-US" dirty="0" smtClean="0"/>
              <a:t>It should contain the line that might raise the exception</a:t>
            </a:r>
          </a:p>
          <a:p>
            <a:pPr lvl="1"/>
            <a:r>
              <a:rPr lang="en-US" dirty="0" smtClean="0"/>
              <a:t>And subsequent lines that depend on its success</a:t>
            </a:r>
          </a:p>
          <a:p>
            <a:pPr lvl="1"/>
            <a:r>
              <a:rPr lang="en-US" dirty="0" smtClean="0"/>
              <a:t>Don’t duplicate code in the try and except blocks</a:t>
            </a:r>
          </a:p>
          <a:p>
            <a:pPr lvl="2"/>
            <a:r>
              <a:rPr lang="en-US" dirty="0" smtClean="0"/>
              <a:t>That code belongs after the try/except, so it happens either way</a:t>
            </a:r>
          </a:p>
          <a:p>
            <a:pPr lvl="1"/>
            <a:r>
              <a:rPr lang="en-US" dirty="0" smtClean="0"/>
              <a:t>Don’t wrap the whole main in a try!</a:t>
            </a:r>
          </a:p>
          <a:p>
            <a:pPr lvl="2"/>
            <a:r>
              <a:rPr lang="en-US" dirty="0" smtClean="0"/>
              <a:t>The program probably won’t know which error happened or how to fix it</a:t>
            </a:r>
          </a:p>
        </p:txBody>
      </p:sp>
    </p:spTree>
    <p:extLst>
      <p:ext uri="{BB962C8B-B14F-4D97-AF65-F5344CB8AC3E}">
        <p14:creationId xmlns:p14="http://schemas.microsoft.com/office/powerpoint/2010/main" val="2052351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large amounts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programs need a lot of data.  How do you handle it?</a:t>
            </a:r>
          </a:p>
          <a:p>
            <a:r>
              <a:rPr lang="en-US" dirty="0" smtClean="0"/>
              <a:t>Hard code it into the source?</a:t>
            </a:r>
          </a:p>
          <a:p>
            <a:pPr lvl="1"/>
            <a:r>
              <a:rPr lang="en-US" dirty="0" smtClean="0"/>
              <a:t>That’s hard to change if you’re not a programmer</a:t>
            </a:r>
          </a:p>
          <a:p>
            <a:r>
              <a:rPr lang="en-US" dirty="0" smtClean="0"/>
              <a:t>Ask the user to type it in each time the program runs?</a:t>
            </a:r>
          </a:p>
          <a:p>
            <a:pPr lvl="1"/>
            <a:r>
              <a:rPr lang="en-US" dirty="0" smtClean="0"/>
              <a:t>If it’s more than a few pieces, your users will refuse!  Or make typos!</a:t>
            </a:r>
          </a:p>
          <a:p>
            <a:r>
              <a:rPr lang="en-US" dirty="0" smtClean="0"/>
              <a:t>Store your data in an external file!  Can be as big as your device can hold!</a:t>
            </a:r>
          </a:p>
          <a:p>
            <a:pPr lvl="1"/>
            <a:r>
              <a:rPr lang="en-US" dirty="0" smtClean="0"/>
              <a:t>When you type your program, you save it in a </a:t>
            </a:r>
            <a:r>
              <a:rPr lang="en-US" b="1" dirty="0" smtClean="0"/>
              <a:t>file</a:t>
            </a:r>
            <a:r>
              <a:rPr lang="en-US" dirty="0" smtClean="0"/>
              <a:t>.  Data can be saved too!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7466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1571</Words>
  <Application>Microsoft Office PowerPoint</Application>
  <PresentationFormat>Widescreen</PresentationFormat>
  <Paragraphs>253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Office Theme</vt:lpstr>
      <vt:lpstr>CS 115 Lecture 18</vt:lpstr>
      <vt:lpstr>Run-time errors</vt:lpstr>
      <vt:lpstr>Exceptions</vt:lpstr>
      <vt:lpstr>Catching exceptions</vt:lpstr>
      <vt:lpstr>try/except syntax</vt:lpstr>
      <vt:lpstr>try/except semantics</vt:lpstr>
      <vt:lpstr>An exception example</vt:lpstr>
      <vt:lpstr>Hints for catching exceptions</vt:lpstr>
      <vt:lpstr>Dealing with large amounts of data</vt:lpstr>
      <vt:lpstr>Why use files to hold data?</vt:lpstr>
      <vt:lpstr>Input/output with the user</vt:lpstr>
      <vt:lpstr>I/O with files</vt:lpstr>
      <vt:lpstr>Using files</vt:lpstr>
      <vt:lpstr>Filenames</vt:lpstr>
      <vt:lpstr>IOError</vt:lpstr>
      <vt:lpstr>Exception while opening</vt:lpstr>
      <vt:lpstr>Looping over the lines in a file</vt:lpstr>
      <vt:lpstr>Text files: characters and bytes</vt:lpstr>
      <vt:lpstr>Text files: what is a line?</vt:lpstr>
      <vt:lpstr>Sequential and random access</vt:lpstr>
      <vt:lpstr>Sequential and random access</vt:lpstr>
      <vt:lpstr>Reading a line at a time</vt:lpstr>
      <vt:lpstr>Readline</vt:lpstr>
      <vt:lpstr>Reading a whole file at once</vt:lpstr>
      <vt:lpstr>Reading a whole file another way</vt:lpstr>
      <vt:lpstr>Output files</vt:lpstr>
      <vt:lpstr>Open modes summary</vt:lpstr>
      <vt:lpstr>Writing to an output file</vt:lpstr>
      <vt:lpstr>Closing files</vt:lpstr>
      <vt:lpstr>Files versus lists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18</dc:title>
  <dc:creator>Debby</dc:creator>
  <cp:lastModifiedBy>salem</cp:lastModifiedBy>
  <cp:revision>24</cp:revision>
  <dcterms:created xsi:type="dcterms:W3CDTF">2016-04-16T19:28:13Z</dcterms:created>
  <dcterms:modified xsi:type="dcterms:W3CDTF">2016-07-29T03:22:59Z</dcterms:modified>
</cp:coreProperties>
</file>