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9.xml" ContentType="application/vnd.openxmlformats-officedocument.presentationml.slide+xml"/>
  <Override PartName="/ppt/slides/slide26.xml" ContentType="application/vnd.openxmlformats-officedocument.presentationml.slid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20.xml" ContentType="application/vnd.openxmlformats-officedocument.presentationml.slide+xml"/>
  <Override PartName="/ppt/slides/slide4.xml" ContentType="application/vnd.openxmlformats-officedocument.presentationml.slide+xml"/>
  <Override PartName="/ppt/slides/slide21.xml" ContentType="application/vnd.openxmlformats-officedocument.presentationml.slide+xml"/>
  <Override PartName="/ppt/slides/slide5.xml" ContentType="application/vnd.openxmlformats-officedocument.presentationml.slide+xml"/>
  <Override PartName="/ppt/slides/slide22.xml" ContentType="application/vnd.openxmlformats-officedocument.presentationml.slide+xml"/>
  <Override PartName="/ppt/slides/slide6.xml" ContentType="application/vnd.openxmlformats-officedocument.presentationml.slide+xml"/>
  <Override PartName="/ppt/slides/slide23.xml" ContentType="application/vnd.openxmlformats-officedocument.presentationml.slide+xml"/>
  <Override PartName="/ppt/slides/slide7.xml" ContentType="application/vnd.openxmlformats-officedocument.presentationml.slide+xml"/>
  <Override PartName="/ppt/slides/slide24.xml" ContentType="application/vnd.openxmlformats-officedocument.presentationml.slide+xml"/>
  <Override PartName="/ppt/slides/slide8.xml" ContentType="application/vnd.openxmlformats-officedocument.presentationml.slide+xml"/>
  <Override PartName="/ppt/slides/slide25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_rels/slide53.xml.rels" ContentType="application/vnd.openxmlformats-package.relationships+xml"/>
  <Override PartName="/ppt/slides/_rels/slide9.xml.rels" ContentType="application/vnd.openxmlformats-package.relationships+xml"/>
  <Override PartName="/ppt/slides/_rels/slide35.xml.rels" ContentType="application/vnd.openxmlformats-package.relationships+xml"/>
  <Override PartName="/ppt/slides/_rels/slide1.xml.rels" ContentType="application/vnd.openxmlformats-package.relationships+xml"/>
  <Override PartName="/ppt/slides/_rels/slide36.xml.rels" ContentType="application/vnd.openxmlformats-package.relationships+xml"/>
  <Override PartName="/ppt/slides/_rels/slide2.xml.rels" ContentType="application/vnd.openxmlformats-package.relationships+xml"/>
  <Override PartName="/ppt/slides/_rels/slide37.xml.rels" ContentType="application/vnd.openxmlformats-package.relationships+xml"/>
  <Override PartName="/ppt/slides/_rels/slide3.xml.rels" ContentType="application/vnd.openxmlformats-package.relationships+xml"/>
  <Override PartName="/ppt/slides/_rels/slide38.xml.rels" ContentType="application/vnd.openxmlformats-package.relationships+xml"/>
  <Override PartName="/ppt/slides/_rels/slide4.xml.rels" ContentType="application/vnd.openxmlformats-package.relationships+xml"/>
  <Override PartName="/ppt/slides/_rels/slide39.xml.rels" ContentType="application/vnd.openxmlformats-package.relationships+xml"/>
  <Override PartName="/ppt/slides/_rels/slide5.xml.rels" ContentType="application/vnd.openxmlformats-package.relationships+xml"/>
  <Override PartName="/ppt/slides/_rels/slide50.xml.rels" ContentType="application/vnd.openxmlformats-package.relationships+xml"/>
  <Override PartName="/ppt/slides/_rels/slide6.xml.rels" ContentType="application/vnd.openxmlformats-package.relationships+xml"/>
  <Override PartName="/ppt/slides/_rels/slide51.xml.rels" ContentType="application/vnd.openxmlformats-package.relationships+xml"/>
  <Override PartName="/ppt/slides/_rels/slide7.xml.rels" ContentType="application/vnd.openxmlformats-package.relationships+xml"/>
  <Override PartName="/ppt/slides/_rels/slide52.xml.rels" ContentType="application/vnd.openxmlformats-package.relationships+xml"/>
  <Override PartName="/ppt/slides/_rels/slide8.xml.rels" ContentType="application/vnd.openxmlformats-package.relationships+xml"/>
  <Override PartName="/ppt/slides/_rels/slide10.xml.rels" ContentType="application/vnd.openxmlformats-package.relationships+xml"/>
  <Override PartName="/ppt/slides/_rels/slide11.xml.rels" ContentType="application/vnd.openxmlformats-package.relationships+xml"/>
  <Override PartName="/ppt/slides/_rels/slide12.xml.rels" ContentType="application/vnd.openxmlformats-package.relationships+xml"/>
  <Override PartName="/ppt/slides/_rels/slide13.xml.rels" ContentType="application/vnd.openxmlformats-package.relationships+xml"/>
  <Override PartName="/ppt/slides/_rels/slide14.xml.rels" ContentType="application/vnd.openxmlformats-package.relationships+xml"/>
  <Override PartName="/ppt/slides/_rels/slide15.xml.rels" ContentType="application/vnd.openxmlformats-package.relationships+xml"/>
  <Override PartName="/ppt/slides/_rels/slide16.xml.rels" ContentType="application/vnd.openxmlformats-package.relationships+xml"/>
  <Override PartName="/ppt/slides/_rels/slide17.xml.rels" ContentType="application/vnd.openxmlformats-package.relationships+xml"/>
  <Override PartName="/ppt/slides/_rels/slide18.xml.rels" ContentType="application/vnd.openxmlformats-package.relationships+xml"/>
  <Override PartName="/ppt/slides/_rels/slide19.xml.rels" ContentType="application/vnd.openxmlformats-package.relationships+xml"/>
  <Override PartName="/ppt/slides/_rels/slide20.xml.rels" ContentType="application/vnd.openxmlformats-package.relationships+xml"/>
  <Override PartName="/ppt/slides/_rels/slide21.xml.rels" ContentType="application/vnd.openxmlformats-package.relationships+xml"/>
  <Override PartName="/ppt/slides/_rels/slide22.xml.rels" ContentType="application/vnd.openxmlformats-package.relationships+xml"/>
  <Override PartName="/ppt/slides/_rels/slide23.xml.rels" ContentType="application/vnd.openxmlformats-package.relationships+xml"/>
  <Override PartName="/ppt/slides/_rels/slide24.xml.rels" ContentType="application/vnd.openxmlformats-package.relationships+xml"/>
  <Override PartName="/ppt/slides/_rels/slide25.xml.rels" ContentType="application/vnd.openxmlformats-package.relationships+xml"/>
  <Override PartName="/ppt/slides/_rels/slide26.xml.rels" ContentType="application/vnd.openxmlformats-package.relationships+xml"/>
  <Override PartName="/ppt/slides/_rels/slide27.xml.rels" ContentType="application/vnd.openxmlformats-package.relationships+xml"/>
  <Override PartName="/ppt/slides/_rels/slide28.xml.rels" ContentType="application/vnd.openxmlformats-package.relationships+xml"/>
  <Override PartName="/ppt/slides/_rels/slide29.xml.rels" ContentType="application/vnd.openxmlformats-package.relationships+xml"/>
  <Override PartName="/ppt/slides/_rels/slide30.xml.rels" ContentType="application/vnd.openxmlformats-package.relationships+xml"/>
  <Override PartName="/ppt/slides/_rels/slide31.xml.rels" ContentType="application/vnd.openxmlformats-package.relationships+xml"/>
  <Override PartName="/ppt/slides/_rels/slide32.xml.rels" ContentType="application/vnd.openxmlformats-package.relationships+xml"/>
  <Override PartName="/ppt/slides/_rels/slide33.xml.rels" ContentType="application/vnd.openxmlformats-package.relationships+xml"/>
  <Override PartName="/ppt/slides/_rels/slide34.xml.rels" ContentType="application/vnd.openxmlformats-package.relationships+xml"/>
  <Override PartName="/ppt/slides/_rels/slide40.xml.rels" ContentType="application/vnd.openxmlformats-package.relationships+xml"/>
  <Override PartName="/ppt/slides/_rels/slide41.xml.rels" ContentType="application/vnd.openxmlformats-package.relationships+xml"/>
  <Override PartName="/ppt/slides/_rels/slide42.xml.rels" ContentType="application/vnd.openxmlformats-package.relationships+xml"/>
  <Override PartName="/ppt/slides/_rels/slide43.xml.rels" ContentType="application/vnd.openxmlformats-package.relationships+xml"/>
  <Override PartName="/ppt/slides/_rels/slide44.xml.rels" ContentType="application/vnd.openxmlformats-package.relationships+xml"/>
  <Override PartName="/ppt/slides/_rels/slide45.xml.rels" ContentType="application/vnd.openxmlformats-package.relationships+xml"/>
  <Override PartName="/ppt/slides/_rels/slide46.xml.rels" ContentType="application/vnd.openxmlformats-package.relationships+xml"/>
  <Override PartName="/ppt/slides/_rels/slide47.xml.rels" ContentType="application/vnd.openxmlformats-package.relationships+xml"/>
  <Override PartName="/ppt/slides/_rels/slide48.xml.rels" ContentType="application/vnd.openxmlformats-package.relationships+xml"/>
  <Override PartName="/ppt/slides/_rels/slide49.xml.rels" ContentType="application/vnd.openxmlformats-package.relationships+xml"/>
  <Override PartName="/ppt/slides/_rels/slide54.xml.rels" ContentType="application/vnd.openxmlformats-package.relationships+xml"/>
  <Override PartName="/ppt/slides/_rels/slide55.xml.rels" ContentType="application/vnd.openxmlformats-package.relationships+xml"/>
  <Override PartName="/ppt/slides/_rels/slide56.xml.rels" ContentType="application/vnd.openxmlformats-package.relationships+xml"/>
  <Override PartName="/ppt/slides/_rels/slide57.xml.rels" ContentType="application/vnd.openxmlformats-package.relationships+xml"/>
  <Override PartName="/ppt/slides/_rels/slide58.xml.rels" ContentType="application/vnd.openxmlformats-package.relationships+xml"/>
  <Override PartName="/ppt/slides/_rels/slide59.xml.rels" ContentType="application/vnd.openxmlformats-package.relationships+xml"/>
  <Override PartName="/ppt/slides/_rels/slide60.xml.rels" ContentType="application/vnd.openxmlformats-package.relationships+xml"/>
  <Override PartName="/ppt/slides/_rels/slide61.xml.rels" ContentType="application/vnd.openxmlformats-package.relationships+xml"/>
  <Override PartName="/ppt/slides/_rels/slide62.xml.rels" ContentType="application/vnd.openxmlformats-package.relationships+xml"/>
  <Override PartName="/ppt/slides/_rels/slide63.xml.rels" ContentType="application/vnd.openxmlformats-package.relationships+xml"/>
  <Override PartName="/ppt/slides/_rels/slide64.xml.rels" ContentType="application/vnd.openxmlformats-package.relationships+xml"/>
  <Override PartName="/ppt/slides/_rels/slide65.xml.rels" ContentType="application/vnd.openxmlformats-package.relationships+xml"/>
  <Override PartName="/ppt/slides/_rels/slide66.xml.rels" ContentType="application/vnd.openxmlformats-package.relationships+xml"/>
  <Override PartName="/ppt/slides/_rels/slide67.xml.rels" ContentType="application/vnd.openxmlformats-package.relationships+xml"/>
  <Override PartName="/ppt/slides/_rels/slide68.xml.rels" ContentType="application/vnd.openxmlformats-package.relationships+xml"/>
  <Override PartName="/ppt/slides/_rels/slide69.xml.rels" ContentType="application/vnd.openxmlformats-package.relationships+xml"/>
  <Override PartName="/ppt/slides/_rels/slide70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1" r:id="rId48"/>
    <p:sldId id="302" r:id="rId49"/>
    <p:sldId id="303" r:id="rId50"/>
    <p:sldId id="304" r:id="rId51"/>
    <p:sldId id="305" r:id="rId52"/>
    <p:sldId id="306" r:id="rId53"/>
    <p:sldId id="307" r:id="rId54"/>
    <p:sldId id="308" r:id="rId55"/>
    <p:sldId id="309" r:id="rId56"/>
    <p:sldId id="310" r:id="rId57"/>
    <p:sldId id="311" r:id="rId58"/>
    <p:sldId id="312" r:id="rId59"/>
    <p:sldId id="313" r:id="rId60"/>
    <p:sldId id="314" r:id="rId61"/>
    <p:sldId id="315" r:id="rId62"/>
    <p:sldId id="316" r:id="rId63"/>
    <p:sldId id="317" r:id="rId64"/>
    <p:sldId id="318" r:id="rId65"/>
    <p:sldId id="319" r:id="rId66"/>
    <p:sldId id="320" r:id="rId67"/>
    <p:sldId id="321" r:id="rId68"/>
    <p:sldId id="322" r:id="rId69"/>
    <p:sldId id="323" r:id="rId70"/>
    <p:sldId id="324" r:id="rId71"/>
    <p:sldId id="325" r:id="rId72"/>
  </p:sldIdLst>
  <p:sldSz cx="10080625" cy="567055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Relationship Id="rId9" Type="http://schemas.openxmlformats.org/officeDocument/2006/relationships/slide" Target="slides/slide7.xml"/><Relationship Id="rId10" Type="http://schemas.openxmlformats.org/officeDocument/2006/relationships/slide" Target="slides/slide8.xml"/><Relationship Id="rId11" Type="http://schemas.openxmlformats.org/officeDocument/2006/relationships/slide" Target="slides/slide9.xml"/><Relationship Id="rId12" Type="http://schemas.openxmlformats.org/officeDocument/2006/relationships/slide" Target="slides/slide10.xml"/><Relationship Id="rId13" Type="http://schemas.openxmlformats.org/officeDocument/2006/relationships/slide" Target="slides/slide11.xml"/><Relationship Id="rId14" Type="http://schemas.openxmlformats.org/officeDocument/2006/relationships/slide" Target="slides/slide12.xml"/><Relationship Id="rId15" Type="http://schemas.openxmlformats.org/officeDocument/2006/relationships/slide" Target="slides/slide13.xml"/><Relationship Id="rId16" Type="http://schemas.openxmlformats.org/officeDocument/2006/relationships/slide" Target="slides/slide14.xml"/><Relationship Id="rId17" Type="http://schemas.openxmlformats.org/officeDocument/2006/relationships/slide" Target="slides/slide15.xml"/><Relationship Id="rId18" Type="http://schemas.openxmlformats.org/officeDocument/2006/relationships/slide" Target="slides/slide16.xml"/><Relationship Id="rId19" Type="http://schemas.openxmlformats.org/officeDocument/2006/relationships/slide" Target="slides/slide17.xml"/><Relationship Id="rId20" Type="http://schemas.openxmlformats.org/officeDocument/2006/relationships/slide" Target="slides/slide18.xml"/><Relationship Id="rId21" Type="http://schemas.openxmlformats.org/officeDocument/2006/relationships/slide" Target="slides/slide19.xml"/><Relationship Id="rId22" Type="http://schemas.openxmlformats.org/officeDocument/2006/relationships/slide" Target="slides/slide20.xml"/><Relationship Id="rId23" Type="http://schemas.openxmlformats.org/officeDocument/2006/relationships/slide" Target="slides/slide21.xml"/><Relationship Id="rId24" Type="http://schemas.openxmlformats.org/officeDocument/2006/relationships/slide" Target="slides/slide22.xml"/><Relationship Id="rId25" Type="http://schemas.openxmlformats.org/officeDocument/2006/relationships/slide" Target="slides/slide23.xml"/><Relationship Id="rId26" Type="http://schemas.openxmlformats.org/officeDocument/2006/relationships/slide" Target="slides/slide24.xml"/><Relationship Id="rId27" Type="http://schemas.openxmlformats.org/officeDocument/2006/relationships/slide" Target="slides/slide25.xml"/><Relationship Id="rId28" Type="http://schemas.openxmlformats.org/officeDocument/2006/relationships/slide" Target="slides/slide26.xml"/><Relationship Id="rId29" Type="http://schemas.openxmlformats.org/officeDocument/2006/relationships/slide" Target="slides/slide27.xml"/><Relationship Id="rId30" Type="http://schemas.openxmlformats.org/officeDocument/2006/relationships/slide" Target="slides/slide28.xml"/><Relationship Id="rId31" Type="http://schemas.openxmlformats.org/officeDocument/2006/relationships/slide" Target="slides/slide29.xml"/><Relationship Id="rId32" Type="http://schemas.openxmlformats.org/officeDocument/2006/relationships/slide" Target="slides/slide30.xml"/><Relationship Id="rId33" Type="http://schemas.openxmlformats.org/officeDocument/2006/relationships/slide" Target="slides/slide31.xml"/><Relationship Id="rId34" Type="http://schemas.openxmlformats.org/officeDocument/2006/relationships/slide" Target="slides/slide32.xml"/><Relationship Id="rId35" Type="http://schemas.openxmlformats.org/officeDocument/2006/relationships/slide" Target="slides/slide33.xml"/><Relationship Id="rId36" Type="http://schemas.openxmlformats.org/officeDocument/2006/relationships/slide" Target="slides/slide34.xml"/><Relationship Id="rId37" Type="http://schemas.openxmlformats.org/officeDocument/2006/relationships/slide" Target="slides/slide35.xml"/><Relationship Id="rId38" Type="http://schemas.openxmlformats.org/officeDocument/2006/relationships/slide" Target="slides/slide36.xml"/><Relationship Id="rId39" Type="http://schemas.openxmlformats.org/officeDocument/2006/relationships/slide" Target="slides/slide37.xml"/><Relationship Id="rId40" Type="http://schemas.openxmlformats.org/officeDocument/2006/relationships/slide" Target="slides/slide38.xml"/><Relationship Id="rId41" Type="http://schemas.openxmlformats.org/officeDocument/2006/relationships/slide" Target="slides/slide39.xml"/><Relationship Id="rId42" Type="http://schemas.openxmlformats.org/officeDocument/2006/relationships/slide" Target="slides/slide40.xml"/><Relationship Id="rId43" Type="http://schemas.openxmlformats.org/officeDocument/2006/relationships/slide" Target="slides/slide41.xml"/><Relationship Id="rId44" Type="http://schemas.openxmlformats.org/officeDocument/2006/relationships/slide" Target="slides/slide42.xml"/><Relationship Id="rId45" Type="http://schemas.openxmlformats.org/officeDocument/2006/relationships/slide" Target="slides/slide43.xml"/><Relationship Id="rId46" Type="http://schemas.openxmlformats.org/officeDocument/2006/relationships/slide" Target="slides/slide44.xml"/><Relationship Id="rId47" Type="http://schemas.openxmlformats.org/officeDocument/2006/relationships/slide" Target="slides/slide45.xml"/><Relationship Id="rId48" Type="http://schemas.openxmlformats.org/officeDocument/2006/relationships/slide" Target="slides/slide46.xml"/><Relationship Id="rId49" Type="http://schemas.openxmlformats.org/officeDocument/2006/relationships/slide" Target="slides/slide47.xml"/><Relationship Id="rId50" Type="http://schemas.openxmlformats.org/officeDocument/2006/relationships/slide" Target="slides/slide48.xml"/><Relationship Id="rId51" Type="http://schemas.openxmlformats.org/officeDocument/2006/relationships/slide" Target="slides/slide49.xml"/><Relationship Id="rId52" Type="http://schemas.openxmlformats.org/officeDocument/2006/relationships/slide" Target="slides/slide50.xml"/><Relationship Id="rId53" Type="http://schemas.openxmlformats.org/officeDocument/2006/relationships/slide" Target="slides/slide51.xml"/><Relationship Id="rId54" Type="http://schemas.openxmlformats.org/officeDocument/2006/relationships/slide" Target="slides/slide52.xml"/><Relationship Id="rId55" Type="http://schemas.openxmlformats.org/officeDocument/2006/relationships/slide" Target="slides/slide53.xml"/><Relationship Id="rId56" Type="http://schemas.openxmlformats.org/officeDocument/2006/relationships/slide" Target="slides/slide54.xml"/><Relationship Id="rId57" Type="http://schemas.openxmlformats.org/officeDocument/2006/relationships/slide" Target="slides/slide55.xml"/><Relationship Id="rId58" Type="http://schemas.openxmlformats.org/officeDocument/2006/relationships/slide" Target="slides/slide56.xml"/><Relationship Id="rId59" Type="http://schemas.openxmlformats.org/officeDocument/2006/relationships/slide" Target="slides/slide57.xml"/><Relationship Id="rId60" Type="http://schemas.openxmlformats.org/officeDocument/2006/relationships/slide" Target="slides/slide58.xml"/><Relationship Id="rId61" Type="http://schemas.openxmlformats.org/officeDocument/2006/relationships/slide" Target="slides/slide59.xml"/><Relationship Id="rId62" Type="http://schemas.openxmlformats.org/officeDocument/2006/relationships/slide" Target="slides/slide60.xml"/><Relationship Id="rId63" Type="http://schemas.openxmlformats.org/officeDocument/2006/relationships/slide" Target="slides/slide61.xml"/><Relationship Id="rId64" Type="http://schemas.openxmlformats.org/officeDocument/2006/relationships/slide" Target="slides/slide62.xml"/><Relationship Id="rId65" Type="http://schemas.openxmlformats.org/officeDocument/2006/relationships/slide" Target="slides/slide63.xml"/><Relationship Id="rId66" Type="http://schemas.openxmlformats.org/officeDocument/2006/relationships/slide" Target="slides/slide64.xml"/><Relationship Id="rId67" Type="http://schemas.openxmlformats.org/officeDocument/2006/relationships/slide" Target="slides/slide65.xml"/><Relationship Id="rId68" Type="http://schemas.openxmlformats.org/officeDocument/2006/relationships/slide" Target="slides/slide66.xml"/><Relationship Id="rId69" Type="http://schemas.openxmlformats.org/officeDocument/2006/relationships/slide" Target="slides/slide67.xml"/><Relationship Id="rId70" Type="http://schemas.openxmlformats.org/officeDocument/2006/relationships/slide" Target="slides/slide68.xml"/><Relationship Id="rId71" Type="http://schemas.openxmlformats.org/officeDocument/2006/relationships/slide" Target="slides/slide69.xml"/><Relationship Id="rId72" Type="http://schemas.openxmlformats.org/officeDocument/2006/relationships/slide" Target="slides/slide70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3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36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  <p:sp>
        <p:nvSpPr>
          <p:cNvPr id="3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39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40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41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42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43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24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2800" spc="-1" strike="noStrike">
              <a:latin typeface="Times New Roman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  <p:sp>
        <p:nvSpPr>
          <p:cNvPr id="28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Click to edit the title text format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Click to edit the outline text format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Second Outline Level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Third Outline Level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Fourth Outline Level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Fifth Outline Level</a:t>
            </a:r>
            <a:endParaRPr b="0" lang="en-US" sz="2000" spc="-1" strike="noStrike">
              <a:latin typeface="Times New Roman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Sixth Outline Level</a:t>
            </a:r>
            <a:endParaRPr b="0" lang="en-US" sz="2000" spc="-1" strike="noStrike">
              <a:latin typeface="Times New Roman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Seventh Outline Level</a:t>
            </a:r>
            <a:endParaRPr b="0" lang="en-US" sz="2000" spc="-1" strike="noStrike">
              <a:latin typeface="Times New Roman"/>
            </a:endParaRPr>
          </a:p>
        </p:txBody>
      </p:sp>
      <p:sp>
        <p:nvSpPr>
          <p:cNvPr id="2" name="TextShape 3"/>
          <p:cNvSpPr txBox="1"/>
          <p:nvPr/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/>
          <a:p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3" name="TextShape 4"/>
          <p:cNvSpPr txBox="1"/>
          <p:nvPr/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/>
          <a:p>
            <a:pPr algn="ctr"/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" name="TextShape 5"/>
          <p:cNvSpPr txBox="1"/>
          <p:nvPr/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/>
          <a:p>
            <a:pPr algn="r"/>
            <a:fld id="{D21EBA20-DB0E-45D2-B33C-92B7888AB580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  <p:sp>
        <p:nvSpPr>
          <p:cNvPr id="5" name="PlaceHolder 6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Click to edit the title text format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6" name="PlaceHolder 7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Click to edit the outline text format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Second Outline Level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Third Outline Level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Fourth Outline Level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Fifth Outline Level</a:t>
            </a:r>
            <a:endParaRPr b="0" lang="en-US" sz="2000" spc="-1" strike="noStrike">
              <a:latin typeface="Times New Roman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Sixth Outline Level</a:t>
            </a:r>
            <a:endParaRPr b="0" lang="en-US" sz="2000" spc="-1" strike="noStrike">
              <a:latin typeface="Times New Roman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Seventh Outline Level</a:t>
            </a:r>
            <a:endParaRPr b="0" lang="en-US" sz="2000" spc="-1" strike="noStrike">
              <a:latin typeface="Times New Roman"/>
            </a:endParaRPr>
          </a:p>
        </p:txBody>
      </p:sp>
      <p:sp>
        <p:nvSpPr>
          <p:cNvPr id="7" name="PlaceHolder 8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Click to edit the outline text format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Second Outline Level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Third Outline Level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Fourth Outline Level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Fifth Outline Level</a:t>
            </a:r>
            <a:endParaRPr b="0" lang="en-US" sz="2000" spc="-1" strike="noStrike">
              <a:latin typeface="Times New Roman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Sixth Outline Level</a:t>
            </a:r>
            <a:endParaRPr b="0" lang="en-US" sz="2000" spc="-1" strike="noStrike">
              <a:latin typeface="Times New Roman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Seventh Outline Level</a:t>
            </a:r>
            <a:endParaRPr b="0" lang="en-US" sz="20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3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4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hyperlink" Target="http://www.dangermouse.net/esoteric/haifu.html" TargetMode="External"/><Relationship Id="rId2" Type="http://schemas.openxmlformats.org/officeDocument/2006/relationships/slideLayout" Target="../slideLayouts/slideLayout3.xml"/>
</Relationships>
</file>

<file path=ppt/slides/_rels/slide5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5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6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7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TextShape 1"/>
          <p:cNvSpPr txBox="1"/>
          <p:nvPr/>
        </p:nvSpPr>
        <p:spPr>
          <a:xfrm>
            <a:off x="504000" y="1273320"/>
            <a:ext cx="9071640" cy="10119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3600" spc="-1" strike="noStrike">
                <a:latin typeface="Times New Roman"/>
              </a:rPr>
              <a:t>Implementation of the Haifu Programming Language</a:t>
            </a:r>
            <a:endParaRPr b="0" lang="en-US" sz="3600" spc="-1" strike="noStrike">
              <a:latin typeface="Times New Roman"/>
            </a:endParaRPr>
          </a:p>
        </p:txBody>
      </p:sp>
      <p:sp>
        <p:nvSpPr>
          <p:cNvPr id="45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b">
            <a:normAutofit/>
          </a:bodyPr>
          <a:p>
            <a:pPr marL="432000" indent="-324000" algn="ctr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By Matthew Moore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  <a:ea typeface="Times New Roman"/>
              </a:rPr>
              <a:t>Dataset of NumberWords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64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Key: (string)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Data: (int)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Elements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66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Earth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Metal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Water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Wood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Fire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None (not used in Program Execution)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Elemental Cycles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68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Create:</a:t>
            </a:r>
            <a:r>
              <a:rPr b="0" lang="en-US" sz="2000" spc="-1" strike="noStrike">
                <a:latin typeface="Times New Roman"/>
              </a:rPr>
              <a:t>	</a:t>
            </a:r>
            <a:r>
              <a:rPr b="0" lang="en-US" sz="2000" spc="-1" strike="noStrike">
                <a:latin typeface="Times New Roman"/>
              </a:rPr>
              <a:t>Earth → Metal → Water → Wood → Fire    → Earth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  <a:ea typeface="Microsoft YaHei"/>
              </a:rPr>
              <a:t>Destroy:</a:t>
            </a:r>
            <a:r>
              <a:rPr b="0" lang="en-US" sz="2000" spc="-1" strike="noStrike">
                <a:latin typeface="Times New Roman"/>
                <a:ea typeface="Microsoft YaHei"/>
              </a:rPr>
              <a:t>	</a:t>
            </a:r>
            <a:r>
              <a:rPr b="0" lang="en-US" sz="2000" spc="-1" strike="noStrike">
                <a:latin typeface="Times New Roman"/>
                <a:ea typeface="Microsoft YaHei"/>
              </a:rPr>
              <a:t>Earth → Water → Fire    → Metal → </a:t>
            </a:r>
            <a:r>
              <a:rPr b="0" lang="en-US" sz="2000" spc="-1" strike="noStrike">
                <a:latin typeface="Times New Roman"/>
              </a:rPr>
              <a:t>Wood → Earth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  <a:ea typeface="Microsoft YaHei"/>
              </a:rPr>
              <a:t>Fear:</a:t>
            </a:r>
            <a:r>
              <a:rPr b="0" lang="en-US" sz="2000" spc="-1" strike="noStrike">
                <a:latin typeface="Times New Roman"/>
                <a:ea typeface="Microsoft YaHei"/>
              </a:rPr>
              <a:t>	</a:t>
            </a:r>
            <a:r>
              <a:rPr b="0" lang="en-US" sz="2000" spc="-1" strike="noStrike">
                <a:latin typeface="Times New Roman"/>
                <a:ea typeface="Microsoft YaHei"/>
              </a:rPr>
              <a:t>Earth → Wood → Metal → Fire    → Water</a:t>
            </a:r>
            <a:r>
              <a:rPr b="0" lang="en-US" sz="2000" spc="-1" strike="noStrike">
                <a:latin typeface="Times New Roman"/>
              </a:rPr>
              <a:t> → Earth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  <a:ea typeface="Microsoft YaHei"/>
              </a:rPr>
              <a:t>Love:</a:t>
            </a:r>
            <a:r>
              <a:rPr b="0" lang="en-US" sz="2000" spc="-1" strike="noStrike">
                <a:latin typeface="Times New Roman"/>
                <a:ea typeface="Microsoft YaHei"/>
              </a:rPr>
              <a:t>	</a:t>
            </a:r>
            <a:r>
              <a:rPr b="0" lang="en-US" sz="2000" spc="-1" strike="noStrike">
                <a:latin typeface="Times New Roman"/>
                <a:ea typeface="Microsoft YaHei"/>
              </a:rPr>
              <a:t>Earth → Fire    → Wood → Water → Metal</a:t>
            </a:r>
            <a:r>
              <a:rPr b="0" lang="en-US" sz="2000" spc="-1" strike="noStrike">
                <a:latin typeface="Times New Roman"/>
              </a:rPr>
              <a:t> → Earth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Value Rounding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70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Some Haifu commands require an integer value.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such a command instead encounters a value with a fractional part: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reads the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treats the read value as rounded away from 0, e.g. it treats 1.2 as 2 and -2.2 as -3.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Yin and Yang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72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Each value has either the Yin or Yang property.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  <a:ea typeface="Microsoft YaHei"/>
              </a:rPr>
              <a:t>If a value (or its rounded value) is even, it has the Yin property.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a value (or its rounded value) is odd, it has the Yang property.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Step 1: Recognition of Haifu Format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74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Process of Step 1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76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reads in a text file.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looks up any words in the Dataset of Word Data as it encounters them.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any words are missing, it produces an error, and the user has the opportunity after Step 1 to enter any missing data.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checks whether the words are arranged into stanzas of 3 lines where the first line has 5 syllables, the second has 7, and the third has 5, and where stanzas are separated by a single empty line.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any of these conditions are not met, it produces an error.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it encounters no errors, the interpreter passes the read data on to Step 2.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Step 2: Token Generation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78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Process of Step 2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8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initializes a vector&lt;Token&gt;.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iterates through each line of text.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identifies kinds of strings in the text.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generates a Token for each of these strings.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appends each Token to the vector.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interpreter does not produce any errors, it passes this vector on to Step 3.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Token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8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Line Number (int)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Column Number (int)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Name (string)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Type (char)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Undefined, Reserved Word, Variable, Number, Hyphen, Punctuation, Comment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Value (double)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Element (char)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Value of Haifu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47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  <a:ea typeface="Times New Roman"/>
              </a:rPr>
              <a:t>Code is poetic as well as functional.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Programs can provide meaningful insight to readers who are not familiar with Haifu.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Haifu introduces concepts of Eastern philosophy to programming.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Kinds of Strings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8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Haifu Word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Comment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Punctuation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Undefined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Haifu Word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8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A string of multiple characters [a-z], [A-Z], or [‘] (apostrophe)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OR single character [a-z] or [A-Z]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this string is in the Dataset of Reserved Words, it is a Reserved Word Token;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Otherwise, if it is in the Dataset of Number Words, it is a Number Token;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Otherwise, it is a Variable Token.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this string is a single character [-] (hyphen), it is a Hyphen Token.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Comment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8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A string of characters produced by the concatenation of the following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A single character [,] (comma)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Every non-comma character before the next comma or end-of-data (spans across lines)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end-of-data is not reached, a single character [,] (comma)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My interpreter does not actually concatenate these characters, but suspends Token Generation when it encounters [,] and continues when it encounters the next [,].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This string is a Comment Token.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Punctuation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9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A string containing only a single character that fulfills the following requirements: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is non-alphabetic ([a-z] or [A-Z])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is non-numeric ([0-9])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is non-apostrophe ([‘])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is non-hyphen ([-])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is non-comma ([,])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is non-whitespace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is non-end-of-line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This string is a Punctuation Token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Undefined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9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A string containing only a single character that is numeric ([0-9])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This string is not a Token, and the interpreter produces an error when it encounters this string.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Data of Token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9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Line Number is the index of the line containing its text.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Column Number is the index of the first character of the text in its line.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Name is by default the text which constitutes the token.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Type of the Token is Comment, Name is “,”.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Value is by default 0.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Type of the Token is Reserved Word, Value is the data of the Name entry in the Dataset of Reserved Words.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Type of the Token is Number, Value is the data of the Name entry in the Dataset of Number Words.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Element is by default None.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Type of the Token is Number, Element is Earth.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Type of the Token is Variable or Reserved Word, Element is the Element of the Name entry in the Dataset of Word Data.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Step 3: Token Evaluation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9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Process of Step 3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9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iterates through the vector&lt;Token&gt;.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it encounters an Undefined Token, it produces an error. If it encounters a Hyphen Token at the beginning or end of the program, it produces an error.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it encounters a Hyphen Token next to a Punctuation, Comment, or another Hyphen Token, it produces an error.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Process of Step 3 (cont.)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0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interpreter encounters any sequence of Variable, Number, or Reserved Word Tokens delimited by Hyphen Tokens, it replaces this sequence with a new Token with the following data: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Line Number is the Line Number of the first Token in the sequence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Column Number is the Column Number of the first Token in the sequence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Name is the concatenation of the Name of each Token (including hyphens)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Type depends on the Type of all Tokens that do not have the Type of Hyphen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each Type is Number, then Type is Number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Otherwise, Type is Variable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Value depends on the Type determined above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Type is Number, then Value is the combination of the Value of each Token that does not have the Type of Hyphen,</a:t>
            </a:r>
            <a:br/>
            <a:r>
              <a:rPr b="0" lang="en-US" sz="2000" spc="-1" strike="noStrike">
                <a:latin typeface="Times New Roman"/>
              </a:rPr>
              <a:t>calculated by Combination Algorithm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Otherwise, Value is 0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Element depends on the Element of all Tokens that do not have the Type of Hyphen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each Token has the same Element, then Element is that Element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Otherwise, Element is Earth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2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Process of Step 3 (cont.)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0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remove all Comment Tokens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interpreter produces no errors in this step, it passes the vector&lt;Token&gt; to Step 4.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Otherwise, it passes an empty vector.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Quirks of Haifu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49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All programs must be in the form of Haiku poetry.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All variables are global.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Variables can store values or sequences of commands and can be assigned either at any time.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Program execution starts at the end of the code and proceeds toward the beginning.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Numbers are represented as hyphenated English words, e.g. “one-hundred-twenty-eight”.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Reserved words of the same type refer to the same reserved word, e.g. “fall”, “falls”, and “down” refer to the same reserved word.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Words that have the same base word should refer to the same variable, e.g. “ride” and “rode”.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Combination Algorithm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0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Sum any value with magnitude less than 2 that is divisible by 10 with the following value if the following value has a magnitude of 0.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A value with magnitude less than 2 that is not divisible by 10 or that is followed by a value with the same magnitude is an error.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Multiply any value with magnitude less than 2 with the following value if the following value has a magnitude of 2.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A value with magnitude less than 2 followed by a value with magnitude less than 2 is an error.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Sum any value with magnitude 2 with the following value if the following value has a magnitude less than 2.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A value with magnitude 2 followed by a value with magnitude 2 is an error.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Multiply together all sequences of values with strictly ascending magnitude.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Two adjacent values with the same magnitude is an error.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Sum together all sequences of values with strictly descending magnitude.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Two adjacent values with the same magnitude is an error.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The first of the remaining values is the Value of the token.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presence of more than one value is an error.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Step 4: Program Initialization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0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Process of Step 4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0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initializes a vector&lt;Rung&gt; that represents the program.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iterates through the vector&lt;Token&gt; and for each one appends a Rung to the program.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reverses the program.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clears the Dataset of Variables.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sets the Celestial Bureaucrat and Celestial Delegate to 0.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then proceeds to Step 5.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Rung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1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Line Number (int)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Column Number (int)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Name (string)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Type (char)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Undefined, Command, Variable, Literal, Punctuation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Value (double)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Element (char)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Dataset of Variables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1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Key: (string)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Data: (Variable)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A Variable has been initialized if it has been assigned a Value or Commads.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Variable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1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isCommand (bool)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Value (double)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Element (char)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Commands (vector&lt;Rung&gt;)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Step 5: Program Execution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1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Process of Step 5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1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iterates through the vector&lt;Rung&gt; representing the program.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While Bureaucrat has not progressed past the upper bound of the program list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Indicate that Bureaucrat should be incremented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Execute the Rung at Bureaucrat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this execution indicates program termination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Terminate program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Bureaucrat should be incremented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Increment Bureaucrat by 1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Necessary Definitions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2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Corresponding Variable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Same Name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Actual Value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Actual Element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3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Corresponding Variable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2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Defines the Variable represented by a Rung.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looks up the Name of Rung entry in the Dataset of Words.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Base Word of this entry is the default Base Word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corresponding Variable is the data of the Name entry in the Dataset of Variables.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corresponding Variable is the data of the Base Word entry in the Dataset of Variables.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  <a:ea typeface="Times New Roman"/>
              </a:rPr>
              <a:t>Sample Program: “echo_letter10.txt”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51" name="TextShape 2"/>
          <p:cNvSpPr txBox="1"/>
          <p:nvPr/>
        </p:nvSpPr>
        <p:spPr>
          <a:xfrm>
            <a:off x="504000" y="2377440"/>
            <a:ext cx="9072000" cy="22377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  <a:ea typeface="Times New Roman"/>
              </a:rPr>
              <a:t>This program reads the first value input to the program and outputs it as an ASCII character.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In addition to this function, it also provides a religious musing.</a:t>
            </a:r>
            <a:endParaRPr b="0" lang="en-US" sz="2000" spc="-1" strike="noStrike">
              <a:latin typeface="Times New Roman"/>
            </a:endParaRPr>
          </a:p>
        </p:txBody>
      </p:sp>
      <p:sp>
        <p:nvSpPr>
          <p:cNvPr id="52" name="TextShape 3"/>
          <p:cNvSpPr txBox="1"/>
          <p:nvPr/>
        </p:nvSpPr>
        <p:spPr>
          <a:xfrm>
            <a:off x="457200" y="1280160"/>
            <a:ext cx="9118800" cy="853920"/>
          </a:xfrm>
          <a:prstGeom prst="rect">
            <a:avLst/>
          </a:prstGeom>
          <a:noFill/>
          <a:ln>
            <a:noFill/>
          </a:ln>
        </p:spPr>
        <p:txBody>
          <a:bodyPr lIns="90000" rIns="90000" tIns="45000" bIns="45000"/>
          <a:p>
            <a:pPr>
              <a:lnSpc>
                <a:spcPct val="100000"/>
              </a:lnSpc>
            </a:pPr>
            <a:r>
              <a:rPr b="0" lang="en-US" sz="2000" spc="-1" strike="noStrike">
                <a:solidFill>
                  <a:srgbClr val="000000"/>
                </a:solidFill>
                <a:latin typeface="Consolas"/>
                <a:ea typeface="Consolas"/>
              </a:rPr>
              <a:t>Heaven speaks, it does,</a:t>
            </a:r>
            <a:endParaRPr b="0" lang="en-US" sz="20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2000" spc="-1" strike="noStrike">
                <a:solidFill>
                  <a:srgbClr val="000000"/>
                </a:solidFill>
                <a:latin typeface="Consolas"/>
                <a:ea typeface="Consolas"/>
              </a:rPr>
              <a:t>A man falls once, into hell,</a:t>
            </a:r>
            <a:endParaRPr b="0" lang="en-US" sz="2000" spc="-1" strike="noStrike">
              <a:latin typeface="Arial"/>
            </a:endParaRPr>
          </a:p>
          <a:p>
            <a:r>
              <a:rPr b="0" lang="en-US" sz="2000" spc="-1" strike="noStrike">
                <a:solidFill>
                  <a:srgbClr val="000000"/>
                </a:solidFill>
                <a:latin typeface="Consolas"/>
                <a:ea typeface="Consolas"/>
              </a:rPr>
              <a:t>None listen, 'tis true</a:t>
            </a:r>
            <a:endParaRPr b="0" lang="en-US" sz="2000" spc="-1" strike="noStrike">
              <a:latin typeface="Arial"/>
            </a:endParaRPr>
          </a:p>
        </p:txBody>
      </p:sp>
    </p:spTree>
  </p:cSld>
</p:sld>
</file>

<file path=ppt/slides/slide4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Same Name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2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Defines whether two Rungs have the same name.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Type of both Rungs is Variable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They have the same name iff the Corresponding Variable of each is identical.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Otherwise, if the Type of both Rungs is Reserved Word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They have the same name iff the Value of each is the same.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Otherwise, if the Type of both Rungs is Number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They have the same name iff the Value of each is the same.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They do not have the same name.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Actual Value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2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Defines the value retrieved when a command reads the value of a Rung.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Type of the Rung is Literal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Its actual value is its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Otherwise, if the Type is Variable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its Corresponding Variable has been initialized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isCommand of this Variable is FALSE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Its actual value is the Value of this Variable.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has no actual value.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has no actual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has no actual value.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Actual Element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2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Defines the Element retrieved when a command reads the Element of a Rung.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Type of the Rung is Variable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its Corresponding Variable has been initialized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Its actual Element is the Element of this Variable.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Its actual Element is the Element of the Rung.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Its Element is the Element of the Rung.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Kinds of Rung Execution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3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Variable Execution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Punctuation Execution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Command Execution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Variable Execution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3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accesses the Corresponding Variable of the Rung.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this Variable has been initialized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isCommand of this Variable is TRUE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iterates through each Rung in Commands of this Variable and executes it.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any of these executions indicates program termination, then the interpreter terminate the program.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Punctuation Execution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3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Bureaucrat is at the end of the program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terminates the program.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remembers the Rung at the index of Bureaucrat+1.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iterates through each Rung beyond the remembered Rung until it encounters a Rung with a Type of Punctuation or a Rung with the Same Name as the remembered Rung.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 interpreter reaches the end of the program, it produces a warning and terminates the program.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Type of the remembered Rung is Variable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its Corresponding Variable has not been initialized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sets the Element of this Variable to its Element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sets isCommand of this Variable to TRUE.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constructs a vector&lt;Rung&gt; of all Rungs between the remembered Rung and the last Rung.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It sets the Commands of this Variable to this vector.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Command Execution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3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interpretes the Value of the Rung as a Command Code and performs an action based on the Command Code.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Command Codes (Program Manipulation)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3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Heaven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Promote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Demote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Blossom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Rise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Fall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Command Codes (Input and Output)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4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Listen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Speak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Count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4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Command Codes (Element Manipulation)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4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Create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Destroy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Fear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Love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Specification of Haifu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54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Original specification by its author David Morgan-Mar at</a:t>
            </a:r>
            <a:br/>
            <a:r>
              <a:rPr b="0" lang="en-US" sz="2000" spc="-1" strike="noStrike">
                <a:latin typeface="Times New Roman"/>
              </a:rPr>
              <a:t>&lt;</a:t>
            </a:r>
            <a:r>
              <a:rPr b="0" lang="en-US" sz="2000" spc="-1" strike="noStrike">
                <a:latin typeface="Times New Roman"/>
                <a:hlinkClick r:id="rId1"/>
              </a:rPr>
              <a:t>http://www.dangermouse.net/esoteric/haifu.html</a:t>
            </a:r>
            <a:r>
              <a:rPr b="0" lang="en-US" sz="2000" spc="-1" strike="noStrike">
                <a:latin typeface="Times New Roman"/>
              </a:rPr>
              <a:t>&gt;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Command Codes (Value Manipulation)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4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Become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Like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Tomorrow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Negative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Operate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Heaven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4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terminates the program.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Promote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4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 Rung before the Bureaucrat has an Actual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 does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increments Bureaucrat by this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Bureaucrat exceeds the last index of the program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terminates the program.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Bureaucrat precedes the first index of the program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produces a warning and sets Bureaucrat to 0.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Delegate exceeds the Bureaucrat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sets Delegate to Bureaucrat.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Demote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5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performs the same action as Promote, but decrements by the found Actual Value instead of incrementing.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Blossom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5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performs the same action as Promote, but increments by the found Actual Value if it has the Yin property, and decrements by this value otherwise.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Rise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5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 Rung before the Bureaucrat has an Actual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 does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increments Delegate by this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Delegate precedes the first index of the program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produces a warning and sets Delegate to 0.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Delegate exceeds the Bureaucrat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sets Delegate to Bureaucrat.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Fall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5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performs the same action as Rise, but decrements by the found Actual Value instead of incrementing.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Listen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5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there are any values in the input stream.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there are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reads the next unread value as a decimal value or a character.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inserts a Rung at the start of the program with the following data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Line Number: INPUT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Column Number: how many times input has been read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Name: the text of the input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Type: Literal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Value: the value of the input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Element: Earth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there is a Rung at index Bureaucrat+1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moves this Rung to the start of the program.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Speak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6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 Rung at Delegate has an Actual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 does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outputs this value as an ASCII character.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5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Count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6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 Rung at Delegate has an Actual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 does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outputs a string of numerals that represents this value as a decimal number.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Interpreter Format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56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Programmed in C++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Has 5 distinct steps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Recognition of Haiku Format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Token Generation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Token Evaluation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Program Initialization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Font typeface="StarSymbol"/>
              <a:buAutoNum type="arabicParenR"/>
            </a:pPr>
            <a:r>
              <a:rPr b="0" lang="en-US" sz="2000" spc="-1" strike="noStrike">
                <a:latin typeface="Times New Roman"/>
              </a:rPr>
              <a:t>Program Execution</a:t>
            </a:r>
            <a:endParaRPr b="0" lang="en-US" sz="2000" spc="-1" strike="noStrike">
              <a:latin typeface="Times New Roman"/>
            </a:endParaRPr>
          </a:p>
          <a:p>
            <a:pPr marL="429840" indent="-32004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Uses two indices for Program Execution</a:t>
            </a:r>
            <a:endParaRPr b="0" lang="en-US" sz="2000" spc="-1" strike="noStrike">
              <a:latin typeface="Times New Roman"/>
            </a:endParaRPr>
          </a:p>
          <a:p>
            <a:pPr lvl="1" marL="859680" indent="-32004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Celestial Bureaucrat</a:t>
            </a:r>
            <a:endParaRPr b="0" lang="en-US" sz="2000" spc="-1" strike="noStrike">
              <a:latin typeface="Times New Roman"/>
            </a:endParaRPr>
          </a:p>
          <a:p>
            <a:pPr lvl="1" marL="859680" indent="-32004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Celestial Delegate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Create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6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 Rung at Delegate has a Type of Variable.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 is, it checks if its Corresponding Variable has been initialized.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it has been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changes the Element of this Variable to the next Element in the Create Cycle.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Destroy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6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performs the same actions as Create, but uses the Destroy Cycle instead of the Create Cycle.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Fear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6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performs the same actions as Create, but uses the Fear Cycle instead of the Create Cycle.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Love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7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performs the same actions as Create, but uses the Love Cycle instead of the Create Cycle.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Become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7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 Rung at Delegate has an Actual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 does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this value is 0.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 is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sets the data of the Rung as follows</a:t>
            </a:r>
            <a:endParaRPr b="0" lang="en-US" sz="2000" spc="-1" strike="noStrike">
              <a:latin typeface="Times New Roman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Type: Command</a:t>
            </a:r>
            <a:endParaRPr b="0" lang="en-US" sz="2000" spc="-1" strike="noStrike">
              <a:latin typeface="Times New Roman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Value: Heaven</a:t>
            </a:r>
            <a:endParaRPr b="0" lang="en-US" sz="2000" spc="-1" strike="noStrike">
              <a:latin typeface="Times New Roman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Element: Earth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Otherwise, if it is an integer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increments or decrements the Actual Value by 1 so that it is farther away from 0.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rounds the Actual Value of this Rung.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Like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7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 Rung before the Bureaucrat has a Type of Variable.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 does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checks if its Corresponding Variable has been initialized.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it has not been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The interpreter sets the Element of this Variable to the Element of the Rung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sets isCommand of this Variable to FALSE.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finds the first Rung at or below Delegate that has an Actual Value.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none is found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assigns 0 to the Value of this Variable.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It assigns the found value to the Value of this Variable.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Tomorrow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76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br/>
            <a:br/>
            <a:r>
              <a:rPr b="0" lang="en-US" sz="2000" spc="-1" strike="noStrike">
                <a:latin typeface="Times New Roman"/>
              </a:rPr>
              <a:t>(The original specification included this command but did not define it. I Include it here to reflect the specification.)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Negative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78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 Rung at the Delegate has an Actual Value.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it does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its Type is Literal or Variable.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so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sets its Actual Value to the negation of itself.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Operate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80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there is a Rung above the Delegate.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so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if the Rungs at Delegate and Delegate+1 both have an Actual Value.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so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performs an Operation depending on the Actual Elements of the two Rungs.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If the Rung at Delegate has a Type of Literal or Variable</a:t>
            </a:r>
            <a:endParaRPr b="0" lang="en-US" sz="2000" spc="-1" strike="noStrike">
              <a:latin typeface="Times New Roman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sets its Actual Value to the value returned by the Operation.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Nothing Happens.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6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Operate (Operations)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8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remembers the Rung at Delegate as B.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remembers the Rung at Delegate+1 as A.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compares the Actual Elements of A and B.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A comes after B in the Create Cycle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Return the sum of the Actual Value of A and that of B.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  <a:ea typeface="Microsoft YaHei"/>
              </a:rPr>
              <a:t>Otherwise, i</a:t>
            </a:r>
            <a:r>
              <a:rPr b="0" lang="en-US" sz="2000" spc="-1" strike="noStrike">
                <a:latin typeface="Times New Roman"/>
              </a:rPr>
              <a:t>f A comes after B in the Destroy Cycle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Return the difference of the Actual Value of A and that of B.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  <a:ea typeface="Microsoft YaHei"/>
              </a:rPr>
              <a:t>Otherwise, i</a:t>
            </a:r>
            <a:r>
              <a:rPr b="0" lang="en-US" sz="2000" spc="-1" strike="noStrike">
                <a:latin typeface="Times New Roman"/>
              </a:rPr>
              <a:t>f A comes after B in the Fear Cycle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Return the quotient of the Actual Value of A and that of B.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  <a:ea typeface="Microsoft YaHei"/>
              </a:rPr>
              <a:t>Otherwise, i</a:t>
            </a:r>
            <a:r>
              <a:rPr b="0" lang="en-US" sz="2000" spc="-1" strike="noStrike">
                <a:latin typeface="Times New Roman"/>
              </a:rPr>
              <a:t>f A comes after B in the Love Cycle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Return the product of the Actual Value of A and that of B.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  <a:ea typeface="Microsoft YaHei"/>
              </a:rPr>
              <a:t>Otherwise (</a:t>
            </a:r>
            <a:r>
              <a:rPr b="0" lang="en-US" sz="2000" spc="-1" strike="noStrike">
                <a:latin typeface="Times New Roman"/>
              </a:rPr>
              <a:t>A is the same Element as B)</a:t>
            </a:r>
            <a:endParaRPr b="0" lang="en-US" sz="2000" spc="-1" strike="noStrike">
              <a:latin typeface="Times New Roman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The interpreter checks the Actual Values of A and B.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If they both have the Yang property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Return Yang.</a:t>
            </a:r>
            <a:endParaRPr b="0" lang="en-US" sz="2000" spc="-1" strike="noStrike">
              <a:latin typeface="Times New Roman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Otherwise</a:t>
            </a:r>
            <a:endParaRPr b="0" lang="en-US" sz="2000" spc="-1" strike="noStrike">
              <a:latin typeface="Times New Roman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Return Yin.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Necessary Definitions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58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Dataset of Word Data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Dataset of Reserved Words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Dataset of Number Words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Elements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Elemental Cycles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Value Rounding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Yin and Yang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7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Closing Remarks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184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Implementing an interpreter for the Haifu programming language has been an enjoyable endeavor, as has been programming in Haifu.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Haifu deviates from commonly used programming languages in many aspects, such as requiring a strict text form and syllable count.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Haifu has endeared itself to me.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I can admire programs for it for their poetic value, as well as their functional value.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Haifu is practical language, but it is artistic.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</a:rPr>
              <a:t>Dataset of Word Data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60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Stores words and their associated information.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Key: (string)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Data: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Base Word (string)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Element (char)</a:t>
            </a:r>
            <a:endParaRPr b="0" lang="en-US" sz="2000" spc="-1" strike="noStrike">
              <a:latin typeface="Times New Roman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Times New Roman"/>
              </a:rPr>
              <a:t>Syllable Count (vector&lt;int&gt;)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TextShape 1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b="0" lang="en-US" sz="2800" spc="-1" strike="noStrike">
                <a:latin typeface="Times New Roman"/>
                <a:ea typeface="Times New Roman"/>
              </a:rPr>
              <a:t>Dataset of Reserved Words</a:t>
            </a:r>
            <a:endParaRPr b="0" lang="en-US" sz="2800" spc="-1" strike="noStrike">
              <a:latin typeface="Times New Roman"/>
            </a:endParaRPr>
          </a:p>
        </p:txBody>
      </p:sp>
      <p:sp>
        <p:nvSpPr>
          <p:cNvPr id="62" name="TextShape 2"/>
          <p:cNvSpPr txBox="1"/>
          <p:nvPr/>
        </p:nvSpPr>
        <p:spPr>
          <a:xfrm>
            <a:off x="504000" y="1326600"/>
            <a:ext cx="9072000" cy="328860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>
            <a:normAutofit/>
          </a:bodyPr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Key: (string)</a:t>
            </a:r>
            <a:endParaRPr b="0" lang="en-US" sz="2000" spc="-1" strike="noStrike">
              <a:latin typeface="Times New Roman"/>
            </a:endParaRPr>
          </a:p>
          <a:p>
            <a:pPr marL="432000" indent="-324000">
              <a:spcBef>
                <a:spcPts val="88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Times New Roman"/>
              </a:rPr>
              <a:t>Data: (char)</a:t>
            </a:r>
            <a:endParaRPr b="0" lang="en-US" sz="2000" spc="-1" strike="noStrike">
              <a:latin typeface="Times New Roman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277</TotalTime>
  <Application>LibreOffice/6.0.2.1$Windows_X86_64 LibreOffice_project/f7f06a8f319e4b62f9bc5095aa112a65d2f3ac89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2017-10-20T23:41:18Z</dcterms:created>
  <dc:creator/>
  <dc:description/>
  <dc:language>en-US</dc:language>
  <cp:lastModifiedBy/>
  <dcterms:modified xsi:type="dcterms:W3CDTF">2018-04-26T23:32:44Z</dcterms:modified>
  <cp:revision>74</cp:revision>
  <dc:subject/>
  <dc:title/>
</cp:coreProperties>
</file>