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6"/>
  </p:notesMasterIdLst>
  <p:sldIdLst>
    <p:sldId id="256" r:id="rId2"/>
    <p:sldId id="258" r:id="rId3"/>
    <p:sldId id="260" r:id="rId4"/>
    <p:sldId id="303" r:id="rId5"/>
    <p:sldId id="261" r:id="rId6"/>
    <p:sldId id="292" r:id="rId7"/>
    <p:sldId id="293" r:id="rId8"/>
    <p:sldId id="265" r:id="rId9"/>
    <p:sldId id="266" r:id="rId10"/>
    <p:sldId id="267" r:id="rId11"/>
    <p:sldId id="272" r:id="rId12"/>
    <p:sldId id="273" r:id="rId13"/>
    <p:sldId id="290" r:id="rId14"/>
    <p:sldId id="277" r:id="rId15"/>
    <p:sldId id="283" r:id="rId16"/>
    <p:sldId id="286" r:id="rId17"/>
    <p:sldId id="287" r:id="rId18"/>
    <p:sldId id="288" r:id="rId19"/>
    <p:sldId id="294" r:id="rId20"/>
    <p:sldId id="295" r:id="rId21"/>
    <p:sldId id="296" r:id="rId22"/>
    <p:sldId id="300" r:id="rId23"/>
    <p:sldId id="301" r:id="rId24"/>
    <p:sldId id="302" r:id="rId25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97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5682B-F1D3-4D18-978D-D74887D705B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AF677-80C7-42BC-8324-88AE70713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31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AAF677-80C7-42BC-8324-88AE707138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AAF677-80C7-42BC-8324-88AE707138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44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B721-3871-43D7-94B5-DE5FAC055657}" type="datetime1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82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994-B6A1-486D-8191-7E124B1CB470}" type="datetime1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90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B5F03-E110-431A-B5DA-7EAE70EFDA41}" type="datetime1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82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B04A4-FDC3-43F7-86B3-7A194D84A3AF}" type="datetime1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8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56CD-5896-4DF7-AC72-4030B7955074}" type="datetime1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2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F7015-8412-49E0-A919-C9417AE917D6}" type="datetime1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434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7C7-EC84-4F32-B742-CD7770B3E518}" type="datetime1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89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B40B8-3187-4EE3-942B-8AD261A1553D}" type="datetime1">
              <a:rPr lang="en-US" smtClean="0"/>
              <a:t>2/27/2022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6C71-0732-4161-970F-BD09F46BF535}" type="datetime1">
              <a:rPr lang="en-US" smtClean="0"/>
              <a:t>2/27/2022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1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00F8-F92D-4128-8AC6-4F2B3D797CAB}" type="datetime1">
              <a:rPr lang="en-US" smtClean="0"/>
              <a:t>2/27/2022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1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34A84C3-B92C-4B81-9A12-03F25BDED201}" type="datetime1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D5FD04-1926-4759-9764-9B2CE645B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21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2DC7-3EA0-453A-AF9B-0BF7A680CAFF}" type="datetime1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25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B12BA1D-9F72-4EF3-A6F2-E82C5CFDEC6D}" type="datetime1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9D5FD04-1926-4759-9764-9B2CE645B00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4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CS 101 Midterm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457733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9. How many megabytes are in 2 gigabytes?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320800" y="1981200"/>
            <a:ext cx="7366000" cy="5006340"/>
          </a:xfrm>
        </p:spPr>
        <p:txBody>
          <a:bodyPr tIns="127000" bIns="127000">
            <a:noAutofit/>
          </a:bodyPr>
          <a:lstStyle/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200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2048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0.5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2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1024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4402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10. If the formula =C5+1 were in cell C5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89000" y="1981200"/>
            <a:ext cx="7366000" cy="5006340"/>
          </a:xfrm>
        </p:spPr>
        <p:txBody>
          <a:bodyPr tIns="127000" bIns="127000">
            <a:noAutofit/>
          </a:bodyPr>
          <a:lstStyle/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It would add 1 to the value already there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It would cause a precedence error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It would cause a #NAME error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It would cause a circular reference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11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768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11. The formula =sum(a3:a7) is the same as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066800" y="2274885"/>
            <a:ext cx="8229600" cy="4525963"/>
          </a:xfrm>
        </p:spPr>
        <p:txBody>
          <a:bodyPr tIns="45720" bIns="45720"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dirty="0"/>
              <a:t>=a3+a5 + a7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/>
              <a:t>=a3*a7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/>
              <a:t>=a3 + a4 + a5 + a6 + a7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/>
              <a:t>=a3/a7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12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805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12. The system clock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18949" y="2080290"/>
            <a:ext cx="8229600" cy="4525963"/>
          </a:xfrm>
        </p:spPr>
        <p:txBody>
          <a:bodyPr tIns="45720" bIns="45720"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dirty="0"/>
              <a:t>tells you what the date and time are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/>
              <a:t>sends out a regular signal to all computer components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/>
              <a:t>is used to make sure the hard drive is spinning fast enough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/>
              <a:t>is not a factor in how fast the computer runs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13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6646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13. Being volatile is a property of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019300" y="2057400"/>
            <a:ext cx="7366000" cy="5006340"/>
          </a:xfrm>
        </p:spPr>
        <p:txBody>
          <a:bodyPr tIns="127000" bIns="127000">
            <a:noAutofit/>
          </a:bodyPr>
          <a:lstStyle/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data on a hard drive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data in RAM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a printout of a document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a file burned on a CD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14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742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14. What does it mean to freeze a spreadsheet?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76697" y="1916906"/>
            <a:ext cx="7366000" cy="4941094"/>
          </a:xfrm>
        </p:spPr>
        <p:txBody>
          <a:bodyPr>
            <a:noAutofit/>
          </a:bodyPr>
          <a:lstStyle/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the sheet is hung up and needs to be reloaded</a:t>
            </a:r>
          </a:p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some columns and rows will not scroll when the rest of the sheet does</a:t>
            </a:r>
          </a:p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all formulas are locked and cannot be altered</a:t>
            </a:r>
          </a:p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an error has been found in a formula and it must be fixed before anything can be added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15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8162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15. Secondary storage devices are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043363" y="1945855"/>
            <a:ext cx="7366000" cy="4525963"/>
          </a:xfrm>
        </p:spPr>
        <p:txBody>
          <a:bodyPr>
            <a:noAutofit/>
          </a:bodyPr>
          <a:lstStyle/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Not necessary these days, we have plenty of RAM</a:t>
            </a:r>
          </a:p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Useful because RAM is volatile and they are not</a:t>
            </a:r>
          </a:p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Faster than RAM to access data</a:t>
            </a:r>
          </a:p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Very sturdy, they can be handled roughly without problems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16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7161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16. Which storage device would have problems with a magnet?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320800" y="2116385"/>
            <a:ext cx="7366000" cy="4525963"/>
          </a:xfrm>
        </p:spPr>
        <p:txBody>
          <a:bodyPr>
            <a:normAutofit/>
          </a:bodyPr>
          <a:lstStyle/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A hard drive</a:t>
            </a:r>
          </a:p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A memory stick (flash drive)</a:t>
            </a:r>
          </a:p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A DVD</a:t>
            </a:r>
          </a:p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An SD card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17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5505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17. Cache memory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2116385"/>
            <a:ext cx="7366000" cy="4525963"/>
          </a:xfrm>
        </p:spPr>
        <p:txBody>
          <a:bodyPr>
            <a:noAutofit/>
          </a:bodyPr>
          <a:lstStyle/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Is between RAM and the keyboard</a:t>
            </a:r>
          </a:p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Is used to hold data which is going to be used frequently or in the near future</a:t>
            </a:r>
          </a:p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Holds data for a long time, it is not volatile</a:t>
            </a:r>
          </a:p>
          <a:p>
            <a:pPr marL="514350" indent="-514350"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None of these is true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18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635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42900" y="857250"/>
            <a:ext cx="7543800" cy="1028700"/>
          </a:xfrm>
        </p:spPr>
        <p:txBody>
          <a:bodyPr/>
          <a:lstStyle/>
          <a:p>
            <a:r>
              <a:rPr lang="en-US" dirty="0"/>
              <a:t>18. An IF function in Excel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24183" y="1885950"/>
            <a:ext cx="7810500" cy="2948940"/>
          </a:xfrm>
        </p:spPr>
        <p:txBody>
          <a:bodyPr>
            <a:normAutofit/>
          </a:bodyPr>
          <a:lstStyle/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 has 3 parts: less than, greater than and equal to</a:t>
            </a:r>
          </a:p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 has 3 parts: condition, true and false</a:t>
            </a:r>
          </a:p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 has 4 parts: conditions, A, B and C</a:t>
            </a:r>
          </a:p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 has 2 parts: condition and test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3375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1. What is one way to get bonus points in this class?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055395" y="2133600"/>
            <a:ext cx="7366000" cy="5006340"/>
          </a:xfrm>
        </p:spPr>
        <p:txBody>
          <a:bodyPr tIns="127000" bIns="127000">
            <a:noAutofit/>
          </a:bodyPr>
          <a:lstStyle/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Going to an Open Lab 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Taking tests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Writing a paper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Coming to every lecture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3899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42900" y="857250"/>
            <a:ext cx="7543800" cy="1028700"/>
          </a:xfrm>
        </p:spPr>
        <p:txBody>
          <a:bodyPr/>
          <a:lstStyle/>
          <a:p>
            <a:r>
              <a:rPr lang="en-US" dirty="0"/>
              <a:t>19. A macro is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7685" y="1884405"/>
            <a:ext cx="7810500" cy="2948940"/>
          </a:xfrm>
        </p:spPr>
        <p:txBody>
          <a:bodyPr>
            <a:noAutofit/>
          </a:bodyPr>
          <a:lstStyle/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 a small program attached to a document</a:t>
            </a:r>
          </a:p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 a recording of actions that can be played back later</a:t>
            </a:r>
          </a:p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 vulnerable to virus attacks</a:t>
            </a:r>
          </a:p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 all of the above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6548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42900" y="857250"/>
            <a:ext cx="7543800" cy="1028700"/>
          </a:xfrm>
        </p:spPr>
        <p:txBody>
          <a:bodyPr/>
          <a:lstStyle/>
          <a:p>
            <a:r>
              <a:rPr lang="en-US" dirty="0"/>
              <a:t>20. A clustered column chart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74756" y="1885950"/>
            <a:ext cx="7810500" cy="2948940"/>
          </a:xfrm>
        </p:spPr>
        <p:txBody>
          <a:bodyPr>
            <a:noAutofit/>
          </a:bodyPr>
          <a:lstStyle/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 has a bar for each value charted, with height of bar proportional to the value represented</a:t>
            </a:r>
          </a:p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 represents the percentage of a whole that each value is</a:t>
            </a:r>
          </a:p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 shows the relationship of one set of values to another set of values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4263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42900" y="857250"/>
            <a:ext cx="7543800" cy="1028700"/>
          </a:xfrm>
        </p:spPr>
        <p:txBody>
          <a:bodyPr>
            <a:normAutofit fontScale="90000"/>
          </a:bodyPr>
          <a:lstStyle/>
          <a:p>
            <a:r>
              <a:rPr lang="en-US" dirty="0"/>
              <a:t>21. A macro in Excel will always be in a sheet with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18004" y="2106518"/>
            <a:ext cx="7810500" cy="2948940"/>
          </a:xfrm>
        </p:spPr>
        <p:txBody>
          <a:bodyPr>
            <a:normAutofit/>
          </a:bodyPr>
          <a:lstStyle/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“macro” in the file name</a:t>
            </a:r>
          </a:p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an extension of </a:t>
            </a:r>
            <a:r>
              <a:rPr lang="en-US" sz="2400" dirty="0" err="1"/>
              <a:t>xlsm</a:t>
            </a:r>
            <a:endParaRPr lang="en-US" sz="2400" dirty="0"/>
          </a:p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a chart </a:t>
            </a:r>
          </a:p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1058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42900" y="857250"/>
            <a:ext cx="7543800" cy="1028700"/>
          </a:xfrm>
        </p:spPr>
        <p:txBody>
          <a:bodyPr>
            <a:normAutofit fontScale="90000"/>
          </a:bodyPr>
          <a:lstStyle/>
          <a:p>
            <a:r>
              <a:rPr lang="en-US" dirty="0"/>
              <a:t>22. Inserting a row or column into a spreadsheet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74756" y="1885950"/>
            <a:ext cx="7810500" cy="2948940"/>
          </a:xfrm>
        </p:spPr>
        <p:txBody>
          <a:bodyPr>
            <a:noAutofit/>
          </a:bodyPr>
          <a:lstStyle/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has to be done one cell at a time</a:t>
            </a:r>
          </a:p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will change any formulas which exist in the sheet only if they use absolute references</a:t>
            </a:r>
          </a:p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will change a range in a formula if the insertion is inside the range or to the left of or above the formula with the range</a:t>
            </a:r>
          </a:p>
          <a:p>
            <a:pPr marL="257175" indent="-257175">
              <a:spcBef>
                <a:spcPct val="20000"/>
              </a:spcBef>
              <a:spcAft>
                <a:spcPct val="100000"/>
              </a:spcAft>
              <a:buFont typeface="Garamond" pitchFamily="18" charset="0"/>
              <a:buAutoNum type="alphaUcPeriod"/>
            </a:pPr>
            <a:r>
              <a:rPr lang="en-US" sz="2400" dirty="0"/>
              <a:t>is not allowed once data has been entered into the sheet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2227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60350-B911-4D56-996B-2E7FF5AFC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23. The resolution of a printer is measured in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54ED17-B138-4D11-B976-8230D3185B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3600" dirty="0"/>
              <a:t>Ppm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3600" dirty="0"/>
              <a:t>Dpi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3600" dirty="0"/>
              <a:t>Rpm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3600" dirty="0"/>
              <a:t>Bytes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65C7BF-3AFC-4C65-9005-B6D9D6EC5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45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2. A file with a path like c:\spring22\classes\cs101\sheet1.gif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316789" y="1981200"/>
            <a:ext cx="7366000" cy="5006340"/>
          </a:xfrm>
        </p:spPr>
        <p:txBody>
          <a:bodyPr tIns="127000" bIns="127000">
            <a:noAutofit/>
          </a:bodyPr>
          <a:lstStyle/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Is a picture file – the gif tells you that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Is a text file – the folder classes tells you that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Is a spreadsheet – sheet1 tells you that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is a calendar file – fall20 tells you that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192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57959-F7F0-4D45-8E34-1EBCE370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Multitasking is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0FB1AB-B24A-4C9C-B6F0-2DF22577FA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3200" dirty="0"/>
              <a:t>Not possible yet, still in research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3200" dirty="0"/>
              <a:t>Possible with one CPU or with more than one CPU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3200" dirty="0"/>
              <a:t>Only possible if the computer has a big power supply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3200" dirty="0"/>
              <a:t>Not needed any more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F9509D-E211-4F3B-BD24-4F12171B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85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4. A file with a path like c:\fall21\classes\cs101\sheet1.gif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352884" y="1981200"/>
            <a:ext cx="7366000" cy="5006340"/>
          </a:xfrm>
        </p:spPr>
        <p:txBody>
          <a:bodyPr tIns="127000" bIns="127000">
            <a:noAutofit/>
          </a:bodyPr>
          <a:lstStyle/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Is stored at the root of the hard drive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Is stored on the floppy drive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Is stored in the “My Documents” folder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None of the above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5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6167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 One difference between ASCII and Unicode 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dirty="0"/>
              <a:t>ASCII is a newer code, Unicode is older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/>
              <a:t>ASCII has a smaller number of codes, Unicode has many more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/>
              <a:t>ASCII takes up more room per character than Unicode does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/>
              <a:t>4.  All of these are correct.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16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Gordon Moore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dirty="0"/>
              <a:t>Came up with an observation about how the power of computers (complexity of circuits) was doubling every 18 months/2 years.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/>
              <a:t>Is one of the founders of Intel.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/>
              <a:t>Is an engineer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/>
              <a:t>All of these are 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59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Who wrote Visicalc?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219200" y="2116385"/>
            <a:ext cx="8229600" cy="4525963"/>
          </a:xfrm>
        </p:spPr>
        <p:txBody>
          <a:bodyPr tIns="45720" bIns="45720"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dirty="0"/>
              <a:t>Steve Jobs and Bill Gates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/>
              <a:t>Bill Gates and Steve Ballmer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/>
              <a:t>Dan Bricklin and Bob Frankston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/>
              <a:t>Al Gore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4029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8. The value of the formula </a:t>
            </a:r>
            <a:br>
              <a:rPr lang="en-US" dirty="0"/>
            </a:br>
            <a:r>
              <a:rPr lang="en-US" dirty="0"/>
              <a:t>	=5*3 + 8/2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89000" y="2057400"/>
            <a:ext cx="7366000" cy="5006340"/>
          </a:xfrm>
        </p:spPr>
        <p:txBody>
          <a:bodyPr tIns="127000" bIns="127000">
            <a:noAutofit/>
          </a:bodyPr>
          <a:lstStyle/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27.5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19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31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+mj-lt"/>
              <a:buAutoNum type="alphaUcPeriod"/>
            </a:pPr>
            <a:r>
              <a:rPr lang="en-US" sz="2800" dirty="0"/>
              <a:t>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FD04-1926-4759-9764-9B2CE645B008}" type="slidenum">
              <a:rPr lang="en-US" smtClean="0"/>
              <a:t>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16080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VERSION" val="14.0"/>
  <p:tag name="PPVERSION" val="14.0"/>
  <p:tag name="DELIMITERS" val="3.1"/>
  <p:tag name="SHOWBARVISIBLE" val="True"/>
  <p:tag name="EXPANDSHOWBAR" val="True"/>
  <p:tag name="USESECONDARYMONITOR" val="True"/>
  <p:tag name="SAVECSVWITHSESSION" val="True"/>
  <p:tag name="CSVFORMAT" val="0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722948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False"/>
  <p:tag name="GRIDSIZE" val="{Width=1200, Height=300}"/>
  <p:tag name="GRIDPOSITION" val="1"/>
  <p:tag name="GRIDFONTSIZE" val="12"/>
  <p:tag name="POLLINGCYCLE" val="2"/>
  <p:tag name="CHARTCOLORS" val="0"/>
  <p:tag name="CHARTLABELS" val="1"/>
  <p:tag name="RESETCHARTS" val="True"/>
  <p:tag name="INCLUDENONRESPONDERS" val="False"/>
  <p:tag name="MULTIRESPDIVISOR" val="1"/>
  <p:tag name="INCLUDEPPT" val="True"/>
  <p:tag name="ALLOWUSERFEEDBACK" val="True"/>
  <p:tag name="CORRECTPOINTVALUE" val="1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Tru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  <p:tag name="ALWAYSOPENPOLL" val="False"/>
  <p:tag name="TASKPANEKEY" val="e7f928f0-98cf-4a91-a909-b75ffe3b8103"/>
  <p:tag name="TPPRESENTATIONGUID" val="fc490aa6-f552-4913-b937-0648ca35202e"/>
  <p:tag name="TPVERSION" val="6"/>
  <p:tag name="TPFULLVERSION" val="7.4.0.111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93"/>
  <p:tag name="FONTSIZE" val="32"/>
  <p:tag name="BULLETTYPE" val="ppBulletArabicPeriod"/>
  <p:tag name="ANSWERTEXT" val="Steve Jobs and Bill Gates&#10;Bill Gates and Steve Ballmer&#10;Dan Bricklin and Bob Frankston&#10;Al Gor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1CB33568C9D428D817DD6AE9FB05C6F"/>
  <p:tag name="SLIDEID" val="61CB33568C9D428D817DD6AE9FB05C6F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The value of the formula =5*3 + 8/2"/>
  <p:tag name="ANSWERSALIAS" val="27.5|smicln|19|smicln|31|smicln|18"/>
  <p:tag name="VALUES" val="No Value|smicln|No Value|smicln|No Value|smicln|No Value"/>
  <p:tag name="LIVECHARTING" val="False"/>
  <p:tag name="TYPE" val="MultiChoiceSlide"/>
  <p:tag name="AUTOOPENPOLL" val="True"/>
  <p:tag name="AUTOFORMATCHART" val="True"/>
  <p:tag name="TPQUESTIONXML" val="﻿&lt;?xml version=&quot;1.0&quot; encoding=&quot;utf-8&quot;?&gt;&#10;&lt;questionlist&gt;&#10;    &lt;properties&gt;&#10;        &lt;guid&gt;D0BBA994671546A287FF0E0DC53C5A8E&lt;/guid&gt;&#10;        &lt;description /&gt;&#10;        &lt;date&gt;9/29/2014 10:41:0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4CB77FE98C94356BA60C392CCC650A0&lt;/guid&gt;&#10;            &lt;repollguid&gt;55E78E6E7A314ACFB4E9A31724FED6A8&lt;/repollguid&gt;&#10;            &lt;sourceid&gt;F7DA8C89D45C4BD38E4858FF5FD36348&lt;/sourceid&gt;&#10;            &lt;questiontext&gt;The value of the formula =5*3 + 8/2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5E415C059AB940A990288BC2BF46F5CB&lt;/guid&gt;&#10;                    &lt;answertext&gt;27.5 &lt;/answertext&gt;&#10;                    &lt;valuetype&gt;0&lt;/valuetype&gt;&#10;                &lt;/answer&gt;&#10;                &lt;answer&gt;&#10;                    &lt;guid&gt;17B4F5C7F5A249AAABAB3FFB7BF89478&lt;/guid&gt;&#10;                    &lt;answertext&gt;19 &lt;/answertext&gt;&#10;                    &lt;valuetype&gt;0&lt;/valuetype&gt;&#10;                &lt;/answer&gt;&#10;                &lt;answer&gt;&#10;                    &lt;guid&gt;F7C9D6117A9D43C1BF6D186C21C01B52&lt;/guid&gt;&#10;                    &lt;answertext&gt;31 &lt;/answertext&gt;&#10;                    &lt;valuetype&gt;0&lt;/valuetype&gt;&#10;                &lt;/answer&gt;&#10;                &lt;answer&gt;&#10;                    &lt;guid&gt;CBE6CAF5CC7A41738B3A5302E36B1D0A&lt;/guid&gt;&#10;                    &lt;answertext&gt;18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3"/>
  <p:tag name="FONTSIZE" val="32"/>
  <p:tag name="BULLETTYPE" val="ppBulletArabicPeriod"/>
  <p:tag name="ANSWERTEXT" val="27.5&#10;19&#10;31&#10;1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8E15186A42AB443FB666CE61823ECACC"/>
  <p:tag name="SLIDEID" val="8E15186A42AB443FB666CE61823ECACC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How many megabytes are in 2 gigabytes?"/>
  <p:tag name="ANSWERSALIAS" val="200|smicln|2048|smicln|0.5|smicln|2|smicln|1024"/>
  <p:tag name="VALUES" val="No Value|smicln|No Value|smicln|No Value|smicln|No Value|smicln|No Value"/>
  <p:tag name="LIVECHARTING" val="False"/>
  <p:tag name="TYPE" val="MultiChoiceSlide"/>
  <p:tag name="AUTOOPENPOLL" val="True"/>
  <p:tag name="AUTOFORMATCHART" val="True"/>
  <p:tag name="TPQUESTIONXML" val="﻿&lt;?xml version=&quot;1.0&quot; encoding=&quot;utf-8&quot;?&gt;&#10;&lt;questionlist&gt;&#10;    &lt;properties&gt;&#10;        &lt;guid&gt;6BDDAB016D9E408E9DDCE218D8E5BC50&lt;/guid&gt;&#10;        &lt;description /&gt;&#10;        &lt;date&gt;9/29/2014 10:41:0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25C269EE1814D3D8883F34F37B5E150&lt;/guid&gt;&#10;            &lt;repollguid&gt;679F25B32D08494FAF734A872971291E&lt;/repollguid&gt;&#10;            &lt;sourceid&gt;2145B77E9E9649359CB973839C398C2D&lt;/sourceid&gt;&#10;            &lt;questiontext&gt;How many megabytes are in 2 gigabytes?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0483DFF144044833933E16564EB35E01&lt;/guid&gt;&#10;                    &lt;answertext&gt;200 &lt;/answertext&gt;&#10;                    &lt;valuetype&gt;0&lt;/valuetype&gt;&#10;                &lt;/answer&gt;&#10;                &lt;answer&gt;&#10;                    &lt;guid&gt;CED0E87875E94F93A5759FDA46B67020&lt;/guid&gt;&#10;                    &lt;answertext&gt;2048 &lt;/answertext&gt;&#10;                    &lt;valuetype&gt;0&lt;/valuetype&gt;&#10;                &lt;/answer&gt;&#10;                &lt;answer&gt;&#10;                    &lt;guid&gt;D912DE12BDF4444286BFE252685A45D6&lt;/guid&gt;&#10;                    &lt;answertext&gt;0.5 &lt;/answertext&gt;&#10;                    &lt;valuetype&gt;0&lt;/valuetype&gt;&#10;                &lt;/answer&gt;&#10;                &lt;answer&gt;&#10;                    &lt;guid&gt;1008F3A09FAD4818AAD41BD497617E1A&lt;/guid&gt;&#10;                    &lt;answertext&gt;2 &lt;/answertext&gt;&#10;                    &lt;valuetype&gt;0&lt;/valuetype&gt;&#10;                &lt;/answer&gt;&#10;                &lt;answer&gt;&#10;                    &lt;guid&gt;FCBBEEB75A3349858C9A88228ECF4DE4&lt;/guid&gt;&#10;                    &lt;answertext&gt;1024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19"/>
  <p:tag name="FONTSIZE" val="32"/>
  <p:tag name="BULLETTYPE" val="ppBulletArabicPeriod"/>
  <p:tag name="ANSWERTEXT" val="200&#10;2048&#10;0.5&#10;2&#10;102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226CC5BA93B94972B328B7A3D09D80AD"/>
  <p:tag name="SLIDEID" val="226CC5BA93B94972B328B7A3D09D80AD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If the formula =C5+1 were in cell C5"/>
  <p:tag name="ANSWERSALIAS" val="It would add 1 to the value already there|smicln|It would cause a precedence error|smicln|It would cause a #NAME error|smicln|It would cause a circular reference"/>
  <p:tag name="VALUES" val="No Value|smicln|No Value|smicln|No Value|smicln|No Value"/>
  <p:tag name="LIVECHARTING" val="False"/>
  <p:tag name="TYPE" val="MultiChoiceSlide"/>
  <p:tag name="AUTOOPENPOLL" val="True"/>
  <p:tag name="AUTOFORMATCHART" val="True"/>
  <p:tag name="TPQUESTIONXML" val="﻿&lt;?xml version=&quot;1.0&quot; encoding=&quot;utf-8&quot;?&gt;&#10;&lt;questionlist&gt;&#10;    &lt;properties&gt;&#10;        &lt;guid&gt;B81603106BB048AD8C84E3101F4C6D72&lt;/guid&gt;&#10;        &lt;description /&gt;&#10;        &lt;date&gt;9/29/2014 10:41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135142D3AEF4FBAA51B671B6B015FA7&lt;/guid&gt;&#10;            &lt;repollguid&gt;5CB21CB7E15B4BFB92F095DCBD94ABAB&lt;/repollguid&gt;&#10;            &lt;sourceid&gt;8CB5524C0D7B421C8C17641CCD5C3B28&lt;/sourceid&gt;&#10;            &lt;questiontext&gt;If the formula =C5+1 were in cell C5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7CB30823D7C6451F9FA2AF6A7C46C978&lt;/guid&gt;&#10;                    &lt;answertext&gt;It would add 1 to the value already there &lt;/answertext&gt;&#10;                    &lt;valuetype&gt;0&lt;/valuetype&gt;&#10;                &lt;/answer&gt;&#10;                &lt;answer&gt;&#10;                    &lt;guid&gt;3CABDDC3DAD24CBAAD5982CB1889E2CA&lt;/guid&gt;&#10;                    &lt;answertext&gt;It would cause a precedence error &lt;/answertext&gt;&#10;                    &lt;valuetype&gt;0&lt;/valuetype&gt;&#10;                &lt;/answer&gt;&#10;                &lt;answer&gt;&#10;                    &lt;guid&gt;4CA4C537DF874A7DA0CD7778CDE8BE5A&lt;/guid&gt;&#10;                    &lt;answertext&gt;It would cause a #NAME error &lt;/answertext&gt;&#10;                    &lt;valuetype&gt;0&lt;/valuetype&gt;&#10;                &lt;/answer&gt;&#10;                &lt;answer&gt;&#10;                    &lt;guid&gt;CE85C7469EC04581B2FA5AD4CEBBDC60&lt;/guid&gt;&#10;                    &lt;answertext&gt;It would cause a circular reference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40"/>
  <p:tag name="FONTSIZE" val="32"/>
  <p:tag name="BULLETTYPE" val="ppBulletArabicPeriod"/>
  <p:tag name="ANSWERTEXT" val="It would add 1 to the value already there&#10;It would cause a precedence error&#10;It would cause a #NAME error&#10;It would cause a circular referenc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8CAFA165D0F649F4B79BD54748EE09C5"/>
  <p:tag name="SLIDEID" val="8CAFA165D0F649F4B79BD54748EE09C5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The formula =sum(a3:a5) is the same as"/>
  <p:tag name="ANSWERSALIAS" val="=a3+a5|smicln|=a3*a5|smicln|=a3+a4+a5|smicln|=a3/a5"/>
  <p:tag name="VALUES" val="No Value|smicln|No Value|smicln|No Value|smicln|No Value"/>
  <p:tag name="LIVECHARTING" val="False"/>
  <p:tag name="TYPE" val="MultiChoiceSlide"/>
  <p:tag name="AUTOOPENPOLL" val="True"/>
  <p:tag name="AUTOFORMATCHART" val="True"/>
  <p:tag name="TPQUESTIONXML" val="﻿&lt;?xml version=&quot;1.0&quot; encoding=&quot;utf-8&quot;?&gt;&#10;&lt;questionlist&gt;&#10;    &lt;properties&gt;&#10;        &lt;guid&gt;963F3A2A1828445BAD15FD91ED515A88&lt;/guid&gt;&#10;        &lt;description /&gt;&#10;        &lt;date&gt;9/29/2014 10:41:1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B07A179A7374FCEB627674B7FCBF1DE&lt;/guid&gt;&#10;            &lt;repollguid&gt;38619AD15ACE4D2EB09435D08BFF9800&lt;/repollguid&gt;&#10;            &lt;sourceid&gt;855F00EBCC4C4F6EB69720934908A1D9&lt;/sourceid&gt;&#10;            &lt;questiontext&gt;The formula =sum(a3:a5) is the same as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6146FCD3C68648608E7ED720196877FA&lt;/guid&gt;&#10;                    &lt;answertext&gt;=a3+a5 &lt;/answertext&gt;&#10;                    &lt;valuetype&gt;0&lt;/valuetype&gt;&#10;                &lt;/answer&gt;&#10;                &lt;answer&gt;&#10;                    &lt;guid&gt;CC9BD33DD42244179DE14B6B1D8E103E&lt;/guid&gt;&#10;                    &lt;answertext&gt;=a3*a5 &lt;/answertext&gt;&#10;                    &lt;valuetype&gt;0&lt;/valuetype&gt;&#10;                &lt;/answer&gt;&#10;                &lt;answer&gt;&#10;                    &lt;guid&gt;277387108C5544AABBB53B4F2DF05EB3&lt;/guid&gt;&#10;                    &lt;answertext&gt;=a3+a4+a5 &lt;/answertext&gt;&#10;                    &lt;valuetype&gt;0&lt;/valuetype&gt;&#10;                &lt;/answer&gt;&#10;                &lt;answer&gt;&#10;                    &lt;guid&gt;28C0FCEA821349688C268736D1535C64&lt;/guid&gt;&#10;                    &lt;answertext&gt;=a3/a5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30"/>
  <p:tag name="FONTSIZE" val="32"/>
  <p:tag name="BULLETTYPE" val="ppBulletArabicPeriod"/>
  <p:tag name="ANSWERTEXT" val="=a3+a5&#10;=a3*a5&#10;=a3+a4+a5&#10;=a3/a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8CAFA165D0F649F4B79BD54748EE09C5"/>
  <p:tag name="SLIDEID" val="8CAFA165D0F649F4B79BD54748EE09C5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The formula =sum(a3:a5) is the same as"/>
  <p:tag name="ANSWERSALIAS" val="=a3+a5|smicln|=a3*a5|smicln|=a3+a4+a5|smicln|=a3/a5"/>
  <p:tag name="VALUES" val="No Value|smicln|No Value|smicln|No Value|smicln|No Value"/>
  <p:tag name="LIVECHARTING" val="False"/>
  <p:tag name="TYPE" val="MultiChoiceSlide"/>
  <p:tag name="AUTOOPENPOLL" val="True"/>
  <p:tag name="AUTOFORMATCHART" val="True"/>
  <p:tag name="TPQUESTIONXML" val="﻿&lt;?xml version=&quot;1.0&quot; encoding=&quot;utf-8&quot;?&gt;&#10;&lt;questionlist&gt;&#10;    &lt;properties&gt;&#10;        &lt;guid&gt;963F3A2A1828445BAD15FD91ED515A88&lt;/guid&gt;&#10;        &lt;description /&gt;&#10;        &lt;date&gt;9/29/2014 10:41:1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B783A7070144FCF9A51F2E9AD0D9A5D&lt;/guid&gt;&#10;            &lt;repollguid&gt;38619AD15ACE4D2EB09435D08BFF9800&lt;/repollguid&gt;&#10;            &lt;sourceid&gt;855F00EBCC4C4F6EB69720934908A1D9&lt;/sourceid&gt;&#10;            &lt;questiontext&gt;The formula =sum(a3:a5) is the same as&lt;/questiontext&gt;&#10;            &lt;showresults&gt;True&lt;/showresults&gt;&#10;            &lt;responsegrid&gt;0&lt;/responsegrid&gt;&#10;            &lt;countdowntimer&gt;False&lt;/countdowntimer&gt;&#10;            &lt;correctvalue&gt;100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6146FCD3C68648608E7ED720196877FA&lt;/guid&gt;&#10;                    &lt;answertext&gt;=a3+a5 &lt;/answertext&gt;&#10;                    &lt;valuetype&gt;0&lt;/valuetype&gt;&#10;                &lt;/answer&gt;&#10;                &lt;answer&gt;&#10;                    &lt;guid&gt;CC9BD33DD42244179DE14B6B1D8E103E&lt;/guid&gt;&#10;                    &lt;answertext&gt;=a3*a5 &lt;/answertext&gt;&#10;                    &lt;valuetype&gt;0&lt;/valuetype&gt;&#10;                &lt;/answer&gt;&#10;                &lt;answer&gt;&#10;                    &lt;guid&gt;277387108C5544AABBB53B4F2DF05EB3&lt;/guid&gt;&#10;                    &lt;answertext&gt;=a3+a4+a5 &lt;/answertext&gt;&#10;                    &lt;valuetype&gt;0&lt;/valuetype&gt;&#10;                &lt;/answer&gt;&#10;                &lt;answer&gt;&#10;                    &lt;guid&gt;28C0FCEA821349688C268736D1535C64&lt;/guid&gt;&#10;                    &lt;answertext&gt;=a3/a5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30"/>
  <p:tag name="FONTSIZE" val="32"/>
  <p:tag name="BULLETTYPE" val="ppBulletArabicPeriod"/>
  <p:tag name="ANSWERTEXT" val="=a3+a5&#10;=a3*a5&#10;=a3+a4+a5&#10;=a3/a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DBFA1E4E7AF84B4CA579E0BAE20091C5"/>
  <p:tag name="SLIDEID" val="DBFA1E4E7AF84B4CA579E0BAE20091C5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Being volatile is a property of"/>
  <p:tag name="ANSWERSALIAS" val="data on a hard drive|smicln|data in RAM|smicln|a printout of a document|smicln|a file burned on a CD"/>
  <p:tag name="VALUES" val="No Value|smicln|No Value|smicln|No Value|smicln|No Value"/>
  <p:tag name="LIVECHARTING" val="False"/>
  <p:tag name="TYPE" val="MultiChoiceSlide"/>
  <p:tag name="AUTOOPENPOLL" val="True"/>
  <p:tag name="AUTOFORMATCHART" val="True"/>
  <p:tag name="TPQUESTIONXML" val="﻿&lt;?xml version=&quot;1.0&quot; encoding=&quot;utf-8&quot;?&gt;&#10;&lt;questionlist&gt;&#10;    &lt;properties&gt;&#10;        &lt;guid&gt;C1CE5779B18142D39F51CAFBA0D1C316&lt;/guid&gt;&#10;        &lt;description /&gt;&#10;        &lt;date&gt;9/29/2014 10:41:1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D4F5F0150284920922416F74E3B9F74&lt;/guid&gt;&#10;            &lt;repollguid&gt;75189349E31545B9802A508572F9FF92&lt;/repollguid&gt;&#10;            &lt;sourceid&gt;27789A792A72476CB4B463D4B6B05547&lt;/sourceid&gt;&#10;            &lt;questiontext&gt;Being volatile is a property of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EED0675B931F4D5E8470AFE4FAB9016C&lt;/guid&gt;&#10;                    &lt;answertext&gt;data on a hard drive &lt;/answertext&gt;&#10;                    &lt;valuetype&gt;0&lt;/valuetype&gt;&#10;                &lt;/answer&gt;&#10;                &lt;answer&gt;&#10;                    &lt;guid&gt;ACB66186B6864F26A30B335D393BC3A7&lt;/guid&gt;&#10;                    &lt;answertext&gt;data in RAM &lt;/answertext&gt;&#10;                    &lt;valuetype&gt;0&lt;/valuetype&gt;&#10;                &lt;/answer&gt;&#10;                &lt;answer&gt;&#10;                    &lt;guid&gt;3DD51F83A34647A8900DB18EE25C5E66&lt;/guid&gt;&#10;                    &lt;answertext&gt;a printout of a document &lt;/answertext&gt;&#10;                    &lt;valuetype&gt;0&lt;/valuetype&gt;&#10;                &lt;/answer&gt;&#10;                &lt;answer&gt;&#10;                    &lt;guid&gt;59C64D15ACC54C1AB14F1FEAE2BEFD7C&lt;/guid&gt;&#10;                    &lt;answertext&gt;a file burned on a CD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79"/>
  <p:tag name="FONTSIZE" val="32"/>
  <p:tag name="BULLETTYPE" val="ppBulletArabicPeriod"/>
  <p:tag name="ANSWERTEXT" val="data on a hard drive&#10;data in RAM&#10;a printout of a document&#10;a file burned on a CD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TYPE" val="MultiChoiceSlide"/>
  <p:tag name="AUTOOPENPOLL" val="True"/>
  <p:tag name="AUTOFORMATCHART" val="True"/>
  <p:tag name="TPQUESTIONXML" val="﻿&lt;?xml version=&quot;1.0&quot; encoding=&quot;utf-8&quot;?&gt;&#10;&lt;questionlist&gt;&#10;    &lt;properties&gt;&#10;        &lt;guid&gt;B9FA11F4B1864154A5E0EBEE407210B9&lt;/guid&gt;&#10;        &lt;description /&gt;&#10;        &lt;date&gt;9/29/2014 10:41:1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EFAEF0041C0423C9D7EF474C3890818&lt;/guid&gt;&#10;            &lt;repollguid&gt;5D1D879DA1904CBCA3A29F3BBE1ACA39&lt;/repollguid&gt;&#10;            &lt;sourceid&gt;74DA6DFB9129488BA8A8FD29204A5B12&lt;/sourceid&gt;&#10;            &lt;questiontext&gt;What does it mean to freeze a spreadshee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1BEBF11D5584DB186D9704B568170B2&lt;/guid&gt;&#10;                    &lt;answertext&gt;the sheet is hung up and needs to be reloaded&lt;/answertext&gt;&#10;                    &lt;valuetype&gt;0&lt;/valuetype&gt;&#10;                &lt;/answer&gt;&#10;                &lt;answer&gt;&#10;                    &lt;guid&gt;E621C575D5D94D66981A05A413EA9A2B&lt;/guid&gt;&#10;                    &lt;answertext&gt;some columns and rows will not scroll when the rest of the sheet does&lt;/answertext&gt;&#10;                    &lt;valuetype&gt;0&lt;/valuetype&gt;&#10;                &lt;/answer&gt;&#10;                &lt;answer&gt;&#10;                    &lt;guid&gt;7F0B0A25C67D4FA8AF7BC50D80A0E2BE&lt;/guid&gt;&#10;                    &lt;answertext&gt;all formulas are locked and cannot be altered&lt;/answertext&gt;&#10;                    &lt;valuetype&gt;0&lt;/valuetype&gt;&#10;                &lt;/answer&gt;&#10;                &lt;answer&gt;&#10;                    &lt;guid&gt;289BD0B7D36C44AEAFD94056BF4D0ABC&lt;/guid&gt;&#10;                    &lt;answertext&gt;an error has been found in a formula and it must be fixed before anything can be added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TYPE" val="MultiChoiceSlide"/>
  <p:tag name="AUTOOPENPOLL" val="True"/>
  <p:tag name="AUTOFORMATCHART" val="True"/>
  <p:tag name="TPQUESTIONXML" val="﻿&lt;?xml version=&quot;1.0&quot; encoding=&quot;utf-8&quot;?&gt;&#10;&lt;questionlist&gt;&#10;    &lt;properties&gt;&#10;        &lt;guid&gt;5C4AEA3C004B49249F975608B61BA743&lt;/guid&gt;&#10;        &lt;description /&gt;&#10;        &lt;date&gt;9/29/2014 10:41:3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FDD0FBF6EA44F3FBD0585CA20B30619&lt;/guid&gt;&#10;            &lt;repollguid&gt;AF83A3745C8F41658125FE3A4ACF9F84&lt;/repollguid&gt;&#10;            &lt;sourceid&gt;90349AF7B7764374B421C832D7F53984&lt;/sourceid&gt;&#10;            &lt;questiontext&gt;Secondary storage devices ar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4BDCAE2B855468A949460D3D73B33EA&lt;/guid&gt;&#10;                    &lt;answertext&gt;Not necessary these days, we have plenty of RAM&lt;/answertext&gt;&#10;                    &lt;valuetype&gt;0&lt;/valuetype&gt;&#10;                &lt;/answer&gt;&#10;                &lt;answer&gt;&#10;                    &lt;guid&gt;97E1906022A7489A9646968E19010601&lt;/guid&gt;&#10;                    &lt;answertext&gt;Useful because RAM is volatile and they are not&lt;/answertext&gt;&#10;                    &lt;valuetype&gt;0&lt;/valuetype&gt;&#10;                &lt;/answer&gt;&#10;                &lt;answer&gt;&#10;                    &lt;guid&gt;CA5D6895892942EE99AF66E19553A8D0&lt;/guid&gt;&#10;                    &lt;answertext&gt;Faster than RAM to access data&lt;/answertext&gt;&#10;                    &lt;valuetype&gt;0&lt;/valuetype&gt;&#10;                &lt;/answer&gt;&#10;                &lt;answer&gt;&#10;                    &lt;guid&gt;17081AAF03BF415E81AF5A7849FB2069&lt;/guid&gt;&#10;                    &lt;answertext&gt;Very sturdy, they can be handled roughly without problems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TYPE" val="MultiChoiceSlide"/>
  <p:tag name="AUTOOPENPOLL" val="True"/>
  <p:tag name="AUTOFORMATCHART" val="True"/>
  <p:tag name="TPQUESTIONXML" val="﻿&lt;?xml version=&quot;1.0&quot; encoding=&quot;utf-8&quot;?&gt;&#10;&lt;questionlist&gt;&#10;    &lt;properties&gt;&#10;        &lt;guid&gt;1C233A823BD741FB8609962354E9B2F4&lt;/guid&gt;&#10;        &lt;description /&gt;&#10;        &lt;date&gt;9/29/2014 10:41:3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29348F30C4145679D4D660A81F0E682&lt;/guid&gt;&#10;            &lt;repollguid&gt;EE9BD5EBEC9543158B0047435FFB8CEA&lt;/repollguid&gt;&#10;            &lt;sourceid&gt;7291C8F8398944629AC6E5D39C03DF67&lt;/sourceid&gt;&#10;            &lt;questiontext&gt;Which storage device would have problems with a magne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E625159D4124C2A8C493DB45E1EF4E8&lt;/guid&gt;&#10;                    &lt;answertext&gt;A hard drive&lt;/answertext&gt;&#10;                    &lt;valuetype&gt;0&lt;/valuetype&gt;&#10;                &lt;/answer&gt;&#10;                &lt;answer&gt;&#10;                    &lt;guid&gt;A46B417C1D92448792E4FEF801984AC7&lt;/guid&gt;&#10;                    &lt;answertext&gt;A memory stick (flash drive)&lt;/answertext&gt;&#10;                    &lt;valuetype&gt;0&lt;/valuetype&gt;&#10;                &lt;/answer&gt;&#10;                &lt;answer&gt;&#10;                    &lt;guid&gt;8D4A7D0A9E7F4F6E90C8325562456404&lt;/guid&gt;&#10;                    &lt;answertext&gt;A DVD&lt;/answertext&gt;&#10;                    &lt;valuetype&gt;0&lt;/valuetype&gt;&#10;                &lt;/answer&gt;&#10;                &lt;answer&gt;&#10;                    &lt;guid&gt;42F072FD8409497A87183017132FD942&lt;/guid&gt;&#10;                    &lt;answertext&gt;An SD card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TYPE" val="MultiChoiceSlide"/>
  <p:tag name="AUTOOPENPOLL" val="True"/>
  <p:tag name="AUTOFORMATCHART" val="True"/>
  <p:tag name="TPQUESTIONXML" val="﻿&lt;?xml version=&quot;1.0&quot; encoding=&quot;utf-8&quot;?&gt;&#10;&lt;questionlist&gt;&#10;    &lt;properties&gt;&#10;        &lt;guid&gt;0D25660DAC0140429D214DD4C75374BD&lt;/guid&gt;&#10;        &lt;description /&gt;&#10;        &lt;date&gt;9/25/2016 9:34:4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8D07CF7647244F5B8650C4B83E933F7&lt;/guid&gt;&#10;            &lt;repollguid&gt;207BDB0F0C6545B3AC7342E51D191832&lt;/repollguid&gt;&#10;            &lt;sourceid&gt;107B8EEE64AF419E8C12E2433D171247&lt;/sourceid&gt;&#10;            &lt;questiontext&gt;Cache memory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919E66F60574A88875B5168EF66815D&lt;/guid&gt;&#10;                    &lt;answertext&gt;Is between RAM and the secondary storage devices&lt;/answertext&gt;&#10;                    &lt;valuetype&gt;0&lt;/valuetype&gt;&#10;                &lt;/answer&gt;&#10;                &lt;answer&gt;&#10;                    &lt;guid&gt;FBE3BD630DDB4419A7E2E9F4525B36C5&lt;/guid&gt;&#10;                    &lt;answertext&gt;Is used to hold data which is going to be used frequently or in the near future&lt;/answertext&gt;&#10;                    &lt;valuetype&gt;0&lt;/valuetype&gt;&#10;                &lt;/answer&gt;&#10;                &lt;answer&gt;&#10;                    &lt;guid&gt;820C41515884424A9223B77390F52953&lt;/guid&gt;&#10;                    &lt;answertext&gt;Holds data for a long time, it is not volatile&lt;/answertext&gt;&#10;                    &lt;valuetype&gt;0&lt;/valuetype&gt;&#10;                &lt;/answer&gt;&#10;                &lt;answer&gt;&#10;                    &lt;guid&gt;0FF39D57BCB14A6282711076BDBBE47E&lt;/guid&gt;&#10;                    &lt;answertext&gt;None of these is true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F21E50232F9247E6BDCBF7B42F5453E1"/>
  <p:tag name="SLIDEID" val="F21E50232F9247E6BDCBF7B42F5453E1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What is one way to get bonus points in this class?"/>
  <p:tag name="ANSWERSALIAS" val="Going to the last lab |smicln|Taking tests|smicln|Writing a paper|smicln|Coming to every lecture"/>
  <p:tag name="VALUES" val="No Value|smicln|No Value|smicln|No Value|smicln|No Value"/>
  <p:tag name="LIVECHARTING" val="False"/>
  <p:tag name="TYPE" val="MultiChoiceSlide"/>
  <p:tag name="AUTOOPENPOLL" val="True"/>
  <p:tag name="AUTOFORMATCHART" val="True"/>
  <p:tag name="TPQUESTIONXML" val="﻿&lt;?xml version=&quot;1.0&quot; encoding=&quot;utf-8&quot;?&gt;&#10;&lt;questionlist&gt;&#10;    &lt;properties&gt;&#10;        &lt;guid&gt;A4ED1FA4AE0F402296908E12EC39BA68&lt;/guid&gt;&#10;        &lt;description /&gt;&#10;        &lt;date&gt;9/29/2014 10:38:2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7DCF0D07FCA4A8F98B376ADED57330F&lt;/guid&gt;&#10;            &lt;repollguid&gt;66BBB7FC93BF4542907F828361DE050B&lt;/repollguid&gt;&#10;            &lt;sourceid&gt;ABF3002E36E349C59244AA562E2A4030&lt;/sourceid&gt;&#10;            &lt;questiontext&gt; What is one way to get bonus points in this class?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8BC7356344E94EFBA02E38A9ED664370&lt;/guid&gt;&#10;                    &lt;answertext&gt;Going to the last lab  &lt;/answertext&gt;&#10;                    &lt;valuetype&gt;0&lt;/valuetype&gt;&#10;                &lt;/answer&gt;&#10;                &lt;answer&gt;&#10;                    &lt;guid&gt;903C1F54AE95449BB481ED3B46926FDE&lt;/guid&gt;&#10;                    &lt;answertext&gt;Taking tests &lt;/answertext&gt;&#10;                    &lt;valuetype&gt;0&lt;/valuetype&gt;&#10;                &lt;/answer&gt;&#10;                &lt;answer&gt;&#10;                    &lt;guid&gt;C10B6199E8944E328157EE757CB70B5C&lt;/guid&gt;&#10;                    &lt;answertext&gt;Writing a paper &lt;/answertext&gt;&#10;                    &lt;valuetype&gt;0&lt;/valuetype&gt;&#10;                &lt;/answer&gt;&#10;                &lt;answer&gt;&#10;                    &lt;guid&gt;47D75E4A301F422EA4545DC6C273923C&lt;/guid&gt;&#10;                    &lt;answertext&gt;Coming to every lecture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An IF function in Excel[;crlf;]83[;]83[;]83[;]False[;]0[;][;crlf;]1.98795180722892[;]2[;]0.719671543280389[;]0.517927130207577[;crlf;]15[;]0[;] has 3 parts: less than, greater than and equal to1[;] has 3 parts: less than, greater than and equal to[;][;crlf;]61[;]0[;]has 3 parts: condition, true and false2[;]has 3 parts: condition, true and false[;][;crlf;]0[;]0[;]has 4 parts: conditions, A, B and C3[;]has 4 parts: conditions, A, B and C[;][;crlf;]7[;]0[;]has 2 parts: condition and test4[;]has 2 parts: condition and test[;]"/>
  <p:tag name="HASRESULTS" val="True"/>
  <p:tag name="AUTOFORMATCHART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80EFDE588D0D4AAAB01248A6323AE4F9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004ADAF1C3A4881A06DEFF648B62F47&lt;/guid&gt;&#10;            &lt;repollguid&gt;479A6B58A7FA412E8F0E0FB4C9A601DF&lt;/repollguid&gt;&#10;            &lt;sourceid&gt;52B103270CA84A5DAD78F1EB17511131&lt;/sourceid&gt;&#10;            &lt;questiontext&gt;An IF function in Excel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99A4D62E40C46748D9D09E466E8B5E3&lt;/guid&gt;&#10;                    &lt;answertext&gt; has 3 parts: less than, greater than and equal to&lt;/answertext&gt;&#10;                    &lt;valuetype&gt;0&lt;/valuetype&gt;&#10;                &lt;/answer&gt;&#10;                &lt;answer&gt;&#10;                    &lt;guid&gt;1823DBBFEDE5413EB2D4079DAE1DBA3A&lt;/guid&gt;&#10;                    &lt;answertext&gt;has 3 parts: condition, true and false&lt;/answertext&gt;&#10;                    &lt;valuetype&gt;0&lt;/valuetype&gt;&#10;                &lt;/answer&gt;&#10;                &lt;answer&gt;&#10;                    &lt;guid&gt;87DBC8C11BDE435C934F02268EC68D8E&lt;/guid&gt;&#10;                    &lt;answertext&gt;has 4 parts: conditions, A, B and C&lt;/answertext&gt;&#10;                    &lt;valuetype&gt;0&lt;/valuetype&gt;&#10;                &lt;/answer&gt;&#10;                &lt;answer&gt;&#10;                    &lt;guid&gt;53A658F78A4C4F379AAC759E617B2681&lt;/guid&gt;&#10;                    &lt;answertext&gt;has 2 parts: condition and test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A macro is[;crlf;]82[;]85[;]82[;]False[;]0[;][;crlf;]3.47560975609756[;]4[;]0.872697105503163[;]0.761600237953599[;crlf;]0[;]0[;]a small program attached to a document1[;]a small program attached to a document[;][;crlf;]21[;]0[;]a recording of actions that can be played back later2[;]a recording of actions that can be played back later[;][;crlf;]1[;]0[;]vulnerable to virus attacks3[;]vulnerable to virus attacks[;][;crlf;]60[;]0[;]all of the above4[;]all of the above[;]"/>
  <p:tag name="HASRESULTS" val="True"/>
  <p:tag name="AUTOFORMATCHART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37F21776478E4ECDA0EBAE7B5A730289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368DF2DC3B64546ACB85E3A94BEB775&lt;/guid&gt;&#10;            &lt;repollguid&gt;9F09D0D58D9B425CAE7FF96A7B4E0151&lt;/repollguid&gt;&#10;            &lt;sourceid&gt;C4CD123453214B9F84A17975CCBA87E4&lt;/sourceid&gt;&#10;            &lt;questiontext&gt;A macro i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59D17E4EAD44034B9775F9CADAE1B23&lt;/guid&gt;&#10;                    &lt;answertext&gt;a small program attached to a document&lt;/answertext&gt;&#10;                    &lt;valuetype&gt;0&lt;/valuetype&gt;&#10;                &lt;/answer&gt;&#10;                &lt;answer&gt;&#10;                    &lt;guid&gt;F334D8A32FB149AB8A413220DF3EBFFC&lt;/guid&gt;&#10;                    &lt;answertext&gt;a recording of actions that can be played back later&lt;/answertext&gt;&#10;                    &lt;valuetype&gt;0&lt;/valuetype&gt;&#10;                &lt;/answer&gt;&#10;                &lt;answer&gt;&#10;                    &lt;guid&gt;B1976B6A311F4372BE7E69FC890A49F4&lt;/guid&gt;&#10;                    &lt;answertext&gt;vulnerable to virus attacks&lt;/answertext&gt;&#10;                    &lt;valuetype&gt;0&lt;/valuetype&gt;&#10;                &lt;/answer&gt;&#10;                &lt;answer&gt;&#10;                    &lt;guid&gt;B5FB6FFD30DD4D4595B02E4706188F0E&lt;/guid&gt;&#10;                    &lt;answertext&gt;all of the above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A clustered column chart[;crlf;]80[;]85[;]80[;]False[;]0[;][;crlf;]1.2[;]1[;]0.556776436283002[;]0.31[;crlf;]70[;]0[;]has a bar for each value charted, with height of bar proportional to the value represented1[;]has a bar for each value charted, with height of bar proportional to the value represented[;][;crlf;]4[;]0[;]represents the percentage of a whole that each value is2[;]represents the percentage of a whole that each value is[;][;crlf;]6[;]0[;]shows the relationship of one set of values to another set of values3[;]shows the relationship of one set of values to another set of values[;]"/>
  <p:tag name="HASRESULTS" val="True"/>
  <p:tag name="AUTOFORMATCHART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3E07C462EA204EA8AA9C02B1DA20444A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A733BFE8ED647CEBE33ED2646B519FE&lt;/guid&gt;&#10;            &lt;repollguid&gt;685EA78F6C1F4FE1A921C2C935BEA290&lt;/repollguid&gt;&#10;            &lt;sourceid&gt;EB5C31BB392242DB9C73E3CBA19B5636&lt;/sourceid&gt;&#10;            &lt;questiontext&gt;A clustered column char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5BF090B3DFE4AE29829562CFDECD938&lt;/guid&gt;&#10;                    &lt;answertext&gt;has a bar for each value charted, with height of bar proportional to the value represented&lt;/answertext&gt;&#10;                    &lt;valuetype&gt;0&lt;/valuetype&gt;&#10;                &lt;/answer&gt;&#10;                &lt;answer&gt;&#10;                    &lt;guid&gt;45DC184196F143FDA99273E6590E0F91&lt;/guid&gt;&#10;                    &lt;answertext&gt;represents the percentage of a whole that each value is&lt;/answertext&gt;&#10;                    &lt;valuetype&gt;0&lt;/valuetype&gt;&#10;                &lt;/answer&gt;&#10;                &lt;answer&gt;&#10;                    &lt;guid&gt;573FB1C4B19E49E29CE921D96CE32894&lt;/guid&gt;&#10;                    &lt;answertext&gt;shows the relationship of one set of values to another set of values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A macro in Excel will always be in a sheet with [;crlf;]81[;]87[;]81[;]False[;]0[;][;crlf;]1.97530864197531[;]2[;]0.313298210875297[;]0.0981557689376619[;crlf;]4[;]0[;]“macro” in the file name1[;]“macro” in the file name[;][;crlf;]76[;]0[;]an extension of xlsm2[;]an extension of xlsm[;][;crlf;]0[;]0[;]a chart 3[;]a chart [;][;crlf;]1[;]0[;]numbers4[;]numbers[;]"/>
  <p:tag name="HASRESULTS" val="True"/>
  <p:tag name="AUTOFORMATCHART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6AC8EB8FEF9A4631A66806B2FA983C6D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FDD8218601E46F0BDAFC4445C3CD813&lt;/guid&gt;&#10;            &lt;repollguid&gt;C229DF3738B8416993E6247DBF399DCB&lt;/repollguid&gt;&#10;            &lt;sourceid&gt;1C239E4B33244F4BB837C76375DC250A&lt;/sourceid&gt;&#10;            &lt;questiontext&gt;A macro in Excel will always be in a sheet with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8CAA3CA86F14023BA022356FD1D7550&lt;/guid&gt;&#10;                    &lt;answertext&gt;“macro” in the file name&lt;/answertext&gt;&#10;                    &lt;valuetype&gt;0&lt;/valuetype&gt;&#10;                &lt;/answer&gt;&#10;                &lt;answer&gt;&#10;                    &lt;guid&gt;39CE03F0AC344D93A9C1A4CC836F5213&lt;/guid&gt;&#10;                    &lt;answertext&gt;an extension of xlsm&lt;/answertext&gt;&#10;                    &lt;valuetype&gt;0&lt;/valuetype&gt;&#10;                &lt;/answer&gt;&#10;                &lt;answer&gt;&#10;                    &lt;guid&gt;189423B88AF6450C898EA255412146E5&lt;/guid&gt;&#10;                    &lt;answertext&gt;a chart &lt;/answertext&gt;&#10;                    &lt;valuetype&gt;0&lt;/valuetype&gt;&#10;                &lt;/answer&gt;&#10;                &lt;answer&gt;&#10;                    &lt;guid&gt;9F31AB3231A14D25B75BD32AE5FD3A5A&lt;/guid&gt;&#10;                    &lt;answertext&gt;numbers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FORMATCHART" val="True"/>
  <p:tag name="RESULTS" val="Inserting a row or column into a spreadsheet[;crlf;]81[;]87[;]81[;]False[;]0[;][;crlf;]2.83950617283951[;]3[;]0.456956926501772[;]0.208809632677945[;crlf;]3[;]0[;]has to be done one cell at a time1[;]has to be done one cell at a time[;][;crlf;]7[;]0[;]will change any formulas which exist in the sheet only if they use absolute references2[;]will change any formulas which exist in the sheet only if they use absolute references[;][;crlf;]71[;]0[;]will change a range in a formula if the insertion is inside the range or to the left of or above the formula with the range3[;]will change a range in a formula if the insertion is inside the range or to the left of or above the formula with the range[;][;crlf;]0[;]0[;]is not allowed once data has been entered into the sheet4[;]is not allowed once data has been entered into the sheet[;]"/>
  <p:tag name="HASRESULTS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465F8CB3F6AF4B569EAF3702DE41F592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BAA73AA0EA04BBC9E137A263D5984EF&lt;/guid&gt;&#10;            &lt;repollguid&gt;BFB81F6B166343D483BF5BF7BE245B73&lt;/repollguid&gt;&#10;            &lt;sourceid&gt;2680D78F034E45DD9508E975A43062DB&lt;/sourceid&gt;&#10;            &lt;questiontext&gt;Inserting a row or column into a spreadshee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3FE36252E184765BC7DCC8ADAB948EB&lt;/guid&gt;&#10;                    &lt;answertext&gt;has to be done one cell at a time&lt;/answertext&gt;&#10;                    &lt;valuetype&gt;0&lt;/valuetype&gt;&#10;                &lt;/answer&gt;&#10;                &lt;answer&gt;&#10;                    &lt;guid&gt;C7A894B59B794B1191D44395A8A83056&lt;/guid&gt;&#10;                    &lt;answertext&gt;will change any formulas which exist in the sheet only if they use absolute references&lt;/answertext&gt;&#10;                    &lt;valuetype&gt;0&lt;/valuetype&gt;&#10;                &lt;/answer&gt;&#10;                &lt;answer&gt;&#10;                    &lt;guid&gt;125C7933E5DA4806B5AE7DB13C9C6A2D&lt;/guid&gt;&#10;                    &lt;answertext&gt;will change a range in a formula if the insertion is inside the range or to the left of or above the formula with the range&lt;/answertext&gt;&#10;                    &lt;valuetype&gt;0&lt;/valuetype&gt;&#10;                &lt;/answer&gt;&#10;                &lt;answer&gt;&#10;                    &lt;guid&gt;8E60D4663A364C77A359649EE0C766FE&lt;/guid&gt;&#10;                    &lt;answertext&gt;is not allowed once data has been entered into the sheet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75"/>
  <p:tag name="FONTSIZE" val="32"/>
  <p:tag name="BULLETTYPE" val="ppBulletArabicPeriod"/>
  <p:tag name="ANSWERTEXT" val="Going to the last lab &#10;Taking tests&#10;Writing a paper&#10;Coming to every lectur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2F9F66A0A40F4A26BEA1E3BF81153F62"/>
  <p:tag name="SLIDEID" val="2F9F66A0A40F4A26BEA1E3BF81153F62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A file with a path like c:\fall11\classes\cs101\sheet1.jpg"/>
  <p:tag name="ANSWERSALIAS" val="Is a picture file – the jpg tells you that|smicln|Is a text file – the folder classes tells you that|smicln|Is a spreadsheet – sheet1 tells you that|smicln|is a calendar file – fall11 tells you that"/>
  <p:tag name="VALUES" val="No Value|smicln|No Value|smicln|No Value|smicln|No Value"/>
  <p:tag name="LIVECHARTING" val="False"/>
  <p:tag name="TYPE" val="MultiChoiceSlide"/>
  <p:tag name="AUTOOPENPOLL" val="True"/>
  <p:tag name="AUTOFORMATCHART" val="True"/>
  <p:tag name="TPQUESTIONXML" val="﻿&lt;?xml version=&quot;1.0&quot; encoding=&quot;utf-8&quot;?&gt;&#10;&lt;questionlist&gt;&#10;    &lt;properties&gt;&#10;        &lt;guid&gt;4C7C7DA8069D4557865CE995FF32507D&lt;/guid&gt;&#10;        &lt;description /&gt;&#10;        &lt;date&gt;9/29/2014 10:38:3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203F6EA4D4A44C1A4E04576757ECEB8&lt;/guid&gt;&#10;            &lt;repollguid&gt;45B4EF1628B743D38020E6D76BE16376&lt;/repollguid&gt;&#10;            &lt;sourceid&gt;6724821929E44F3694F32A6BDB633AB5&lt;/sourceid&gt;&#10;            &lt;questiontext&gt; A file with a path like c:\fall14\classes\cs101\sheet1.jpg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F9CD8F174243440E8686BB62C05825FC&lt;/guid&gt;&#10;                    &lt;answertext&gt;Is a picture file – the jpg tells you that&lt;/answertext&gt;&#10;                    &lt;valuetype&gt;0&lt;/valuetype&gt;&#10;                &lt;/answer&gt;&#10;                &lt;answer&gt;&#10;                    &lt;guid&gt;C515DB2E057C4609A1C1647920CBE8F0&lt;/guid&gt;&#10;                    &lt;answertext&gt;Is a text file – the folder classes tells you that&lt;/answertext&gt;&#10;                    &lt;valuetype&gt;0&lt;/valuetype&gt;&#10;                &lt;/answer&gt;&#10;                &lt;answer&gt;&#10;                    &lt;guid&gt;0657419AAA8E4CB9A08DA500534B0830&lt;/guid&gt;&#10;                    &lt;answertext&gt;Is a spreadsheet – sheet1 tells you that&lt;/answertext&gt;&#10;                    &lt;valuetype&gt;0&lt;/valuetype&gt;&#10;                &lt;/answer&gt;&#10;                &lt;answer&gt;&#10;                    &lt;guid&gt;3030710A89A74EC898A6A2A445243846&lt;/guid&gt;&#10;                    &lt;answertext&gt;is a calendar file – fall14 tells you that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77"/>
  <p:tag name="FONTSIZE" val="32"/>
  <p:tag name="BULLETTYPE" val="ppBulletArabicPeriod"/>
  <p:tag name="ANSWERTEXT" val="Is a picture file – the jpg tells you that&#10;Is a text file – the folder classes tells you that&#10;Is a spreadsheet – sheet1 tells you that&#10;is a calendar file – fall11 tells you that"/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82949B70A83446E6AC962FBE5B0CAD80"/>
  <p:tag name="SLIDEID" val="82949B70A83446E6AC962FBE5B0CAD80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A file with a path like c:\fall11\classes\cs101\sheet1.jpg"/>
  <p:tag name="ANSWERSALIAS" val="Is stored at the root of the hard drive|smicln|Is stored on the floppy drive|smicln|Is stored in the “My Documents” folder|smicln|None of the above"/>
  <p:tag name="VALUES" val="No Value|smicln|No Value|smicln|No Value|smicln|No Value"/>
  <p:tag name="LIVECHARTING" val="False"/>
  <p:tag name="TYPE" val="MultiChoiceSlide"/>
  <p:tag name="TPQUESTIONXML" val="﻿&lt;?xml version=&quot;1.0&quot; encoding=&quot;utf-8&quot;?&gt;&#10;&lt;questionlist&gt;&#10;    &lt;properties&gt;&#10;        &lt;guid&gt;3E3A24F90591495E8AFEE80447A42C8C&lt;/guid&gt;&#10;        &lt;description /&gt;&#10;        &lt;date&gt;9/29/2014 10:38:3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5EB21A208964547BB71FFE9571A6C72&lt;/guid&gt;&#10;            &lt;repollguid&gt;67B306C228674328B4A3DD9EBC7AB914&lt;/repollguid&gt;&#10;            &lt;sourceid&gt;01E2FDE1E67146B3B336CA7160F2B6BF&lt;/sourceid&gt;&#10;            &lt;questiontext&gt;#3 A file with a path like c:\spring\classes\cs101\sheet1.jpg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FEE0564C7C8A4E84B90F8571C285D0F0&lt;/guid&gt;&#10;                    &lt;answertext&gt;Is stored at the root of the hard drive &lt;/answertext&gt;&#10;                    &lt;valuetype&gt;0&lt;/valuetype&gt;&#10;                &lt;/answer&gt;&#10;                &lt;answer&gt;&#10;                    &lt;guid&gt;E5452C74CD1C45B3AB2DFE68F6BF95CC&lt;/guid&gt;&#10;                    &lt;answertext&gt;Is stored on the floppy drive &lt;/answertext&gt;&#10;                    &lt;valuetype&gt;0&lt;/valuetype&gt;&#10;                &lt;/answer&gt;&#10;                &lt;answer&gt;&#10;                    &lt;guid&gt;37ABCBA4336C40C998014C96BB969941&lt;/guid&gt;&#10;                    &lt;answertext&gt;Is stored in the “My Documents” folder &lt;/answertext&gt;&#10;                    &lt;valuetype&gt;0&lt;/valuetype&gt;&#10;                &lt;/answer&gt;&#10;                &lt;answer&gt;&#10;                    &lt;guid&gt;1E22597BE7CA43ADA3B85B77D73C4D0E&lt;/guid&gt;&#10;                    &lt;answertext&gt;None of the above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26"/>
  <p:tag name="FONTSIZE" val="32"/>
  <p:tag name="BULLETTYPE" val="ppBulletArabicPeriod"/>
  <p:tag name="ANSWERTEXT" val="Is stored at the root of the hard drive&#10;Is stored on the floppy drive&#10;Is stored in the “My Documents” folder&#10;None of the abov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DBF38C1A51A4855A212716C0FBCBA8A"/>
  <p:tag name="SLIDEID" val="0DBF38C1A51A4855A212716C0FBCBA8A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Who wrote Visicalc?"/>
  <p:tag name="ANSWERSALIAS" val="Steve Jobs and Bill Gates|smicln|Bill Gates and Steve Ballmer|smicln|Dan Bricklin and Bob Frankston|smicln|Al Gore"/>
  <p:tag name="VALUES" val="No Value|smicln|No Value|smicln|No Value|smicln|No Value"/>
  <p:tag name="LIVECHARTING" val="False"/>
  <p:tag name="TYPE" val="MultiChoiceSlide"/>
  <p:tag name="AUTOOPENPOLL" val="True"/>
  <p:tag name="AUTOFORMATCHART" val="True"/>
  <p:tag name="TPQUESTIONXML" val="﻿&lt;?xml version=&quot;1.0&quot; encoding=&quot;utf-8&quot;?&gt;&#10;&lt;questionlist&gt;&#10;    &lt;properties&gt;&#10;        &lt;guid&gt;58F4786DFCC0436286C0C574C2181172&lt;/guid&gt;&#10;        &lt;description /&gt;&#10;        &lt;date&gt;9/21/2013 4:23:5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1DFFD0E038243F8BDE7C726D6224584&lt;/guid&gt;&#10;            &lt;repollguid&gt;3D1C2E47F5264C8594E6C590307575C9&lt;/repollguid&gt;&#10;            &lt;sourceid&gt;C52E66715CF84754901A63D68B05AD3A&lt;/sourceid&gt;&#10;            &lt;questiontext&gt;Who wrote Visicalc?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6126159D36A74E44A31E6BBDF44667D1&lt;/guid&gt;&#10;                    &lt;answertext&gt;Steve Jobs and Bill Gates &lt;/answertext&gt;&#10;                    &lt;valuetype&gt;0&lt;/valuetype&gt;&#10;                &lt;/answer&gt;&#10;                &lt;answer&gt;&#10;                    &lt;guid&gt;C9EBD3AF30564BFE9F602D1FEF655F5C&lt;/guid&gt;&#10;                    &lt;answertext&gt;Bill Gates and Steve Ballmer &lt;/answertext&gt;&#10;                    &lt;valuetype&gt;0&lt;/valuetype&gt;&#10;                &lt;/answer&gt;&#10;                &lt;answer&gt;&#10;                    &lt;guid&gt;5F24EFFCBD5E40F4AF470CC1229B27D8&lt;/guid&gt;&#10;                    &lt;answertext&gt;Dan Bricklin and Bob Frankston &lt;/answertext&gt;&#10;                    &lt;valuetype&gt;0&lt;/valuetype&gt;&#10;                &lt;/answer&gt;&#10;                &lt;answer&gt;&#10;                    &lt;guid&gt;E2FA77466C974D9C97097ABB0004B01D&lt;/guid&gt;&#10;                    &lt;answertext&gt;Al Gore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</p:tagLst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844</TotalTime>
  <Words>907</Words>
  <Application>Microsoft Office PowerPoint</Application>
  <PresentationFormat>On-screen Show (4:3)</PresentationFormat>
  <Paragraphs>138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Calibri</vt:lpstr>
      <vt:lpstr>Calibri Light</vt:lpstr>
      <vt:lpstr>Garamond</vt:lpstr>
      <vt:lpstr>Retrospect</vt:lpstr>
      <vt:lpstr>CS 101 Midterm Review</vt:lpstr>
      <vt:lpstr>1. What is one way to get bonus points in this class?</vt:lpstr>
      <vt:lpstr>2. A file with a path like c:\spring22\classes\cs101\sheet1.gif</vt:lpstr>
      <vt:lpstr>3. Multitasking is </vt:lpstr>
      <vt:lpstr>4. A file with a path like c:\fall21\classes\cs101\sheet1.gif</vt:lpstr>
      <vt:lpstr>5. One difference between ASCII and Unicode is</vt:lpstr>
      <vt:lpstr>6. Gordon Moore</vt:lpstr>
      <vt:lpstr>7. Who wrote Visicalc?</vt:lpstr>
      <vt:lpstr>8. The value of the formula   =5*3 + 8/2</vt:lpstr>
      <vt:lpstr>9. How many megabytes are in 2 gigabytes?</vt:lpstr>
      <vt:lpstr>10. If the formula =C5+1 were in cell C5</vt:lpstr>
      <vt:lpstr>11. The formula =sum(a3:a7) is the same as</vt:lpstr>
      <vt:lpstr>12. The system clock</vt:lpstr>
      <vt:lpstr>13. Being volatile is a property of</vt:lpstr>
      <vt:lpstr>14. What does it mean to freeze a spreadsheet?</vt:lpstr>
      <vt:lpstr>15. Secondary storage devices are</vt:lpstr>
      <vt:lpstr>16. Which storage device would have problems with a magnet?</vt:lpstr>
      <vt:lpstr>17. Cache memory</vt:lpstr>
      <vt:lpstr>18. An IF function in Excel</vt:lpstr>
      <vt:lpstr>19. A macro is</vt:lpstr>
      <vt:lpstr>20. A clustered column chart</vt:lpstr>
      <vt:lpstr>21. A macro in Excel will always be in a sheet with </vt:lpstr>
      <vt:lpstr>22. Inserting a row or column into a spreadsheet</vt:lpstr>
      <vt:lpstr>23. The resolution of a printer is measured 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101 Lecture Test 1</dc:title>
  <dc:creator>Windows User</dc:creator>
  <cp:lastModifiedBy>keen@netins.net</cp:lastModifiedBy>
  <cp:revision>71</cp:revision>
  <dcterms:created xsi:type="dcterms:W3CDTF">2011-09-18T20:03:25Z</dcterms:created>
  <dcterms:modified xsi:type="dcterms:W3CDTF">2022-02-28T02:37:21Z</dcterms:modified>
</cp:coreProperties>
</file>