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57" r:id="rId2"/>
    <p:sldId id="291" r:id="rId3"/>
    <p:sldId id="258" r:id="rId4"/>
    <p:sldId id="259" r:id="rId5"/>
    <p:sldId id="288" r:id="rId6"/>
    <p:sldId id="260" r:id="rId7"/>
    <p:sldId id="29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9" r:id="rId16"/>
    <p:sldId id="269" r:id="rId17"/>
    <p:sldId id="283" r:id="rId18"/>
    <p:sldId id="284" r:id="rId19"/>
    <p:sldId id="285" r:id="rId20"/>
    <p:sldId id="270" r:id="rId21"/>
    <p:sldId id="282" r:id="rId22"/>
    <p:sldId id="272" r:id="rId23"/>
    <p:sldId id="273" r:id="rId24"/>
    <p:sldId id="278" r:id="rId25"/>
    <p:sldId id="279" r:id="rId26"/>
    <p:sldId id="287" r:id="rId27"/>
    <p:sldId id="280" r:id="rId28"/>
    <p:sldId id="286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822EE70-8EBB-4845-B961-6DCFB5C47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91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1AD36C-F876-4D84-947E-053683E2A8A3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An example of a “what-if” analysis might be sales projections.  If you project sales to be 5% higher next month, you can project sales for next month.  Then, you can compare the projection with the actual sales figure for that month.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919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B73082-C1F6-4333-8C5F-C07769A72C3E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tilde (~) key is created by holding down the Shift key while pressing the button to the left of the number 1 on the keyboard.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To toggle back to displaying values, simply press the Ctrl key followed the tilde key again.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689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F9DB21-99B0-41D5-B058-6426A5D2815D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40963" name="Shape 4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1390F8-C68A-424B-9212-C7B6067BBFB6}" type="slidenum">
              <a:rPr lang="en-US" altLang="en-US"/>
              <a:pPr algn="r" eaLnBrk="1" hangingPunct="1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40964" name="Rectangle 55297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 algn="ctr">
            <a:headEnd type="none" w="med" len="med"/>
            <a:tailEnd type="none" w="med" len="med"/>
          </a:ln>
        </p:spPr>
      </p:sp>
      <p:sp>
        <p:nvSpPr>
          <p:cNvPr id="40965" name="Rectangle 15155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r>
              <a:rPr lang="en-US" altLang="en-US" smtClean="0">
                <a:latin typeface="Arial" panose="020B0604020202020204" pitchFamily="34" charset="0"/>
              </a:rPr>
              <a:t>To freeze columns and rows:</a:t>
            </a:r>
          </a:p>
          <a:p>
            <a:pPr marL="228600" indent="-228600" eaLnBrk="1" hangingPunct="1"/>
            <a:r>
              <a:rPr lang="en-US" altLang="en-US" smtClean="0">
                <a:latin typeface="Arial" panose="020B0604020202020204" pitchFamily="34" charset="0"/>
              </a:rPr>
              <a:t>1.  Select the cell below the row(s) and to the right of the column(s) you want to freeze.</a:t>
            </a:r>
          </a:p>
          <a:p>
            <a:pPr marL="228600" indent="-228600" eaLnBrk="1" hangingPunct="1"/>
            <a:r>
              <a:rPr lang="en-US" altLang="en-US" smtClean="0">
                <a:latin typeface="Arial" panose="020B0604020202020204" pitchFamily="34" charset="0"/>
              </a:rPr>
              <a:t>2.  Click the View tab and click Freeze Panes in the Window group. You can freeze both rows and columns or just the top row or the first column. </a:t>
            </a:r>
          </a:p>
          <a:p>
            <a:pPr marL="228600" indent="-228600"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en-US" altLang="en-US" smtClean="0">
                <a:latin typeface="Arial" panose="020B0604020202020204" pitchFamily="34" charset="0"/>
              </a:rPr>
              <a:t>You can also unfreeze the rows and/or columns</a:t>
            </a:r>
          </a:p>
        </p:txBody>
      </p:sp>
    </p:spTree>
    <p:extLst>
      <p:ext uri="{BB962C8B-B14F-4D97-AF65-F5344CB8AC3E}">
        <p14:creationId xmlns:p14="http://schemas.microsoft.com/office/powerpoint/2010/main" val="2757970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CE58A8-990E-4E83-A805-F1EF0F8EE383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currently Active cell in this figure is D4. This is indicated by heavy border around it.   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Name Box displays the name of the currently Active cell.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Formula bar displays the contents of active cell D4.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sheet that is currently displayed is Sheet1. There are two other worksheets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─</a:t>
            </a:r>
            <a:r>
              <a:rPr lang="en-US" altLang="en-US" smtClean="0">
                <a:latin typeface="Arial" panose="020B0604020202020204" pitchFamily="34" charset="0"/>
              </a:rPr>
              <a:t>Sheet2, Sheet 3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─</a:t>
            </a:r>
            <a:r>
              <a:rPr lang="en-US" altLang="en-US" smtClean="0">
                <a:latin typeface="Arial" panose="020B0604020202020204" pitchFamily="34" charset="0"/>
              </a:rPr>
              <a:t> available in the workbook.</a:t>
            </a:r>
          </a:p>
        </p:txBody>
      </p:sp>
    </p:spTree>
    <p:extLst>
      <p:ext uri="{BB962C8B-B14F-4D97-AF65-F5344CB8AC3E}">
        <p14:creationId xmlns:p14="http://schemas.microsoft.com/office/powerpoint/2010/main" val="4017139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108101-65C1-4811-A2D9-C5A37C83862D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 contiguous range is single rectangular block of cells.  A non-contiguous range consists of two or more separate non-adjacent ranges.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cells within a range are specified by indicating the diagonally opposite corners, typically the upper-left and lower-right corners of the rectangle.  For example, B4:I4. is a range of cells starting with cell B4 and ending with cell I4.</a:t>
            </a:r>
          </a:p>
        </p:txBody>
      </p:sp>
    </p:spTree>
    <p:extLst>
      <p:ext uri="{BB962C8B-B14F-4D97-AF65-F5344CB8AC3E}">
        <p14:creationId xmlns:p14="http://schemas.microsoft.com/office/powerpoint/2010/main" val="1860058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BB7440-D4F9-4D3E-BFF5-95C259537106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Verdana" panose="020B0604030504040204" pitchFamily="34" charset="0"/>
              </a:rPr>
              <a:t>Even though there are multiple ways to edit data in a cell, most users will select one method and stay with it.</a:t>
            </a:r>
          </a:p>
          <a:p>
            <a:pPr eaLnBrk="1" hangingPunct="1"/>
            <a:endParaRPr lang="en-US" altLang="en-US" smtClean="0">
              <a:latin typeface="Verdana" panose="020B0604030504040204" pitchFamily="34" charset="0"/>
            </a:endParaRPr>
          </a:p>
          <a:p>
            <a:pPr eaLnBrk="1" hangingPunct="1"/>
            <a:endParaRPr lang="en-US" altLang="en-US" smtClean="0">
              <a:latin typeface="Verdana" panose="020B0604030504040204" pitchFamily="34" charset="0"/>
            </a:endParaRP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25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608A78-B784-4C51-BFA0-12A1297D86D7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05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CF8CA6-9DF0-4C9B-A13F-30958D1CF53B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basic statistical functions include the following:</a:t>
            </a:r>
          </a:p>
          <a:p>
            <a:pPr lvl="1" eaLnBrk="1" hangingPunct="1">
              <a:buFontTx/>
              <a:buChar char="•"/>
            </a:pPr>
            <a:r>
              <a:rPr lang="en-US" altLang="en-US" smtClean="0">
                <a:latin typeface="Arial" panose="020B0604020202020204" pitchFamily="34" charset="0"/>
              </a:rPr>
              <a:t>AVERAGE calculates the average of a range of numbers.</a:t>
            </a:r>
          </a:p>
          <a:p>
            <a:pPr lvl="1" eaLnBrk="1" hangingPunct="1">
              <a:buFontTx/>
              <a:buChar char="•"/>
            </a:pPr>
            <a:r>
              <a:rPr lang="en-US" altLang="en-US" smtClean="0">
                <a:latin typeface="Arial" panose="020B0604020202020204" pitchFamily="34" charset="0"/>
              </a:rPr>
              <a:t>MIN calculates the minimum value in a range.</a:t>
            </a:r>
          </a:p>
          <a:p>
            <a:pPr lvl="1" eaLnBrk="1" hangingPunct="1">
              <a:buFontTx/>
              <a:buChar char="•"/>
            </a:pPr>
            <a:r>
              <a:rPr lang="en-US" altLang="en-US" smtClean="0">
                <a:latin typeface="Arial" panose="020B0604020202020204" pitchFamily="34" charset="0"/>
              </a:rPr>
              <a:t>MAX calculates the maximum value in a range.</a:t>
            </a:r>
          </a:p>
          <a:p>
            <a:pPr lvl="1" eaLnBrk="1" hangingPunct="1">
              <a:buFontTx/>
              <a:buChar char="•"/>
            </a:pPr>
            <a:r>
              <a:rPr lang="en-US" altLang="en-US" smtClean="0">
                <a:latin typeface="Arial" panose="020B0604020202020204" pitchFamily="34" charset="0"/>
              </a:rPr>
              <a:t>COUNT counts the number of values within a range.</a:t>
            </a:r>
          </a:p>
          <a:p>
            <a:pPr lvl="1" eaLnBrk="1" hangingPunct="1">
              <a:buFontTx/>
              <a:buChar char="•"/>
            </a:pPr>
            <a:r>
              <a:rPr lang="en-US" altLang="en-US" smtClean="0">
                <a:latin typeface="Arial" panose="020B0604020202020204" pitchFamily="34" charset="0"/>
              </a:rPr>
              <a:t>MEDIAN finds the midpoint value in a range.</a:t>
            </a:r>
          </a:p>
          <a:p>
            <a:pPr lvl="1" eaLnBrk="1" hangingPunct="1">
              <a:buFontTx/>
              <a:buChar char="•"/>
            </a:pPr>
            <a:r>
              <a:rPr lang="en-US" altLang="en-US" smtClean="0">
                <a:latin typeface="Arial" panose="020B0604020202020204" pitchFamily="34" charset="0"/>
              </a:rPr>
              <a:t>COUNTA function counts the number of cells in a range that are not blank.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976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7C1BE5-969D-4FF2-9328-A4A4A803513B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NOW function also updates automatically.  The Function AutoComplete will provide a drop-down list of known options from which to select.  </a:t>
            </a:r>
          </a:p>
        </p:txBody>
      </p:sp>
    </p:spTree>
    <p:extLst>
      <p:ext uri="{BB962C8B-B14F-4D97-AF65-F5344CB8AC3E}">
        <p14:creationId xmlns:p14="http://schemas.microsoft.com/office/powerpoint/2010/main" val="44248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55E9F0-B63F-4411-BC28-23FD9F1C6E27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eaLnBrk="1" hangingPunct="1"/>
            <a:r>
              <a:rPr lang="en-US" altLang="en-US" smtClean="0">
                <a:latin typeface="Arial" panose="020B0604020202020204" pitchFamily="34" charset="0"/>
              </a:rPr>
              <a:t>The user clicks on the cell and uses the fill handle to repeat the content. </a:t>
            </a:r>
          </a:p>
        </p:txBody>
      </p:sp>
    </p:spTree>
    <p:extLst>
      <p:ext uri="{BB962C8B-B14F-4D97-AF65-F5344CB8AC3E}">
        <p14:creationId xmlns:p14="http://schemas.microsoft.com/office/powerpoint/2010/main" val="3758139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2A259A-9E6A-4CD1-9734-B042855158CA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When you copy a formula containing a relative cell reference over multiple columns, the column letter changes. When you copy a formula containing relative cell reference down multiple rows, the row number changes. 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Mixed cell reference is a formula that contains both relative and absolute cell references.  Remember, formulas should always be based on cell references.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659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57 w 64000"/>
                <a:gd name="T1" fmla="*/ -38 h 64000"/>
                <a:gd name="T2" fmla="*/ 83 w 64000"/>
                <a:gd name="T3" fmla="*/ 0 h 64000"/>
                <a:gd name="T4" fmla="*/ 57 w 64000"/>
                <a:gd name="T5" fmla="*/ 38 h 64000"/>
                <a:gd name="T6" fmla="*/ 57 w 64000"/>
                <a:gd name="T7" fmla="*/ 38 h 64000"/>
                <a:gd name="T8" fmla="*/ 57 w 64000"/>
                <a:gd name="T9" fmla="*/ 38 h 64000"/>
                <a:gd name="T10" fmla="*/ 57 w 64000"/>
                <a:gd name="T11" fmla="*/ 38 h 64000"/>
                <a:gd name="T12" fmla="*/ 57 w 64000"/>
                <a:gd name="T13" fmla="*/ -38 h 64000"/>
                <a:gd name="T14" fmla="*/ 57 w 64000"/>
                <a:gd name="T15" fmla="*/ -38 h 64000"/>
                <a:gd name="T16" fmla="*/ 57 w 64000"/>
                <a:gd name="T17" fmla="*/ -38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81 w 64000"/>
                <a:gd name="T1" fmla="*/ -41 h 64000"/>
                <a:gd name="T2" fmla="*/ 101 w 64000"/>
                <a:gd name="T3" fmla="*/ 0 h 64000"/>
                <a:gd name="T4" fmla="*/ 81 w 64000"/>
                <a:gd name="T5" fmla="*/ 41 h 64000"/>
                <a:gd name="T6" fmla="*/ 81 w 64000"/>
                <a:gd name="T7" fmla="*/ 41 h 64000"/>
                <a:gd name="T8" fmla="*/ 81 w 64000"/>
                <a:gd name="T9" fmla="*/ 41 h 64000"/>
                <a:gd name="T10" fmla="*/ 81 w 64000"/>
                <a:gd name="T11" fmla="*/ 41 h 64000"/>
                <a:gd name="T12" fmla="*/ 81 w 64000"/>
                <a:gd name="T13" fmla="*/ -41 h 64000"/>
                <a:gd name="T14" fmla="*/ 81 w 64000"/>
                <a:gd name="T15" fmla="*/ -41 h 64000"/>
                <a:gd name="T16" fmla="*/ 81 w 64000"/>
                <a:gd name="T17" fmla="*/ -41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4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7AABC9-662C-4D8D-9304-8CA498B0E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40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05342-96F4-44C9-B377-C5E200098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5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9CC84-0015-4328-98AB-9DFF005FB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17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49B5C-8121-431E-A91E-879A4E3E8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06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8B6C1-59BC-426D-9971-EA1471B75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0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6446A-8862-474C-9EDD-F0FBC3B9C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4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5EC76-800A-4C88-8D93-D2BF6647C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8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7062-CDCE-4209-8DF9-4F9687243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2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55C0C-702A-4ABC-BB58-37AF26EAE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0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E675D-A042-47B1-B51E-A682DBF3C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6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A2F87-CFB4-47E6-A813-80B925296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1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2D7CA-F3D9-4C50-ACAC-D8D49564C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8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BC6EF-7C6D-4CAE-AB82-57F7FE895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9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82 w 64000"/>
                <a:gd name="T1" fmla="*/ -25 h 64000"/>
                <a:gd name="T2" fmla="*/ 105 w 64000"/>
                <a:gd name="T3" fmla="*/ 0 h 64000"/>
                <a:gd name="T4" fmla="*/ 82 w 64000"/>
                <a:gd name="T5" fmla="*/ 25 h 64000"/>
                <a:gd name="T6" fmla="*/ 82 w 64000"/>
                <a:gd name="T7" fmla="*/ 25 h 64000"/>
                <a:gd name="T8" fmla="*/ 82 w 64000"/>
                <a:gd name="T9" fmla="*/ 25 h 64000"/>
                <a:gd name="T10" fmla="*/ 82 w 64000"/>
                <a:gd name="T11" fmla="*/ 25 h 64000"/>
                <a:gd name="T12" fmla="*/ 82 w 64000"/>
                <a:gd name="T13" fmla="*/ -25 h 64000"/>
                <a:gd name="T14" fmla="*/ 82 w 64000"/>
                <a:gd name="T15" fmla="*/ -25 h 64000"/>
                <a:gd name="T16" fmla="*/ 82 w 64000"/>
                <a:gd name="T17" fmla="*/ -2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46 w 64000"/>
                <a:gd name="T1" fmla="*/ -25 h 64000"/>
                <a:gd name="T2" fmla="*/ 59 w 64000"/>
                <a:gd name="T3" fmla="*/ 0 h 64000"/>
                <a:gd name="T4" fmla="*/ 46 w 64000"/>
                <a:gd name="T5" fmla="*/ 25 h 64000"/>
                <a:gd name="T6" fmla="*/ 46 w 64000"/>
                <a:gd name="T7" fmla="*/ 25 h 64000"/>
                <a:gd name="T8" fmla="*/ 46 w 64000"/>
                <a:gd name="T9" fmla="*/ 25 h 64000"/>
                <a:gd name="T10" fmla="*/ 46 w 64000"/>
                <a:gd name="T11" fmla="*/ 25 h 64000"/>
                <a:gd name="T12" fmla="*/ 46 w 64000"/>
                <a:gd name="T13" fmla="*/ -25 h 64000"/>
                <a:gd name="T14" fmla="*/ 46 w 64000"/>
                <a:gd name="T15" fmla="*/ -25 h 64000"/>
                <a:gd name="T16" fmla="*/ 46 w 64000"/>
                <a:gd name="T17" fmla="*/ -2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B6DB123-EBDF-4BEB-AD19-2C05BC0E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spreadsheetbasics.ex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absolute-relative.exe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Application Software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6800" smtClean="0"/>
              <a:t>Spreadsheets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6800" smtClean="0"/>
              <a:t>"Number crunching"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Ranges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3213" y="1827213"/>
            <a:ext cx="71104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</a:t>
            </a:r>
            <a:r>
              <a:rPr lang="en-US" altLang="en-US" b="1" i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range</a:t>
            </a: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is a rectangular group of cells in a worksheet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Can be one cell; may be entire worksheet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How to select a range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Click and hold left mouse button and drag from beginning of range to end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Select first cell, then hold the Shift key while clicking the last cell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Can be contiguous (together) or noncontiguous (not together) (Ctrl key)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Edit Data in a Cell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7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Three common methods to edit data in a cell: 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Select the cell you want to edit, click in the Formula Bar, make changes, press Enter 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Double-click in the cell to be edited, make the changes, press Enter 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Select the cell, press the F2 key, make the changes, press Enter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Two options to clear the contents of the cell: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z="27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Click on the cell and delete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z="27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Click on Clear arrow in the Editing group on the Home tab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Cell Contents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947025" cy="4546600"/>
          </a:xfrm>
        </p:spPr>
        <p:txBody>
          <a:bodyPr/>
          <a:lstStyle/>
          <a:p>
            <a:pPr eaLnBrk="1" hangingPunct="1"/>
            <a:r>
              <a:rPr lang="en-US" altLang="en-US" sz="2500" dirty="0" smtClean="0">
                <a:cs typeface="Times New Roman" panose="02020603050405020304" pitchFamily="18" charset="0"/>
              </a:rPr>
              <a:t>Cells can contain one of three things:</a:t>
            </a:r>
          </a:p>
          <a:p>
            <a:pPr lvl="1" eaLnBrk="1" hangingPunct="1"/>
            <a:r>
              <a:rPr lang="en-US" altLang="en-US" dirty="0" smtClean="0">
                <a:cs typeface="Times New Roman" panose="02020603050405020304" pitchFamily="18" charset="0"/>
              </a:rPr>
              <a:t>Label </a:t>
            </a:r>
            <a:r>
              <a:rPr lang="en-US" altLang="en-US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lang="en-US" altLang="en-US" dirty="0" smtClean="0">
                <a:cs typeface="Times New Roman" panose="02020603050405020304" pitchFamily="18" charset="0"/>
              </a:rPr>
              <a:t> descriptive text (like name or Section)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Constant Value – number typed in</a:t>
            </a:r>
          </a:p>
          <a:p>
            <a:pPr lvl="1" eaLnBrk="1" hangingPunct="1"/>
            <a:r>
              <a:rPr lang="en-US" altLang="en-US" dirty="0" smtClean="0"/>
              <a:t>Formula – derived value calculated by the machine</a:t>
            </a:r>
          </a:p>
          <a:p>
            <a:pPr lvl="2" eaLnBrk="1" hangingPunct="1"/>
            <a:r>
              <a:rPr lang="en-US" altLang="en-US" sz="2600" dirty="0" smtClean="0"/>
              <a:t>Formulas can contain values, arithmetic symbols, parenthesis, functions, and cell references</a:t>
            </a:r>
          </a:p>
          <a:p>
            <a:pPr lvl="2" eaLnBrk="1" hangingPunct="1"/>
            <a:r>
              <a:rPr lang="en-US" altLang="en-US" sz="2600" dirty="0" smtClean="0">
                <a:hlinkClick r:id="rId2" action="ppaction://hlinkfile"/>
              </a:rPr>
              <a:t>Click here to play</a:t>
            </a:r>
            <a:endParaRPr lang="en-US" alt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Formulas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formula tells the computer to do some calculations</a:t>
            </a:r>
          </a:p>
          <a:p>
            <a:pPr eaLnBrk="1" hangingPunct="1"/>
            <a:r>
              <a:rPr lang="en-US" altLang="en-US" smtClean="0"/>
              <a:t>Most formulas use the values in one or more cells to do the calculations</a:t>
            </a:r>
          </a:p>
          <a:p>
            <a:pPr eaLnBrk="1" hangingPunct="1"/>
            <a:r>
              <a:rPr lang="en-US" altLang="en-US" smtClean="0"/>
              <a:t>A formula uses a cell reference to tell the formula what cells to use in the calculation instead of the actual values (numbers)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=(B5+5)   instead of =(23+5)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Formulas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Start with = or +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Uses algebraic hierarchy of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Parenthesis, then functions, then * and /, lastly + and –</a:t>
            </a:r>
            <a:endParaRPr lang="en-US" altLang="en-US" sz="21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Evaluated by the computer and the answer displayed in the appropriate cell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 smtClean="0"/>
              <a:t>Automatic Recalculation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Many Built-In Functions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Date/Time, Finances, Math, Stats, Logical, </a:t>
            </a:r>
            <a:r>
              <a:rPr lang="en-US" altLang="en-US" dirty="0" err="1" smtClean="0"/>
              <a:t>etc</a:t>
            </a:r>
            <a:r>
              <a:rPr lang="en-US" altLang="en-US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“Math” words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“difference” = subtraction</a:t>
            </a:r>
          </a:p>
          <a:p>
            <a:pPr eaLnBrk="1" hangingPunct="1"/>
            <a:r>
              <a:rPr lang="en-US" altLang="en-US" dirty="0" smtClean="0"/>
              <a:t>“product” = multiplication</a:t>
            </a:r>
          </a:p>
          <a:p>
            <a:pPr eaLnBrk="1" hangingPunct="1"/>
            <a:r>
              <a:rPr lang="en-US" altLang="en-US" dirty="0" smtClean="0"/>
              <a:t>“sum” = addition</a:t>
            </a:r>
          </a:p>
          <a:p>
            <a:pPr eaLnBrk="1" hangingPunct="1"/>
            <a:r>
              <a:rPr lang="en-US" altLang="en-US" dirty="0" smtClean="0"/>
              <a:t>“quotient” = </a:t>
            </a:r>
            <a:r>
              <a:rPr lang="en-US" altLang="en-US" dirty="0" smtClean="0"/>
              <a:t>division</a:t>
            </a:r>
          </a:p>
          <a:p>
            <a:pPr eaLnBrk="1" hangingPunct="1"/>
            <a:r>
              <a:rPr lang="en-US" altLang="en-US" dirty="0" smtClean="0"/>
              <a:t>If you are trying to figure out a formula for a problem, look for those words – they’ll tell you which operator </a:t>
            </a:r>
            <a:r>
              <a:rPr lang="en-US" altLang="en-US" smtClean="0"/>
              <a:t>or function to use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Formulas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=SUM(A2:A7)</a:t>
            </a:r>
          </a:p>
          <a:p>
            <a:pPr eaLnBrk="1" hangingPunct="1"/>
            <a:r>
              <a:rPr lang="en-US" altLang="en-US" smtClean="0"/>
              <a:t>=B4 / C5</a:t>
            </a:r>
          </a:p>
          <a:p>
            <a:pPr eaLnBrk="1" hangingPunct="1"/>
            <a:r>
              <a:rPr lang="en-US" altLang="en-US" smtClean="0"/>
              <a:t>=(7 - B3) * A1 + 1</a:t>
            </a:r>
          </a:p>
          <a:p>
            <a:pPr eaLnBrk="1" hangingPunct="1"/>
            <a:r>
              <a:rPr lang="en-US" altLang="en-US" smtClean="0"/>
              <a:t>=Average(b4:b9, c9:c12)</a:t>
            </a:r>
          </a:p>
          <a:p>
            <a:pPr eaLnBrk="1" hangingPunct="1"/>
            <a:r>
              <a:rPr lang="en-US" altLang="en-US" smtClean="0"/>
              <a:t>=0.5 * B3</a:t>
            </a:r>
          </a:p>
          <a:p>
            <a:pPr eaLnBrk="1" hangingPunct="1"/>
            <a:r>
              <a:rPr lang="en-US" altLang="en-US" smtClean="0"/>
              <a:t>=3.14159*r4*r4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Using AutoSum (</a:t>
            </a: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)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Automates the SUM function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Click the cell where you want the result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Click AutoSum button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Select the range of cells you want to sum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Press Enter to complete</a:t>
            </a:r>
          </a:p>
          <a:p>
            <a:pPr marL="269875" indent="-325438" eaLnBrk="1" hangingPunct="1">
              <a:lnSpc>
                <a:spcPct val="90000"/>
              </a:lnSpc>
              <a:defRPr/>
            </a:pP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3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Sum(C4:C10) represents sum of all the cells in the cell range C4 to </a:t>
            </a: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C10</a:t>
            </a:r>
          </a:p>
          <a:p>
            <a:pPr marL="269875" indent="-325438" eaLnBrk="1" hangingPunct="1">
              <a:lnSpc>
                <a:spcPct val="90000"/>
              </a:lnSpc>
              <a:defRPr/>
            </a:pP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MISTAKE:  =sum(a4+b4+c4)</a:t>
            </a:r>
          </a:p>
          <a:p>
            <a:pPr marL="269875" indent="-325438" eaLnBrk="1" hangingPunct="1">
              <a:lnSpc>
                <a:spcPct val="90000"/>
              </a:lnSpc>
              <a:defRPr/>
            </a:pP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MISTAKE:  =sum(a4,c4)  when you mean =sum(a4:c4)</a:t>
            </a:r>
            <a:endParaRPr lang="en-US" sz="33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Basic Statistical Functions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Perform a variety of calculations to aid in decision making process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AVERAGE calculates the average of a range of numbers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MIN calculates the minimum value in a range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MAX calculates the maximum value in a range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COUNT counts the number of values within a range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MEDIAN finds the midpoint value in a range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Date Functions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Efficiently handle time-based calculations</a:t>
            </a:r>
          </a:p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Help analyze data related to the passing of time </a:t>
            </a:r>
          </a:p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TODAY() function places the current date in the selected cell</a:t>
            </a:r>
          </a:p>
          <a:p>
            <a:pPr marL="669925" lvl="1" indent="-325438"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Updates when file is opened again</a:t>
            </a:r>
          </a:p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NOW() function displays current date and time, side by side  </a:t>
            </a:r>
          </a:p>
          <a:p>
            <a:pPr eaLnBrk="1" hangingPunct="1"/>
            <a:endParaRPr lang="en-US" altLang="en-US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Spreadsheet Concepts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432800" cy="4398962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cs typeface="Times New Roman" panose="02020603050405020304" pitchFamily="18" charset="0"/>
              </a:rPr>
              <a:t>Spreadsheet</a:t>
            </a:r>
            <a:r>
              <a:rPr lang="en-US" altLang="en-US" sz="2800" dirty="0" smtClean="0">
                <a:latin typeface="Arial" panose="020B0604020202020204" pitchFamily="34" charset="0"/>
              </a:rPr>
              <a:t>—</a:t>
            </a:r>
            <a:r>
              <a:rPr lang="en-US" altLang="en-US" sz="2800" dirty="0" smtClean="0"/>
              <a:t>a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document containing values and other data organized into rows and columns; created with </a:t>
            </a:r>
            <a:r>
              <a:rPr lang="en-US" altLang="en-US" sz="2800" b="1" dirty="0" smtClean="0">
                <a:cs typeface="Times New Roman" panose="02020603050405020304" pitchFamily="18" charset="0"/>
              </a:rPr>
              <a:t>spreadsheet software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Auto Fill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Enables you to copy the content of a cell or a range of cells </a:t>
            </a:r>
          </a:p>
          <a:p>
            <a:pPr eaLnBrk="1" hangingPunct="1"/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Drag the fill handle over an adjacent cell or range of cells </a:t>
            </a:r>
          </a:p>
          <a:p>
            <a:pPr marL="669925" lvl="1" indent="-325438" eaLnBrk="1" hangingPunct="1"/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</a:t>
            </a:r>
            <a:r>
              <a:rPr lang="en-US" altLang="en-US" sz="2800" b="1" i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fill handle </a:t>
            </a:r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 a small black square appearing in the bottom-right corner of a cell</a:t>
            </a:r>
            <a:endParaRPr lang="en-US" altLang="en-US" sz="2800" b="1" i="1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/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Use to copy contents of one cell many times</a:t>
            </a:r>
          </a:p>
          <a:p>
            <a:pPr eaLnBrk="1" hangingPunct="1"/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Use to complete a sequence like years or months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58200" cy="1139825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Relative vs. Absolute Addressing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i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Relative cell references</a:t>
            </a:r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change relative to the direction in which the formula is copied</a:t>
            </a:r>
          </a:p>
          <a:p>
            <a:pPr eaLnBrk="1" hangingPunct="1"/>
            <a:r>
              <a:rPr lang="en-US" altLang="en-US" sz="2800" b="1" i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Absolute cell references</a:t>
            </a:r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are exact; they do not change when a formula is copied</a:t>
            </a:r>
          </a:p>
          <a:p>
            <a:pPr marL="669925" lvl="1" indent="-325438" eaLnBrk="1" hangingPunct="1"/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Indicated by dollar ($) signs in front of the column letter and row number</a:t>
            </a:r>
          </a:p>
          <a:p>
            <a:pPr marL="669925" lvl="1" indent="-325438" eaLnBrk="1" hangingPunct="1"/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Most often used when the value need not change, such as a sales tax rate.</a:t>
            </a:r>
          </a:p>
          <a:p>
            <a:pPr eaLnBrk="1" hangingPunct="1"/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Use the </a:t>
            </a:r>
            <a:r>
              <a:rPr lang="en-US" altLang="en-US" sz="2800" b="1" i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F4 </a:t>
            </a:r>
            <a:r>
              <a:rPr lang="en-US" alt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key to toggle between relative and absolute and mixed cell referencing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Copying Formulas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smtClean="0"/>
              <a:t>What Happens if you copy a formula to a different cell?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/>
              <a:t>Relative Cell Reference </a:t>
            </a:r>
            <a:r>
              <a:rPr lang="en-US" altLang="en-US" sz="2500" smtClean="0">
                <a:sym typeface="Wingdings" panose="05000000000000000000" pitchFamily="2" charset="2"/>
              </a:rPr>
              <a:t> No $ Used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=(B7 / 3.0)</a:t>
            </a:r>
            <a:endParaRPr lang="en-US" altLang="en-US" sz="2100" smtClean="0">
              <a:sym typeface="Wingdings" panose="05000000000000000000" pitchFamily="2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Cell reference is CHANGED in new location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sym typeface="Wingdings" panose="05000000000000000000" pitchFamily="2" charset="2"/>
              </a:rPr>
              <a:t>Absolute Cell Reference  Uses one or more $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=($B$7 / 3.0)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Cell reference is NOT changed in new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Copying Formulas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5372100" y="1822450"/>
            <a:ext cx="3352800" cy="365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Relative references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within a formula will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CHANGE when copied to another location. An absolute reference is “anchored” so that it always refers to a specific cell.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hlinkClick r:id="rId2" action="ppaction://hlinkfile"/>
              </a:rPr>
              <a:t>CLICK TO START VIDEO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35844" name="Picture 4" descr="Fig03-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2154238"/>
            <a:ext cx="4789488" cy="2701925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Printing A Worksheet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Standard Options (portrait, landscape, size, etc…)</a:t>
            </a:r>
          </a:p>
          <a:p>
            <a:pPr eaLnBrk="1" hangingPunct="1"/>
            <a:r>
              <a:rPr lang="en-US" altLang="en-US" smtClean="0"/>
              <a:t>With or Without Formulas Shown</a:t>
            </a:r>
          </a:p>
          <a:p>
            <a:pPr eaLnBrk="1" hangingPunct="1"/>
            <a:r>
              <a:rPr lang="en-US" altLang="en-US" smtClean="0"/>
              <a:t>Custom Printing Areas</a:t>
            </a:r>
          </a:p>
          <a:p>
            <a:pPr eaLnBrk="1" hangingPunct="1"/>
            <a:r>
              <a:rPr lang="en-US" altLang="en-US" smtClean="0"/>
              <a:t>Always use Print Preview with Spreadsheets, to save 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Displaying Cell Formulas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38275" y="2451100"/>
            <a:ext cx="3521075" cy="2768600"/>
          </a:xfrm>
        </p:spPr>
        <p:txBody>
          <a:bodyPr/>
          <a:lstStyle/>
          <a:p>
            <a:pPr eaLnBrk="1" hangingPunct="1"/>
            <a:r>
              <a:rPr lang="en-US" altLang="en-US" sz="25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Press the Ctrl key plus the tilde (~) key to display formulas in a worksheet</a:t>
            </a:r>
          </a:p>
        </p:txBody>
      </p:sp>
      <p:pic>
        <p:nvPicPr>
          <p:cNvPr id="37892" name="Picture 4" descr="EE1Fig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91088" y="2416175"/>
            <a:ext cx="3792537" cy="2787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hape 7782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en-US" altLang="en-US" smtClean="0"/>
              <a:t>Freezing Rows and Columns </a:t>
            </a:r>
          </a:p>
        </p:txBody>
      </p:sp>
      <p:sp>
        <p:nvSpPr>
          <p:cNvPr id="39939" name="Shape 77826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524000"/>
            <a:ext cx="7313613" cy="2976563"/>
          </a:xfrm>
        </p:spPr>
        <p:txBody>
          <a:bodyPr/>
          <a:lstStyle/>
          <a:p>
            <a:pPr eaLnBrk="1" hangingPunct="1"/>
            <a:r>
              <a:rPr lang="en-US" altLang="en-US" b="1" i="1" smtClean="0"/>
              <a:t>Freezing</a:t>
            </a:r>
            <a:r>
              <a:rPr lang="en-US" altLang="en-US" smtClean="0"/>
              <a:t> is the process of keeping headings on the screen at all times</a:t>
            </a:r>
          </a:p>
          <a:p>
            <a:pPr eaLnBrk="1" hangingPunct="1"/>
            <a:r>
              <a:rPr lang="en-US" altLang="en-US" smtClean="0"/>
              <a:t>Allows you to work more easily with large worksheets</a:t>
            </a:r>
          </a:p>
          <a:p>
            <a:pPr eaLnBrk="1" hangingPunct="1"/>
            <a:r>
              <a:rPr lang="en-US" altLang="en-US" smtClean="0"/>
              <a:t>You can freeze both rows and columns or just the top row or the first column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Spreadsheet Error Messages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200" smtClean="0"/>
              <a:t>DO NOT Ignore these!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!DIV0 – Divide by Zero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800" smtClean="0"/>
              <a:t>Check and repair formula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Cell full of #'s - Cell is too narrow for contents - solve by widening the column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#NUM – Invalid argument value for function, like SQRT(-1) - solve by fixing the argument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#NAME - invalid name for function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Circular 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Sorting Data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Make sure you select ALL the data that is to be sorted, not just the column that provides the order</a:t>
            </a:r>
          </a:p>
          <a:p>
            <a:pPr eaLnBrk="1" hangingPunct="1"/>
            <a:r>
              <a:rPr lang="en-US" altLang="en-US" smtClean="0"/>
              <a:t>Data menu then Sort</a:t>
            </a:r>
          </a:p>
          <a:p>
            <a:pPr eaLnBrk="1" hangingPunct="1"/>
            <a:r>
              <a:rPr lang="en-US" altLang="en-US" smtClean="0"/>
              <a:t>Header row = first row in selection used as labels and not moved when the sorting happens</a:t>
            </a:r>
          </a:p>
          <a:p>
            <a:pPr eaLnBrk="1" hangingPunct="1"/>
            <a:r>
              <a:rPr lang="en-US" altLang="en-US" smtClean="0"/>
              <a:t>Ascending = A-Z, Descending = Z -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Spreadsheet Software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94100" cy="4114800"/>
          </a:xfrm>
        </p:spPr>
        <p:txBody>
          <a:bodyPr/>
          <a:lstStyle/>
          <a:p>
            <a:pPr eaLnBrk="1" hangingPunct="1"/>
            <a:r>
              <a:rPr lang="en-US" altLang="en-US" sz="2500" smtClean="0"/>
              <a:t>A spreadsheet uses rows and columns of numbers to create a model or representation of a real solution</a:t>
            </a:r>
          </a:p>
          <a:p>
            <a:pPr eaLnBrk="1" hangingPunct="1"/>
            <a:r>
              <a:rPr lang="en-US" altLang="en-US" sz="2500" smtClean="0"/>
              <a:t>Spreadsheet software, such as Microsoft Excel, provides tools for creating worksheets</a:t>
            </a:r>
          </a:p>
        </p:txBody>
      </p:sp>
      <p:pic>
        <p:nvPicPr>
          <p:cNvPr id="5124" name="Picture 4" descr="Fig03-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38"/>
          <a:stretch>
            <a:fillRect/>
          </a:stretch>
        </p:blipFill>
        <p:spPr>
          <a:xfrm>
            <a:off x="5048250" y="2317750"/>
            <a:ext cx="3321050" cy="2657475"/>
          </a:xfr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Spreadsheet Origins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828800"/>
            <a:ext cx="7313613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Visicalc – first spreadsheet program for microcomputers</a:t>
            </a:r>
          </a:p>
          <a:p>
            <a:pPr lvl="1" eaLnBrk="1" hangingPunct="1"/>
            <a:r>
              <a:rPr lang="en-US" altLang="en-US" smtClean="0"/>
              <a:t>Written by Dan Bricklin and Bob Frankston in 1978-1979</a:t>
            </a:r>
          </a:p>
          <a:p>
            <a:pPr lvl="1" eaLnBrk="1" hangingPunct="1"/>
            <a:r>
              <a:rPr lang="en-US" altLang="en-US" smtClean="0"/>
              <a:t>Written for Apple II PCs</a:t>
            </a:r>
          </a:p>
          <a:p>
            <a:pPr lvl="1" eaLnBrk="1" hangingPunct="1"/>
            <a:r>
              <a:rPr lang="en-US" altLang="en-US" smtClean="0"/>
              <a:t>a "killer app" for microcomputers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pic>
        <p:nvPicPr>
          <p:cNvPr id="6148" name="Picture 4" descr="180px-Dan_Brickl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5400"/>
            <a:ext cx="2286000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300px-VisiCalc_(IBM_PC's_Killer_Application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029200"/>
            <a:ext cx="28575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438400" y="5181600"/>
            <a:ext cx="1565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Dan Bricklin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876800" y="5715000"/>
            <a:ext cx="1023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Visicalc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Spreadsheet Uses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What problems are suitable for spreadsheets?</a:t>
            </a:r>
          </a:p>
          <a:p>
            <a:pPr lvl="1" eaLnBrk="1" hangingPunct="1"/>
            <a:r>
              <a:rPr lang="en-US" altLang="en-US" smtClean="0"/>
              <a:t>Moderate amount of data that will be reused</a:t>
            </a:r>
          </a:p>
          <a:p>
            <a:pPr lvl="1" eaLnBrk="1" hangingPunct="1"/>
            <a:r>
              <a:rPr lang="en-US" altLang="en-US" smtClean="0"/>
              <a:t>Need for formatting, graphing, analysis</a:t>
            </a:r>
          </a:p>
          <a:p>
            <a:pPr lvl="1" eaLnBrk="1" hangingPunct="1"/>
            <a:r>
              <a:rPr lang="en-US" altLang="en-US" smtClean="0"/>
              <a:t>Not large amounts of text - Word processing is better</a:t>
            </a:r>
          </a:p>
          <a:p>
            <a:pPr lvl="1" eaLnBrk="1" hangingPunct="1"/>
            <a:r>
              <a:rPr lang="en-US" altLang="en-US" smtClean="0"/>
              <a:t>Not large amounts of data or complex queries - Database Manager is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Using Spreadsheets Across Disciplines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0650" y="2009775"/>
            <a:ext cx="6880225" cy="3463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Used for business applications, such as accounting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Used for “what-if” analysis in business planning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Can also be used in scientific applications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z="21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Geologists can use to chart data about scientific phenomena</a:t>
            </a:r>
          </a:p>
          <a:p>
            <a:pPr marL="669925" lvl="1" indent="-325438" eaLnBrk="1" hangingPunct="1">
              <a:lnSpc>
                <a:spcPct val="90000"/>
              </a:lnSpc>
            </a:pPr>
            <a:r>
              <a:rPr lang="en-US" altLang="en-US" sz="21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Social Scientists can use to predict voting results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Proofread and verify your data!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Spreadsheets are dumb!</a:t>
            </a:r>
          </a:p>
          <a:p>
            <a:r>
              <a:rPr lang="en-US" altLang="en-US" smtClean="0"/>
              <a:t>They don’t know when a number doesn’t make sense.  You do.</a:t>
            </a:r>
          </a:p>
          <a:p>
            <a:r>
              <a:rPr lang="en-US" altLang="en-US" smtClean="0"/>
              <a:t>GIGO – garbage in, garbage out</a:t>
            </a:r>
          </a:p>
          <a:p>
            <a:r>
              <a:rPr lang="en-US" altLang="en-US" smtClean="0"/>
              <a:t>Double check your results before trusting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E1Fig08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701800"/>
            <a:ext cx="6248400" cy="4518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AutoShape 3"/>
          <p:cNvSpPr>
            <a:spLocks/>
          </p:cNvSpPr>
          <p:nvPr/>
        </p:nvSpPr>
        <p:spPr bwMode="auto">
          <a:xfrm>
            <a:off x="5181600" y="2743200"/>
            <a:ext cx="914400" cy="609600"/>
          </a:xfrm>
          <a:prstGeom prst="borderCallout1">
            <a:avLst>
              <a:gd name="adj1" fmla="val 18750"/>
              <a:gd name="adj2" fmla="val -8333"/>
              <a:gd name="adj3" fmla="val 87500"/>
              <a:gd name="adj4" fmla="val -164065"/>
            </a:avLst>
          </a:prstGeom>
          <a:solidFill>
            <a:schemeClr val="accent1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Active Cell</a:t>
            </a:r>
          </a:p>
        </p:txBody>
      </p:sp>
      <p:sp>
        <p:nvSpPr>
          <p:cNvPr id="12292" name="AutoShape 4"/>
          <p:cNvSpPr>
            <a:spLocks/>
          </p:cNvSpPr>
          <p:nvPr/>
        </p:nvSpPr>
        <p:spPr bwMode="auto">
          <a:xfrm>
            <a:off x="5867400" y="1219200"/>
            <a:ext cx="914400" cy="609600"/>
          </a:xfrm>
          <a:prstGeom prst="borderCallout1">
            <a:avLst>
              <a:gd name="adj1" fmla="val 18750"/>
              <a:gd name="adj2" fmla="val -8333"/>
              <a:gd name="adj3" fmla="val 228125"/>
              <a:gd name="adj4" fmla="val -227778"/>
            </a:avLst>
          </a:prstGeom>
          <a:solidFill>
            <a:schemeClr val="accent1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Formula Bar</a:t>
            </a:r>
          </a:p>
        </p:txBody>
      </p:sp>
      <p:sp>
        <p:nvSpPr>
          <p:cNvPr id="12293" name="AutoShape 5"/>
          <p:cNvSpPr>
            <a:spLocks/>
          </p:cNvSpPr>
          <p:nvPr/>
        </p:nvSpPr>
        <p:spPr bwMode="auto">
          <a:xfrm>
            <a:off x="304800" y="1676400"/>
            <a:ext cx="914400" cy="609600"/>
          </a:xfrm>
          <a:prstGeom prst="borderCallout1">
            <a:avLst>
              <a:gd name="adj1" fmla="val 18750"/>
              <a:gd name="adj2" fmla="val 108333"/>
              <a:gd name="adj3" fmla="val 147134"/>
              <a:gd name="adj4" fmla="val 182639"/>
            </a:avLst>
          </a:prstGeom>
          <a:solidFill>
            <a:schemeClr val="accent1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Name Box</a:t>
            </a:r>
          </a:p>
        </p:txBody>
      </p:sp>
      <p:sp>
        <p:nvSpPr>
          <p:cNvPr id="12294" name="AutoShape 6"/>
          <p:cNvSpPr>
            <a:spLocks/>
          </p:cNvSpPr>
          <p:nvPr/>
        </p:nvSpPr>
        <p:spPr bwMode="auto">
          <a:xfrm>
            <a:off x="3962400" y="4800600"/>
            <a:ext cx="914400" cy="609600"/>
          </a:xfrm>
          <a:prstGeom prst="borderCallout1">
            <a:avLst>
              <a:gd name="adj1" fmla="val 18750"/>
              <a:gd name="adj2" fmla="val -8333"/>
              <a:gd name="adj3" fmla="val 187500"/>
              <a:gd name="adj4" fmla="val -110069"/>
            </a:avLst>
          </a:prstGeom>
          <a:solidFill>
            <a:schemeClr val="accent1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Sheet Tabs</a:t>
            </a:r>
          </a:p>
        </p:txBody>
      </p:sp>
      <p:sp>
        <p:nvSpPr>
          <p:cNvPr id="12295" name="AutoShape 7"/>
          <p:cNvSpPr>
            <a:spLocks/>
          </p:cNvSpPr>
          <p:nvPr/>
        </p:nvSpPr>
        <p:spPr bwMode="auto">
          <a:xfrm>
            <a:off x="7239000" y="4846638"/>
            <a:ext cx="914400" cy="609600"/>
          </a:xfrm>
          <a:prstGeom prst="borderCallout1">
            <a:avLst>
              <a:gd name="adj1" fmla="val 18750"/>
              <a:gd name="adj2" fmla="val -8333"/>
              <a:gd name="adj3" fmla="val 213282"/>
              <a:gd name="adj4" fmla="val -198611"/>
            </a:avLst>
          </a:prstGeom>
          <a:solidFill>
            <a:schemeClr val="accent1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Status Bar</a:t>
            </a:r>
          </a:p>
        </p:txBody>
      </p:sp>
      <p:sp>
        <p:nvSpPr>
          <p:cNvPr id="12296" name="AutoShape 8"/>
          <p:cNvSpPr>
            <a:spLocks/>
          </p:cNvSpPr>
          <p:nvPr/>
        </p:nvSpPr>
        <p:spPr bwMode="auto">
          <a:xfrm>
            <a:off x="381000" y="2819400"/>
            <a:ext cx="1066800" cy="609600"/>
          </a:xfrm>
          <a:prstGeom prst="borderCallout1">
            <a:avLst>
              <a:gd name="adj1" fmla="val 18750"/>
              <a:gd name="adj2" fmla="val 107144"/>
              <a:gd name="adj3" fmla="val -6773"/>
              <a:gd name="adj4" fmla="val 147472"/>
            </a:avLst>
          </a:prstGeom>
          <a:solidFill>
            <a:schemeClr val="accent1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Select All button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762000" y="228600"/>
            <a:ext cx="6215063" cy="133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Arial" panose="020B0604020202020204" pitchFamily="34" charset="0"/>
              </a:rPr>
              <a:t>Identifying Excel Window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Arial" panose="020B0604020202020204" pitchFamily="34" charset="0"/>
              </a:rPr>
              <a:t>Components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Creating and Editing a Worksheet</a:t>
            </a:r>
            <a:r>
              <a:rPr lang="en-US" altLang="en-US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920038" cy="4398963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cs typeface="Times New Roman" panose="02020603050405020304" pitchFamily="18" charset="0"/>
              </a:rPr>
              <a:t>Data is entered into </a:t>
            </a:r>
            <a:r>
              <a:rPr lang="en-US" altLang="en-US" sz="2400" b="1" smtClean="0">
                <a:cs typeface="Times New Roman" panose="02020603050405020304" pitchFamily="18" charset="0"/>
              </a:rPr>
              <a:t>cells </a:t>
            </a:r>
            <a:r>
              <a:rPr lang="en-US" altLang="en-US" sz="2400" smtClean="0">
                <a:cs typeface="Times New Roman" panose="02020603050405020304" pitchFamily="18" charset="0"/>
              </a:rPr>
              <a:t>where </a:t>
            </a:r>
            <a:r>
              <a:rPr lang="en-US" altLang="en-US" sz="2400" b="1" smtClean="0">
                <a:cs typeface="Times New Roman" panose="02020603050405020304" pitchFamily="18" charset="0"/>
              </a:rPr>
              <a:t>rows </a:t>
            </a:r>
            <a:r>
              <a:rPr lang="en-US" altLang="en-US" sz="2400" smtClean="0">
                <a:cs typeface="Times New Roman" panose="02020603050405020304" pitchFamily="18" charset="0"/>
              </a:rPr>
              <a:t>and </a:t>
            </a:r>
            <a:r>
              <a:rPr lang="en-US" altLang="en-US" sz="2400" b="1" smtClean="0">
                <a:cs typeface="Times New Roman" panose="02020603050405020304" pitchFamily="18" charset="0"/>
              </a:rPr>
              <a:t>columns intersect</a:t>
            </a:r>
            <a:r>
              <a:rPr lang="en-US" altLang="en-US" sz="2400" smtClean="0">
                <a:cs typeface="Times New Roman" panose="02020603050405020304" pitchFamily="18" charset="0"/>
              </a:rPr>
              <a:t>.</a:t>
            </a:r>
          </a:p>
          <a:p>
            <a:pPr lvl="1" eaLnBrk="1" hangingPunct="1"/>
            <a:r>
              <a:rPr lang="en-US" altLang="en-US" sz="2400" smtClean="0">
                <a:cs typeface="Times New Roman" panose="02020603050405020304" pitchFamily="18" charset="0"/>
              </a:rPr>
              <a:t>Rows are Numbered, Columns Assigned Letters</a:t>
            </a:r>
          </a:p>
          <a:p>
            <a:pPr eaLnBrk="1" hangingPunct="1"/>
            <a:r>
              <a:rPr lang="en-US" altLang="en-US" sz="2400" smtClean="0">
                <a:cs typeface="Times New Roman" panose="02020603050405020304" pitchFamily="18" charset="0"/>
              </a:rPr>
              <a:t>Cells identified by their </a:t>
            </a:r>
            <a:r>
              <a:rPr lang="en-US" altLang="en-US" sz="2400" i="1" smtClean="0">
                <a:cs typeface="Times New Roman" panose="02020603050405020304" pitchFamily="18" charset="0"/>
              </a:rPr>
              <a:t>cell address, </a:t>
            </a:r>
            <a:r>
              <a:rPr lang="en-US" altLang="en-US" sz="2400" smtClean="0">
                <a:cs typeface="Times New Roman" panose="02020603050405020304" pitchFamily="18" charset="0"/>
              </a:rPr>
              <a:t>such as A1 or E5.</a:t>
            </a:r>
          </a:p>
          <a:p>
            <a:pPr eaLnBrk="1" hangingPunct="1"/>
            <a:r>
              <a:rPr lang="en-US" altLang="en-US" sz="2400" smtClean="0"/>
              <a:t>Can refer to or select a </a:t>
            </a:r>
            <a:r>
              <a:rPr lang="en-US" altLang="en-US" sz="2400" b="1" smtClean="0"/>
              <a:t>range</a:t>
            </a:r>
            <a:r>
              <a:rPr lang="en-US" altLang="en-US" sz="2400" smtClean="0"/>
              <a:t> of cells</a:t>
            </a:r>
          </a:p>
          <a:p>
            <a:pPr lvl="1" eaLnBrk="1" hangingPunct="1"/>
            <a:r>
              <a:rPr lang="en-US" altLang="en-US" sz="2400" smtClean="0"/>
              <a:t>(A1:E1) – range in a row</a:t>
            </a:r>
          </a:p>
          <a:p>
            <a:pPr lvl="1" eaLnBrk="1" hangingPunct="1"/>
            <a:r>
              <a:rPr lang="en-US" altLang="en-US" sz="2400" smtClean="0"/>
              <a:t>(A1:A10) – range in a column</a:t>
            </a:r>
          </a:p>
          <a:p>
            <a:pPr lvl="1" eaLnBrk="1" hangingPunct="1"/>
            <a:r>
              <a:rPr lang="en-US" altLang="en-US" sz="2400" smtClean="0">
                <a:cs typeface="Times New Roman" panose="02020603050405020304" pitchFamily="18" charset="0"/>
              </a:rPr>
              <a:t>(A1:E10) </a:t>
            </a:r>
            <a:r>
              <a:rPr lang="en-US" altLang="en-US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lang="en-US" altLang="en-US" sz="2400" smtClean="0">
                <a:cs typeface="Times New Roman" panose="02020603050405020304" pitchFamily="18" charset="0"/>
              </a:rPr>
              <a:t> range in a rectangle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372</TotalTime>
  <Words>1825</Words>
  <Application>Microsoft Office PowerPoint</Application>
  <PresentationFormat>On-screen Show (4:3)</PresentationFormat>
  <Paragraphs>208</Paragraphs>
  <Slides>28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 Unicode MS</vt:lpstr>
      <vt:lpstr>Arial</vt:lpstr>
      <vt:lpstr>Symbol</vt:lpstr>
      <vt:lpstr>Times New Roman</vt:lpstr>
      <vt:lpstr>Verdana</vt:lpstr>
      <vt:lpstr>Wingdings</vt:lpstr>
      <vt:lpstr>Eclipse</vt:lpstr>
      <vt:lpstr>Application Software</vt:lpstr>
      <vt:lpstr>Spreadsheet Concepts</vt:lpstr>
      <vt:lpstr>Spreadsheet Software</vt:lpstr>
      <vt:lpstr>Spreadsheet Origins</vt:lpstr>
      <vt:lpstr>Spreadsheet Uses</vt:lpstr>
      <vt:lpstr>Using Spreadsheets Across Disciplines</vt:lpstr>
      <vt:lpstr>Proofread and verify your data!</vt:lpstr>
      <vt:lpstr>PowerPoint Presentation</vt:lpstr>
      <vt:lpstr>Creating and Editing a Worksheet </vt:lpstr>
      <vt:lpstr>Ranges</vt:lpstr>
      <vt:lpstr>Edit Data in a Cell</vt:lpstr>
      <vt:lpstr>Cell Contents</vt:lpstr>
      <vt:lpstr>Formulas</vt:lpstr>
      <vt:lpstr>Formulas</vt:lpstr>
      <vt:lpstr>“Math” words</vt:lpstr>
      <vt:lpstr>Example Formulas</vt:lpstr>
      <vt:lpstr>Using AutoSum ()</vt:lpstr>
      <vt:lpstr>Basic Statistical Functions</vt:lpstr>
      <vt:lpstr>Date Functions</vt:lpstr>
      <vt:lpstr>Auto Fill</vt:lpstr>
      <vt:lpstr>   Relative vs. Absolute Addressing</vt:lpstr>
      <vt:lpstr>Copying Formulas</vt:lpstr>
      <vt:lpstr>Copying Formulas</vt:lpstr>
      <vt:lpstr>Printing A Worksheet</vt:lpstr>
      <vt:lpstr>Displaying Cell Formulas</vt:lpstr>
      <vt:lpstr>Freezing Rows and Columns </vt:lpstr>
      <vt:lpstr>Spreadsheet Error Messages</vt:lpstr>
      <vt:lpstr>Sorting Data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Software</dc:title>
  <dc:creator>keen</dc:creator>
  <cp:lastModifiedBy>Debby</cp:lastModifiedBy>
  <cp:revision>19</cp:revision>
  <dcterms:created xsi:type="dcterms:W3CDTF">2007-08-24T15:28:13Z</dcterms:created>
  <dcterms:modified xsi:type="dcterms:W3CDTF">2017-09-05T04:00:04Z</dcterms:modified>
</cp:coreProperties>
</file>