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276" r:id="rId1"/>
  </p:sldMasterIdLst>
  <p:sldIdLst>
    <p:sldId id="256" r:id="rId2"/>
    <p:sldId id="287" r:id="rId3"/>
    <p:sldId id="258" r:id="rId4"/>
    <p:sldId id="263" r:id="rId5"/>
    <p:sldId id="281" r:id="rId6"/>
    <p:sldId id="272" r:id="rId7"/>
    <p:sldId id="264" r:id="rId8"/>
    <p:sldId id="275" r:id="rId9"/>
    <p:sldId id="265" r:id="rId10"/>
    <p:sldId id="266" r:id="rId11"/>
    <p:sldId id="279" r:id="rId12"/>
    <p:sldId id="267" r:id="rId13"/>
    <p:sldId id="268" r:id="rId14"/>
    <p:sldId id="278" r:id="rId15"/>
    <p:sldId id="285" r:id="rId16"/>
    <p:sldId id="288" r:id="rId17"/>
    <p:sldId id="283" r:id="rId18"/>
    <p:sldId id="270" r:id="rId19"/>
    <p:sldId id="269" r:id="rId20"/>
  </p:sldIdLst>
  <p:sldSz cx="9144000" cy="6858000" type="screen4x3"/>
  <p:notesSz cx="6858000" cy="91440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13D6227F-B4D8-4496-A293-882EB4C56EEA}"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78238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252931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889136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425824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685487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05704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4090639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028598B-52F3-48BA-9679-EEFBBEA2CAFE}" type="slidenum">
              <a:rPr lang="en-US" altLang="en-US" smtClean="0"/>
              <a:pPr>
                <a:defRPr/>
              </a:pPr>
              <a:t>‹#›</a:t>
            </a:fld>
            <a:endParaRPr lang="en-US" altLang="en-US"/>
          </a:p>
        </p:txBody>
      </p:sp>
    </p:spTree>
    <p:extLst>
      <p:ext uri="{BB962C8B-B14F-4D97-AF65-F5344CB8AC3E}">
        <p14:creationId xmlns:p14="http://schemas.microsoft.com/office/powerpoint/2010/main" val="2260941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C8646D-660F-48BA-82EC-EF0DFA17A936}" type="slidenum">
              <a:rPr lang="en-US" altLang="en-US" smtClean="0"/>
              <a:pPr>
                <a:defRPr/>
              </a:pPr>
              <a:t>‹#›</a:t>
            </a:fld>
            <a:endParaRPr lang="en-US" altLang="en-US"/>
          </a:p>
        </p:txBody>
      </p:sp>
    </p:spTree>
    <p:extLst>
      <p:ext uri="{BB962C8B-B14F-4D97-AF65-F5344CB8AC3E}">
        <p14:creationId xmlns:p14="http://schemas.microsoft.com/office/powerpoint/2010/main" val="330441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endParaRPr lang="en-US"/>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E02C3824-B1E1-4581-8623-857EB9683C7C}" type="slidenum">
              <a:rPr lang="en-US" altLang="en-US" smtClean="0"/>
              <a:pPr>
                <a:defRPr/>
              </a:pPr>
              <a:t>‹#›</a:t>
            </a:fld>
            <a:endParaRPr lang="en-US" altLang="en-US"/>
          </a:p>
        </p:txBody>
      </p:sp>
    </p:spTree>
    <p:extLst>
      <p:ext uri="{BB962C8B-B14F-4D97-AF65-F5344CB8AC3E}">
        <p14:creationId xmlns:p14="http://schemas.microsoft.com/office/powerpoint/2010/main" val="119866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CB5BBE23-047A-45DB-AD92-46D5774FD8CF}" type="slidenum">
              <a:rPr lang="en-US" altLang="en-US" smtClean="0"/>
              <a:pPr>
                <a:defRPr/>
              </a:pPr>
              <a:t>‹#›</a:t>
            </a:fld>
            <a:endParaRPr lang="en-US" altLang="en-US"/>
          </a:p>
        </p:txBody>
      </p:sp>
    </p:spTree>
    <p:extLst>
      <p:ext uri="{BB962C8B-B14F-4D97-AF65-F5344CB8AC3E}">
        <p14:creationId xmlns:p14="http://schemas.microsoft.com/office/powerpoint/2010/main" val="22683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294152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326227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6E8A818-8A3F-44B6-8B44-7C1E4BD84F36}" type="slidenum">
              <a:rPr lang="en-US" altLang="en-US" smtClean="0"/>
              <a:pPr>
                <a:defRPr/>
              </a:pPr>
              <a:t>‹#›</a:t>
            </a:fld>
            <a:endParaRPr lang="en-US" altLang="en-US"/>
          </a:p>
        </p:txBody>
      </p:sp>
    </p:spTree>
    <p:extLst>
      <p:ext uri="{BB962C8B-B14F-4D97-AF65-F5344CB8AC3E}">
        <p14:creationId xmlns:p14="http://schemas.microsoft.com/office/powerpoint/2010/main" val="160046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8E758B7-D6BE-450D-AD30-46747B41D49A}" type="slidenum">
              <a:rPr lang="en-US" altLang="en-US" smtClean="0"/>
              <a:pPr>
                <a:defRPr/>
              </a:pPr>
              <a:t>‹#›</a:t>
            </a:fld>
            <a:endParaRPr lang="en-US" altLang="en-US"/>
          </a:p>
        </p:txBody>
      </p:sp>
    </p:spTree>
    <p:extLst>
      <p:ext uri="{BB962C8B-B14F-4D97-AF65-F5344CB8AC3E}">
        <p14:creationId xmlns:p14="http://schemas.microsoft.com/office/powerpoint/2010/main" val="219493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ABCC543-602B-4ECF-B4A4-33DCCDA205A3}" type="slidenum">
              <a:rPr lang="en-US" altLang="en-US" smtClean="0"/>
              <a:pPr>
                <a:defRPr/>
              </a:pPr>
              <a:t>‹#›</a:t>
            </a:fld>
            <a:endParaRPr lang="en-US" altLang="en-US"/>
          </a:p>
        </p:txBody>
      </p:sp>
    </p:spTree>
    <p:extLst>
      <p:ext uri="{BB962C8B-B14F-4D97-AF65-F5344CB8AC3E}">
        <p14:creationId xmlns:p14="http://schemas.microsoft.com/office/powerpoint/2010/main" val="187801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235688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6D03712D-A4D4-4E1A-A4E0-3B8B92C04134}" type="slidenum">
              <a:rPr lang="en-US" altLang="en-US" smtClean="0"/>
              <a:pPr>
                <a:defRPr/>
              </a:pPr>
              <a:t>‹#›</a:t>
            </a:fld>
            <a:endParaRPr lang="en-US" altLang="en-US"/>
          </a:p>
        </p:txBody>
      </p:sp>
    </p:spTree>
    <p:extLst>
      <p:ext uri="{BB962C8B-B14F-4D97-AF65-F5344CB8AC3E}">
        <p14:creationId xmlns:p14="http://schemas.microsoft.com/office/powerpoint/2010/main" val="1505017997"/>
      </p:ext>
    </p:extLst>
  </p:cSld>
  <p:clrMap bg1="lt1" tx1="dk1" bg2="lt2" tx2="dk2" accent1="accent1" accent2="accent2" accent3="accent3" accent4="accent4" accent5="accent5" accent6="accent6" hlink="hlink" folHlink="folHlink"/>
  <p:sldLayoutIdLst>
    <p:sldLayoutId id="2147485277" r:id="rId1"/>
    <p:sldLayoutId id="2147485278" r:id="rId2"/>
    <p:sldLayoutId id="2147485279" r:id="rId3"/>
    <p:sldLayoutId id="2147485280" r:id="rId4"/>
    <p:sldLayoutId id="2147485281" r:id="rId5"/>
    <p:sldLayoutId id="2147485282" r:id="rId6"/>
    <p:sldLayoutId id="2147485283" r:id="rId7"/>
    <p:sldLayoutId id="2147485284" r:id="rId8"/>
    <p:sldLayoutId id="2147485285" r:id="rId9"/>
    <p:sldLayoutId id="2147485286" r:id="rId10"/>
    <p:sldLayoutId id="2147485287" r:id="rId11"/>
    <p:sldLayoutId id="2147485288" r:id="rId12"/>
    <p:sldLayoutId id="2147485289" r:id="rId13"/>
    <p:sldLayoutId id="2147485290" r:id="rId14"/>
    <p:sldLayoutId id="2147485291" r:id="rId15"/>
    <p:sldLayoutId id="2147485292" r:id="rId16"/>
    <p:sldLayoutId id="214748529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39673" y="914401"/>
            <a:ext cx="6947127" cy="1219199"/>
          </a:xfrm>
        </p:spPr>
        <p:txBody>
          <a:bodyPr rtlCol="0">
            <a:noAutofit/>
          </a:bodyPr>
          <a:lstStyle/>
          <a:p>
            <a:pPr algn="ctr" eaLnBrk="1" fontAlgn="auto" hangingPunct="1">
              <a:spcAft>
                <a:spcPts val="0"/>
              </a:spcAft>
              <a:defRPr/>
            </a:pPr>
            <a:r>
              <a:rPr lang="en-US" dirty="0">
                <a:solidFill>
                  <a:srgbClr val="00B0F0"/>
                </a:solidFill>
              </a:rPr>
              <a:t>Welcome to CS 101!</a:t>
            </a:r>
          </a:p>
        </p:txBody>
      </p:sp>
      <p:sp>
        <p:nvSpPr>
          <p:cNvPr id="7171" name="Rectangle 3"/>
          <p:cNvSpPr>
            <a:spLocks noGrp="1" noChangeArrowheads="1"/>
          </p:cNvSpPr>
          <p:nvPr>
            <p:ph type="subTitle" idx="1"/>
          </p:nvPr>
        </p:nvSpPr>
        <p:spPr>
          <a:xfrm>
            <a:off x="1524000" y="2602524"/>
            <a:ext cx="7407275" cy="2722562"/>
          </a:xfrm>
        </p:spPr>
        <p:txBody>
          <a:bodyPr/>
          <a:lstStyle/>
          <a:p>
            <a:pPr algn="ctr" eaLnBrk="1" hangingPunct="1">
              <a:spcAft>
                <a:spcPct val="0"/>
              </a:spcAft>
            </a:pPr>
            <a:r>
              <a:rPr lang="en-US" altLang="en-US" sz="4000" dirty="0">
                <a:solidFill>
                  <a:srgbClr val="00B0F0"/>
                </a:solidFill>
              </a:rPr>
              <a:t>Introduction to Computers</a:t>
            </a:r>
          </a:p>
          <a:p>
            <a:pPr algn="ctr" eaLnBrk="1" hangingPunct="1">
              <a:spcAft>
                <a:spcPct val="0"/>
              </a:spcAft>
            </a:pPr>
            <a:r>
              <a:rPr lang="en-US" altLang="en-US" sz="4000" dirty="0">
                <a:solidFill>
                  <a:srgbClr val="00B0F0"/>
                </a:solidFill>
              </a:rPr>
              <a:t>SPRING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Bonus Points</a:t>
            </a:r>
          </a:p>
        </p:txBody>
      </p:sp>
      <p:sp>
        <p:nvSpPr>
          <p:cNvPr id="23555" name="Rectangle 3"/>
          <p:cNvSpPr>
            <a:spLocks noGrp="1" noChangeArrowheads="1"/>
          </p:cNvSpPr>
          <p:nvPr>
            <p:ph idx="1"/>
          </p:nvPr>
        </p:nvSpPr>
        <p:spPr>
          <a:xfrm>
            <a:off x="838200" y="1752601"/>
            <a:ext cx="7704138" cy="4267200"/>
          </a:xfrm>
        </p:spPr>
        <p:txBody>
          <a:bodyPr>
            <a:normAutofit/>
          </a:bodyPr>
          <a:lstStyle/>
          <a:p>
            <a:pPr marL="0" indent="0" eaLnBrk="1" hangingPunct="1">
              <a:buFont typeface="Arial" panose="020B0604020202020204" pitchFamily="34" charset="0"/>
              <a:buNone/>
            </a:pPr>
            <a:r>
              <a:rPr lang="en-US" altLang="en-US" sz="2800" dirty="0"/>
              <a:t>One bonus point for each Open Lab attended, up to 9 points.  You have to go to the lab section you are registered in.  Make sure you sign the attendance sheet so prove you were there. You MUST communicate with the TA to get the point!  Just signing the paper and leaving will NOT give you the point.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982133" y="457201"/>
            <a:ext cx="7704667" cy="1087436"/>
          </a:xfrm>
        </p:spPr>
        <p:txBody>
          <a:bodyPr/>
          <a:lstStyle/>
          <a:p>
            <a:pPr eaLnBrk="1" hangingPunct="1"/>
            <a:r>
              <a:rPr lang="en-US" altLang="en-US" dirty="0">
                <a:ln>
                  <a:noFill/>
                </a:ln>
                <a:ea typeface="Trebuchet MS" panose="020B0603020202020204" pitchFamily="34" charset="0"/>
                <a:cs typeface="Trebuchet MS" panose="020B0603020202020204" pitchFamily="34" charset="0"/>
              </a:rPr>
              <a:t>If you miss a Lab Test</a:t>
            </a:r>
          </a:p>
        </p:txBody>
      </p:sp>
      <p:sp>
        <p:nvSpPr>
          <p:cNvPr id="20483" name="Content Placeholder 2"/>
          <p:cNvSpPr>
            <a:spLocks noGrp="1"/>
          </p:cNvSpPr>
          <p:nvPr>
            <p:ph idx="1"/>
          </p:nvPr>
        </p:nvSpPr>
        <p:spPr>
          <a:xfrm>
            <a:off x="914400" y="1981200"/>
            <a:ext cx="7704138" cy="3332163"/>
          </a:xfrm>
        </p:spPr>
        <p:txBody>
          <a:bodyPr rtlCol="0">
            <a:noAutofit/>
          </a:bodyPr>
          <a:lstStyle/>
          <a:p>
            <a:pPr eaLnBrk="1" fontAlgn="auto" hangingPunct="1">
              <a:buClr>
                <a:schemeClr val="accent1">
                  <a:lumMod val="75000"/>
                </a:schemeClr>
              </a:buClr>
              <a:buFont typeface="Arial"/>
              <a:buChar char="•"/>
              <a:defRPr/>
            </a:pPr>
            <a:r>
              <a:rPr lang="en-US" altLang="en-US" dirty="0"/>
              <a:t>If you have a “UK excuse” </a:t>
            </a:r>
          </a:p>
          <a:p>
            <a:pPr lvl="1" eaLnBrk="1" fontAlgn="auto" hangingPunct="1">
              <a:buClr>
                <a:schemeClr val="accent1">
                  <a:lumMod val="75000"/>
                </a:schemeClr>
              </a:buClr>
              <a:buFont typeface="Arial"/>
              <a:buChar char="•"/>
              <a:defRPr/>
            </a:pPr>
            <a:r>
              <a:rPr lang="en-US" altLang="en-US" sz="2400" dirty="0"/>
              <a:t>Serious illness, death in family, academic trip</a:t>
            </a:r>
          </a:p>
          <a:p>
            <a:pPr lvl="1" eaLnBrk="1" fontAlgn="auto" hangingPunct="1">
              <a:buClr>
                <a:schemeClr val="accent1">
                  <a:lumMod val="75000"/>
                </a:schemeClr>
              </a:buClr>
              <a:buFont typeface="Arial"/>
              <a:buChar char="•"/>
              <a:defRPr/>
            </a:pPr>
            <a:r>
              <a:rPr lang="en-US" altLang="en-US" sz="2400" dirty="0"/>
              <a:t>Give documentation to Dr. Keen when you makeup the exam</a:t>
            </a:r>
          </a:p>
          <a:p>
            <a:pPr eaLnBrk="1" fontAlgn="auto" hangingPunct="1">
              <a:buClr>
                <a:schemeClr val="accent1">
                  <a:lumMod val="75000"/>
                </a:schemeClr>
              </a:buClr>
              <a:buFont typeface="Arial"/>
              <a:buChar char="•"/>
              <a:defRPr/>
            </a:pPr>
            <a:r>
              <a:rPr lang="en-US" altLang="en-US" dirty="0"/>
              <a:t>If you do NOT have a “UK excuse” and you choose to use your “Free Makeup”,  you arrange a makeup with Dr. Keen and take it</a:t>
            </a:r>
          </a:p>
          <a:p>
            <a:pPr eaLnBrk="1" fontAlgn="auto" hangingPunct="1">
              <a:buClr>
                <a:schemeClr val="accent1">
                  <a:lumMod val="75000"/>
                </a:schemeClr>
              </a:buClr>
              <a:buFont typeface="Arial"/>
              <a:buChar char="•"/>
              <a:defRPr/>
            </a:pPr>
            <a:r>
              <a:rPr lang="en-US" altLang="en-US" dirty="0"/>
              <a:t>If you do NOT have a “UK excuse” and you’ve used your Free Makeup already, you get a zero!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Accommodation for Disabilities</a:t>
            </a:r>
          </a:p>
        </p:txBody>
      </p:sp>
      <p:sp>
        <p:nvSpPr>
          <p:cNvPr id="25603" name="Rectangle 3"/>
          <p:cNvSpPr>
            <a:spLocks noGrp="1" noChangeArrowheads="1"/>
          </p:cNvSpPr>
          <p:nvPr>
            <p:ph idx="1"/>
          </p:nvPr>
        </p:nvSpPr>
        <p:spPr>
          <a:xfrm>
            <a:off x="982663" y="1905000"/>
            <a:ext cx="7704137" cy="3505200"/>
          </a:xfrm>
        </p:spPr>
        <p:txBody>
          <a:bodyPr>
            <a:noAutofit/>
          </a:bodyPr>
          <a:lstStyle/>
          <a:p>
            <a:pPr eaLnBrk="1" hangingPunct="1"/>
            <a:r>
              <a:rPr lang="en-US" altLang="en-US" sz="2800" dirty="0"/>
              <a:t>Please tell Dr. Keen about it if you have a letter - as soon as possible!</a:t>
            </a:r>
          </a:p>
          <a:p>
            <a:pPr eaLnBrk="1" hangingPunct="1"/>
            <a:r>
              <a:rPr lang="en-US" altLang="en-US" sz="2800" dirty="0"/>
              <a:t>We can arrange accommodation for both lecture and lab tests</a:t>
            </a:r>
          </a:p>
          <a:p>
            <a:pPr eaLnBrk="1" hangingPunct="1"/>
            <a:r>
              <a:rPr lang="en-US" altLang="en-US" sz="2800" dirty="0"/>
              <a:t>These letters are NOT retroactive! That means you cannot go back and retake tests if you bring me a letter after the fact.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Plagiarism / Cheating</a:t>
            </a:r>
          </a:p>
        </p:txBody>
      </p:sp>
      <p:sp>
        <p:nvSpPr>
          <p:cNvPr id="29699" name="Rectangle 3"/>
          <p:cNvSpPr>
            <a:spLocks noGrp="1" noChangeArrowheads="1"/>
          </p:cNvSpPr>
          <p:nvPr>
            <p:ph idx="1"/>
          </p:nvPr>
        </p:nvSpPr>
        <p:spPr>
          <a:xfrm>
            <a:off x="982663" y="1981200"/>
            <a:ext cx="7704137" cy="3332163"/>
          </a:xfrm>
        </p:spPr>
        <p:txBody>
          <a:bodyPr rtlCol="0">
            <a:normAutofit fontScale="92500" lnSpcReduction="20000"/>
          </a:bodyPr>
          <a:lstStyle/>
          <a:p>
            <a:pPr eaLnBrk="1" fontAlgn="auto" hangingPunct="1">
              <a:buClr>
                <a:schemeClr val="tx1">
                  <a:lumMod val="75000"/>
                  <a:lumOff val="25000"/>
                </a:schemeClr>
              </a:buClr>
              <a:defRPr/>
            </a:pPr>
            <a:r>
              <a:rPr lang="en-US" altLang="en-US" sz="4000" dirty="0">
                <a:solidFill>
                  <a:schemeClr val="tx1">
                    <a:lumMod val="75000"/>
                    <a:lumOff val="25000"/>
                  </a:schemeClr>
                </a:solidFill>
              </a:rPr>
              <a:t>Seeking "Unfair academic advantage"</a:t>
            </a:r>
          </a:p>
          <a:p>
            <a:pPr eaLnBrk="1" fontAlgn="auto" hangingPunct="1">
              <a:buClr>
                <a:schemeClr val="tx1">
                  <a:lumMod val="75000"/>
                  <a:lumOff val="25000"/>
                </a:schemeClr>
              </a:buClr>
              <a:defRPr/>
            </a:pPr>
            <a:r>
              <a:rPr lang="en-US" altLang="en-US" sz="4000" dirty="0">
                <a:solidFill>
                  <a:schemeClr val="tx1">
                    <a:lumMod val="75000"/>
                    <a:lumOff val="25000"/>
                  </a:schemeClr>
                </a:solidFill>
              </a:rPr>
              <a:t>UK Cheating Policy is followed</a:t>
            </a:r>
          </a:p>
          <a:p>
            <a:pPr eaLnBrk="1" fontAlgn="auto" hangingPunct="1">
              <a:buClr>
                <a:schemeClr val="tx1">
                  <a:lumMod val="75000"/>
                  <a:lumOff val="25000"/>
                </a:schemeClr>
              </a:buClr>
              <a:defRPr/>
            </a:pPr>
            <a:r>
              <a:rPr lang="en-US" altLang="en-US" sz="4000" dirty="0">
                <a:solidFill>
                  <a:schemeClr val="tx1">
                    <a:lumMod val="75000"/>
                    <a:lumOff val="25000"/>
                  </a:schemeClr>
                </a:solidFill>
              </a:rPr>
              <a:t>NO assistance from someone else on Lab or Lecture tests, either in the room or electronically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982663" y="457200"/>
            <a:ext cx="7704137" cy="990600"/>
          </a:xfrm>
        </p:spPr>
        <p:txBody>
          <a:bodyPr/>
          <a:lstStyle/>
          <a:p>
            <a:pPr eaLnBrk="1" hangingPunct="1"/>
            <a:r>
              <a:rPr lang="en-US" altLang="en-US" dirty="0">
                <a:ln>
                  <a:noFill/>
                </a:ln>
                <a:ea typeface="Trebuchet MS" panose="020B0603020202020204" pitchFamily="34" charset="0"/>
                <a:cs typeface="Trebuchet MS" panose="020B0603020202020204" pitchFamily="34" charset="0"/>
              </a:rPr>
              <a:t>CS 101 Bypass Exam</a:t>
            </a:r>
          </a:p>
        </p:txBody>
      </p:sp>
      <p:sp>
        <p:nvSpPr>
          <p:cNvPr id="24579" name="Content Placeholder 2"/>
          <p:cNvSpPr>
            <a:spLocks noGrp="1"/>
          </p:cNvSpPr>
          <p:nvPr>
            <p:ph idx="1"/>
          </p:nvPr>
        </p:nvSpPr>
        <p:spPr>
          <a:xfrm>
            <a:off x="1085056" y="1600200"/>
            <a:ext cx="7499350" cy="3733800"/>
          </a:xfrm>
        </p:spPr>
        <p:txBody>
          <a:bodyPr rtlCol="0">
            <a:noAutofit/>
          </a:bodyPr>
          <a:lstStyle/>
          <a:p>
            <a:pPr marL="0" indent="0" eaLnBrk="1" fontAlgn="auto" hangingPunct="1">
              <a:buClr>
                <a:schemeClr val="accent1">
                  <a:lumMod val="75000"/>
                </a:schemeClr>
              </a:buClr>
              <a:buFont typeface="Arial"/>
              <a:buNone/>
              <a:defRPr/>
            </a:pPr>
            <a:r>
              <a:rPr lang="en-US" altLang="en-US" sz="2800" dirty="0"/>
              <a:t>Details on main CS 101 page at bottom</a:t>
            </a:r>
          </a:p>
          <a:p>
            <a:pPr lvl="1" eaLnBrk="1" fontAlgn="auto" hangingPunct="1">
              <a:buClr>
                <a:schemeClr val="accent1">
                  <a:lumMod val="75000"/>
                </a:schemeClr>
              </a:buClr>
              <a:buFont typeface="Arial"/>
              <a:buChar char="•"/>
              <a:defRPr/>
            </a:pPr>
            <a:r>
              <a:rPr lang="en-US" altLang="en-US" sz="2800" dirty="0"/>
              <a:t>Under “Useful Class Resources”</a:t>
            </a:r>
          </a:p>
          <a:p>
            <a:pPr eaLnBrk="1" fontAlgn="auto" hangingPunct="1">
              <a:buClr>
                <a:schemeClr val="accent1">
                  <a:lumMod val="75000"/>
                </a:schemeClr>
              </a:buClr>
              <a:buFont typeface="Arial"/>
              <a:buChar char="•"/>
              <a:defRPr/>
            </a:pPr>
            <a:r>
              <a:rPr lang="en-US" altLang="en-US" sz="2800" dirty="0"/>
              <a:t>Date given this semester: January 12, Wed.</a:t>
            </a:r>
          </a:p>
          <a:p>
            <a:pPr lvl="1" eaLnBrk="1" fontAlgn="auto" hangingPunct="1">
              <a:buClr>
                <a:schemeClr val="accent1">
                  <a:lumMod val="75000"/>
                </a:schemeClr>
              </a:buClr>
              <a:buFont typeface="Arial"/>
              <a:buChar char="•"/>
              <a:defRPr/>
            </a:pPr>
            <a:r>
              <a:rPr lang="en-US" altLang="en-US" sz="2800" dirty="0"/>
              <a:t>Gives 3 credit hours and a letter grade on your transcript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a:ln>
                  <a:noFill/>
                </a:ln>
              </a:rPr>
              <a:t>Office Hours</a:t>
            </a:r>
          </a:p>
        </p:txBody>
      </p:sp>
      <p:sp>
        <p:nvSpPr>
          <p:cNvPr id="3" name="Content Placeholder 2"/>
          <p:cNvSpPr>
            <a:spLocks noGrp="1"/>
          </p:cNvSpPr>
          <p:nvPr>
            <p:ph idx="1"/>
          </p:nvPr>
        </p:nvSpPr>
        <p:spPr>
          <a:xfrm>
            <a:off x="856060" y="1676400"/>
            <a:ext cx="7704137" cy="4724400"/>
          </a:xfrm>
        </p:spPr>
        <p:txBody>
          <a:bodyPr rtlCol="0">
            <a:noAutofit/>
          </a:bodyPr>
          <a:lstStyle/>
          <a:p>
            <a:pPr eaLnBrk="1" fontAlgn="auto" hangingPunct="1">
              <a:buClr>
                <a:schemeClr val="accent1">
                  <a:lumMod val="75000"/>
                </a:schemeClr>
              </a:buClr>
              <a:buFont typeface="Arial"/>
              <a:buChar char="•"/>
              <a:defRPr/>
            </a:pPr>
            <a:r>
              <a:rPr lang="en-US" sz="2800" dirty="0"/>
              <a:t>There will be several office hours during a week</a:t>
            </a:r>
          </a:p>
          <a:p>
            <a:pPr eaLnBrk="1" fontAlgn="auto" hangingPunct="1">
              <a:buClr>
                <a:schemeClr val="accent1">
                  <a:lumMod val="75000"/>
                </a:schemeClr>
              </a:buClr>
              <a:buFont typeface="Arial"/>
              <a:buChar char="•"/>
              <a:defRPr/>
            </a:pPr>
            <a:r>
              <a:rPr lang="en-US" sz="2800" dirty="0"/>
              <a:t>Those will be posted as soon as they are settled</a:t>
            </a:r>
          </a:p>
          <a:p>
            <a:pPr eaLnBrk="1" fontAlgn="auto" hangingPunct="1">
              <a:buClr>
                <a:schemeClr val="accent1">
                  <a:lumMod val="75000"/>
                </a:schemeClr>
              </a:buClr>
              <a:buFont typeface="Arial"/>
              <a:buChar char="•"/>
              <a:defRPr/>
            </a:pPr>
            <a:r>
              <a:rPr lang="en-US" sz="2800" dirty="0"/>
              <a:t>Most will be via Zoom, links will be posted.</a:t>
            </a:r>
          </a:p>
          <a:p>
            <a:pPr eaLnBrk="1" fontAlgn="auto" hangingPunct="1">
              <a:buClr>
                <a:schemeClr val="accent1">
                  <a:lumMod val="75000"/>
                </a:schemeClr>
              </a:buClr>
              <a:buFont typeface="Arial"/>
              <a:buChar char="•"/>
              <a:defRPr/>
            </a:pPr>
            <a:r>
              <a:rPr lang="en-US" sz="2800" dirty="0"/>
              <a:t>Face-to-Face meetings can be arranged as needed</a:t>
            </a:r>
          </a:p>
          <a:p>
            <a:pPr eaLnBrk="1" fontAlgn="auto" hangingPunct="1">
              <a:buClr>
                <a:schemeClr val="accent1">
                  <a:lumMod val="75000"/>
                </a:schemeClr>
              </a:buClr>
              <a:buFont typeface="Arial"/>
              <a:buChar char="•"/>
              <a:defRPr/>
            </a:pPr>
            <a:r>
              <a:rPr lang="en-US" sz="2800" dirty="0"/>
              <a:t>Visit ANY TA or Dr. Keen for general questions</a:t>
            </a:r>
          </a:p>
          <a:p>
            <a:pPr eaLnBrk="1" fontAlgn="auto" hangingPunct="1">
              <a:buClr>
                <a:schemeClr val="accent1">
                  <a:lumMod val="75000"/>
                </a:schemeClr>
              </a:buClr>
              <a:buFont typeface="Arial"/>
              <a:buChar char="•"/>
              <a:defRPr/>
            </a:pPr>
            <a:r>
              <a:rPr lang="en-US" sz="2800" dirty="0"/>
              <a:t>Visit YOUR TA first if you have a question about grading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9D776-8A7D-4312-BE7D-AF6D46994CB3}"/>
              </a:ext>
            </a:extLst>
          </p:cNvPr>
          <p:cNvSpPr>
            <a:spLocks noGrp="1"/>
          </p:cNvSpPr>
          <p:nvPr>
            <p:ph type="title"/>
          </p:nvPr>
        </p:nvSpPr>
        <p:spPr/>
        <p:txBody>
          <a:bodyPr/>
          <a:lstStyle/>
          <a:p>
            <a:r>
              <a:rPr lang="en-US" dirty="0"/>
              <a:t>Software we will use</a:t>
            </a:r>
          </a:p>
        </p:txBody>
      </p:sp>
      <p:sp>
        <p:nvSpPr>
          <p:cNvPr id="3" name="Content Placeholder 2">
            <a:extLst>
              <a:ext uri="{FF2B5EF4-FFF2-40B4-BE49-F238E27FC236}">
                <a16:creationId xmlns:a16="http://schemas.microsoft.com/office/drawing/2014/main" id="{19819500-17DB-4333-B091-E0C8AD7D33DC}"/>
              </a:ext>
            </a:extLst>
          </p:cNvPr>
          <p:cNvSpPr>
            <a:spLocks noGrp="1"/>
          </p:cNvSpPr>
          <p:nvPr>
            <p:ph idx="1"/>
          </p:nvPr>
        </p:nvSpPr>
        <p:spPr>
          <a:xfrm>
            <a:off x="856060" y="1905000"/>
            <a:ext cx="7429499" cy="3886201"/>
          </a:xfrm>
        </p:spPr>
        <p:txBody>
          <a:bodyPr>
            <a:normAutofit/>
          </a:bodyPr>
          <a:lstStyle/>
          <a:p>
            <a:r>
              <a:rPr lang="en-US" dirty="0"/>
              <a:t>Windows OS</a:t>
            </a:r>
          </a:p>
          <a:p>
            <a:r>
              <a:rPr lang="en-US" dirty="0"/>
              <a:t>MS Office – Excel and Access</a:t>
            </a:r>
          </a:p>
          <a:p>
            <a:r>
              <a:rPr lang="en-US" dirty="0"/>
              <a:t>Alice – free programming software</a:t>
            </a:r>
          </a:p>
          <a:p>
            <a:r>
              <a:rPr lang="en-US" dirty="0"/>
              <a:t>Text editor – Notepad or TextEdit or similar</a:t>
            </a:r>
          </a:p>
          <a:p>
            <a:r>
              <a:rPr lang="en-US" dirty="0"/>
              <a:t>NOTE for Mac users – MS Access is NOT available for Apple products.  You will need to come to a campus lab or get to a Windows machine or use the Virtual Den to practice Access.</a:t>
            </a:r>
          </a:p>
        </p:txBody>
      </p:sp>
    </p:spTree>
    <p:extLst>
      <p:ext uri="{BB962C8B-B14F-4D97-AF65-F5344CB8AC3E}">
        <p14:creationId xmlns:p14="http://schemas.microsoft.com/office/powerpoint/2010/main" val="1830265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a:solidFill>
                  <a:schemeClr val="tx1">
                    <a:lumMod val="75000"/>
                    <a:lumOff val="25000"/>
                  </a:schemeClr>
                </a:solidFill>
              </a:rPr>
              <a:t>Make Yourself a Study Plan for 101</a:t>
            </a:r>
          </a:p>
        </p:txBody>
      </p:sp>
      <p:sp>
        <p:nvSpPr>
          <p:cNvPr id="30723" name="Content Placeholder 2"/>
          <p:cNvSpPr>
            <a:spLocks noGrp="1"/>
          </p:cNvSpPr>
          <p:nvPr>
            <p:ph idx="1"/>
          </p:nvPr>
        </p:nvSpPr>
        <p:spPr>
          <a:xfrm>
            <a:off x="982663" y="2133600"/>
            <a:ext cx="7704137" cy="4038600"/>
          </a:xfrm>
        </p:spPr>
        <p:txBody>
          <a:bodyPr>
            <a:normAutofit lnSpcReduction="10000"/>
          </a:bodyPr>
          <a:lstStyle/>
          <a:p>
            <a:pPr eaLnBrk="1" hangingPunct="1"/>
            <a:r>
              <a:rPr lang="en-US" altLang="en-US" sz="2800"/>
              <a:t>When and where you will study (need a computer?)</a:t>
            </a:r>
          </a:p>
          <a:p>
            <a:pPr eaLnBrk="1" hangingPunct="1"/>
            <a:r>
              <a:rPr lang="en-US" altLang="en-US" sz="2800"/>
              <a:t>What materials you will need to study</a:t>
            </a:r>
          </a:p>
          <a:p>
            <a:pPr eaLnBrk="1" hangingPunct="1"/>
            <a:r>
              <a:rPr lang="en-US" altLang="en-US" sz="2800"/>
              <a:t>What rewards you will give yourself if you follow your study plan</a:t>
            </a:r>
          </a:p>
          <a:p>
            <a:pPr eaLnBrk="1" hangingPunct="1"/>
            <a:r>
              <a:rPr lang="en-US" altLang="en-US" sz="2800"/>
              <a:t>How you plan to prepare for tests</a:t>
            </a:r>
          </a:p>
          <a:p>
            <a:pPr eaLnBrk="1" hangingPunct="1"/>
            <a:r>
              <a:rPr lang="en-US" altLang="en-US" sz="2800"/>
              <a:t>What you will do about test anxiety</a:t>
            </a:r>
          </a:p>
          <a:p>
            <a:pPr eaLnBrk="1" hangingPunct="1"/>
            <a:r>
              <a:rPr lang="en-US" altLang="en-US" sz="2800"/>
              <a:t>What you will do when you miss a class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56060" y="618518"/>
            <a:ext cx="7429499" cy="981682"/>
          </a:xfrm>
        </p:spPr>
        <p:txBody>
          <a:bodyPr rtlCol="0">
            <a:noAutofit/>
          </a:bodyPr>
          <a:lstStyle/>
          <a:p>
            <a:pPr eaLnBrk="1" fontAlgn="auto" hangingPunct="1">
              <a:spcAft>
                <a:spcPts val="0"/>
              </a:spcAft>
              <a:defRPr/>
            </a:pPr>
            <a:r>
              <a:rPr lang="en-US" dirty="0">
                <a:solidFill>
                  <a:schemeClr val="tx2">
                    <a:satMod val="130000"/>
                  </a:schemeClr>
                </a:solidFill>
              </a:rPr>
              <a:t>Upcoming!</a:t>
            </a:r>
          </a:p>
        </p:txBody>
      </p:sp>
      <p:sp>
        <p:nvSpPr>
          <p:cNvPr id="20483" name="Rectangle 3"/>
          <p:cNvSpPr>
            <a:spLocks noGrp="1" noChangeArrowheads="1"/>
          </p:cNvSpPr>
          <p:nvPr>
            <p:ph idx="1"/>
          </p:nvPr>
        </p:nvSpPr>
        <p:spPr>
          <a:xfrm>
            <a:off x="856060" y="1600200"/>
            <a:ext cx="7704137" cy="4639282"/>
          </a:xfrm>
        </p:spPr>
        <p:txBody>
          <a:bodyPr rtlCol="0">
            <a:noAutofit/>
          </a:bodyPr>
          <a:lstStyle/>
          <a:p>
            <a:pPr marL="365760" indent="-283464" eaLnBrk="1" fontAlgn="auto" hangingPunct="1">
              <a:spcAft>
                <a:spcPts val="0"/>
              </a:spcAft>
              <a:buClr>
                <a:schemeClr val="tx1">
                  <a:lumMod val="75000"/>
                  <a:lumOff val="25000"/>
                </a:schemeClr>
              </a:buClr>
              <a:buFont typeface="Wingdings 2"/>
              <a:buChar char=""/>
              <a:defRPr/>
            </a:pPr>
            <a:r>
              <a:rPr lang="en-US" dirty="0">
                <a:solidFill>
                  <a:schemeClr val="tx1">
                    <a:lumMod val="75000"/>
                    <a:lumOff val="25000"/>
                  </a:schemeClr>
                </a:solidFill>
              </a:rPr>
              <a:t>Make your Study Plan</a:t>
            </a:r>
          </a:p>
          <a:p>
            <a:pPr marL="365760" indent="-283464" eaLnBrk="1" fontAlgn="auto" hangingPunct="1">
              <a:spcAft>
                <a:spcPts val="0"/>
              </a:spcAft>
              <a:buClr>
                <a:schemeClr val="tx1">
                  <a:lumMod val="75000"/>
                  <a:lumOff val="25000"/>
                </a:schemeClr>
              </a:buClr>
              <a:buFont typeface="Wingdings 2"/>
              <a:buChar char=""/>
              <a:defRPr/>
            </a:pPr>
            <a:r>
              <a:rPr lang="en-US" dirty="0">
                <a:solidFill>
                  <a:schemeClr val="tx1">
                    <a:lumMod val="75000"/>
                    <a:lumOff val="25000"/>
                  </a:schemeClr>
                </a:solidFill>
              </a:rPr>
              <a:t>Read the slides about File Management on the class web page</a:t>
            </a:r>
          </a:p>
          <a:p>
            <a:pPr marL="365760" indent="-283464">
              <a:buClr>
                <a:schemeClr val="tx1">
                  <a:lumMod val="75000"/>
                  <a:lumOff val="25000"/>
                </a:schemeClr>
              </a:buClr>
              <a:buFont typeface="Wingdings 2"/>
              <a:buChar char=""/>
              <a:defRPr/>
            </a:pPr>
            <a:r>
              <a:rPr lang="en-US" dirty="0">
                <a:solidFill>
                  <a:schemeClr val="tx1">
                    <a:lumMod val="75000"/>
                    <a:lumOff val="25000"/>
                  </a:schemeClr>
                </a:solidFill>
              </a:rPr>
              <a:t>Get your textbook and do Homework 1 – due Wednesday, January 12, midnight  - tomorrow!</a:t>
            </a:r>
          </a:p>
          <a:p>
            <a:pPr marL="365760" indent="-283464">
              <a:buClr>
                <a:schemeClr val="tx1">
                  <a:lumMod val="75000"/>
                  <a:lumOff val="25000"/>
                </a:schemeClr>
              </a:buClr>
              <a:buFont typeface="Wingdings 2"/>
              <a:buChar char=""/>
              <a:defRPr/>
            </a:pPr>
            <a:r>
              <a:rPr lang="en-US" dirty="0">
                <a:solidFill>
                  <a:schemeClr val="tx1">
                    <a:lumMod val="75000"/>
                    <a:lumOff val="25000"/>
                  </a:schemeClr>
                </a:solidFill>
              </a:rPr>
              <a:t>Go (or went) to your lab when it is scheduled and do First Lab activities (it’s 10 points!)</a:t>
            </a:r>
          </a:p>
          <a:p>
            <a:pPr marL="822960" lvl="1" indent="-283464">
              <a:buClr>
                <a:schemeClr val="tx1">
                  <a:lumMod val="75000"/>
                  <a:lumOff val="25000"/>
                </a:schemeClr>
              </a:buClr>
              <a:buFont typeface="Wingdings 2"/>
              <a:buChar char=""/>
              <a:defRPr/>
            </a:pPr>
            <a:r>
              <a:rPr lang="en-US" sz="2400" dirty="0">
                <a:solidFill>
                  <a:schemeClr val="tx1">
                    <a:lumMod val="75000"/>
                    <a:lumOff val="25000"/>
                  </a:schemeClr>
                </a:solidFill>
              </a:rPr>
              <a:t>Either Monday (1/10) or Wednesday (1/12)</a:t>
            </a:r>
          </a:p>
          <a:p>
            <a:pPr marL="365760" indent="-283464">
              <a:buClr>
                <a:schemeClr val="tx1">
                  <a:lumMod val="75000"/>
                  <a:lumOff val="25000"/>
                </a:schemeClr>
              </a:buClr>
              <a:buFont typeface="Wingdings 2"/>
              <a:buChar char=""/>
              <a:defRPr/>
            </a:pPr>
            <a:r>
              <a:rPr lang="en-US" dirty="0">
                <a:solidFill>
                  <a:schemeClr val="tx1">
                    <a:lumMod val="75000"/>
                    <a:lumOff val="25000"/>
                  </a:schemeClr>
                </a:solidFill>
              </a:rPr>
              <a:t>IF you added LATE, contact Dr. Keen!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Today's Exit</a:t>
            </a:r>
          </a:p>
        </p:txBody>
      </p:sp>
      <p:sp>
        <p:nvSpPr>
          <p:cNvPr id="32771" name="Rectangle 3"/>
          <p:cNvSpPr>
            <a:spLocks noGrp="1" noChangeArrowheads="1"/>
          </p:cNvSpPr>
          <p:nvPr>
            <p:ph idx="1"/>
          </p:nvPr>
        </p:nvSpPr>
        <p:spPr>
          <a:xfrm>
            <a:off x="982663" y="2057400"/>
            <a:ext cx="7704137" cy="2895600"/>
          </a:xfrm>
        </p:spPr>
        <p:txBody>
          <a:bodyPr>
            <a:normAutofit/>
          </a:bodyPr>
          <a:lstStyle/>
          <a:p>
            <a:pPr eaLnBrk="1" hangingPunct="1"/>
            <a:r>
              <a:rPr lang="en-US" altLang="en-US" sz="2800" dirty="0"/>
              <a:t>Don’t forget to do the Canvas Quiz by Friday night!  Easy questions, can’t get them wrong!</a:t>
            </a:r>
          </a:p>
          <a:p>
            <a:pPr eaLnBrk="1" hangingPunct="1"/>
            <a:r>
              <a:rPr lang="en-US" altLang="en-US" sz="2800" dirty="0"/>
              <a:t>Smartest to do them right now, so you don’t forget!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982133" y="457201"/>
            <a:ext cx="7704667" cy="1066799"/>
          </a:xfrm>
        </p:spPr>
        <p:txBody>
          <a:bodyPr/>
          <a:lstStyle/>
          <a:p>
            <a:pPr eaLnBrk="1" hangingPunct="1"/>
            <a:r>
              <a:rPr lang="en-US" altLang="en-US" dirty="0">
                <a:ln>
                  <a:noFill/>
                </a:ln>
                <a:ea typeface="Trebuchet MS" panose="020B0603020202020204" pitchFamily="34" charset="0"/>
                <a:cs typeface="Trebuchet MS" panose="020B0603020202020204" pitchFamily="34" charset="0"/>
              </a:rPr>
              <a:t>Your Teaching Team</a:t>
            </a:r>
          </a:p>
        </p:txBody>
      </p:sp>
      <p:sp>
        <p:nvSpPr>
          <p:cNvPr id="28675" name="Content Placeholder 2"/>
          <p:cNvSpPr>
            <a:spLocks noGrp="1"/>
          </p:cNvSpPr>
          <p:nvPr>
            <p:ph idx="1"/>
          </p:nvPr>
        </p:nvSpPr>
        <p:spPr>
          <a:xfrm>
            <a:off x="982663" y="1905000"/>
            <a:ext cx="7704137" cy="4648200"/>
          </a:xfrm>
        </p:spPr>
        <p:txBody>
          <a:bodyPr>
            <a:normAutofit/>
          </a:bodyPr>
          <a:lstStyle/>
          <a:p>
            <a:pPr eaLnBrk="1" hangingPunct="1"/>
            <a:r>
              <a:rPr lang="en-US" altLang="en-US" sz="2800" dirty="0"/>
              <a:t>Dr. Keen, Lecturer and Coordinator</a:t>
            </a:r>
          </a:p>
          <a:p>
            <a:pPr lvl="1" eaLnBrk="1" hangingPunct="1"/>
            <a:r>
              <a:rPr lang="en-US" altLang="en-US" sz="2800" dirty="0"/>
              <a:t>42 years of teaching computer science</a:t>
            </a:r>
          </a:p>
          <a:p>
            <a:pPr lvl="1" eaLnBrk="1" hangingPunct="1"/>
            <a:r>
              <a:rPr lang="en-US" altLang="en-US" sz="2800" dirty="0"/>
              <a:t>MS (‘82) and PhD (‘94) from UK</a:t>
            </a:r>
          </a:p>
          <a:p>
            <a:pPr lvl="1" eaLnBrk="1" hangingPunct="1"/>
            <a:r>
              <a:rPr lang="en-US" altLang="en-US" sz="2800" dirty="0"/>
              <a:t>Grew up in Eastern Kentucky (Pikeville)</a:t>
            </a:r>
          </a:p>
          <a:p>
            <a:pPr eaLnBrk="1" hangingPunct="1"/>
            <a:r>
              <a:rPr lang="en-US" altLang="en-US" sz="2800" dirty="0"/>
              <a:t>Teaching Assistants – get to know your TA!</a:t>
            </a:r>
          </a:p>
          <a:p>
            <a:pPr lvl="1"/>
            <a:r>
              <a:rPr lang="en-US" altLang="en-US" sz="2800" dirty="0"/>
              <a:t>Xu Tao </a:t>
            </a:r>
          </a:p>
          <a:p>
            <a:pPr eaLnBrk="1" hangingPunct="1"/>
            <a:endParaRPr lang="en-US" altLang="en-US" sz="2800" dirty="0"/>
          </a:p>
          <a:p>
            <a:pPr lvl="1" eaLnBrk="1" hangingPunct="1"/>
            <a:endParaRPr lang="en-US" altLang="en-US" sz="2800" dirty="0"/>
          </a:p>
          <a:p>
            <a:pPr lvl="1" eaLnBrk="1" hangingPunct="1"/>
            <a:endParaRPr lang="en-US" altLang="en-US" sz="2800" dirty="0"/>
          </a:p>
        </p:txBody>
      </p:sp>
    </p:spTree>
    <p:extLst>
      <p:ext uri="{BB962C8B-B14F-4D97-AF65-F5344CB8AC3E}">
        <p14:creationId xmlns:p14="http://schemas.microsoft.com/office/powerpoint/2010/main" val="3097477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Attendance Today!</a:t>
            </a:r>
          </a:p>
        </p:txBody>
      </p:sp>
      <p:sp>
        <p:nvSpPr>
          <p:cNvPr id="11267" name="Rectangle 3"/>
          <p:cNvSpPr>
            <a:spLocks noGrp="1" noChangeArrowheads="1"/>
          </p:cNvSpPr>
          <p:nvPr>
            <p:ph idx="1"/>
          </p:nvPr>
        </p:nvSpPr>
        <p:spPr>
          <a:xfrm>
            <a:off x="982663" y="2438400"/>
            <a:ext cx="7704137" cy="3332163"/>
          </a:xfrm>
        </p:spPr>
        <p:txBody>
          <a:bodyPr rtlCol="0">
            <a:normAutofit/>
          </a:bodyPr>
          <a:lstStyle/>
          <a:p>
            <a:pPr eaLnBrk="1" fontAlgn="auto" hangingPunct="1">
              <a:buClr>
                <a:schemeClr val="tx1">
                  <a:lumMod val="75000"/>
                  <a:lumOff val="25000"/>
                </a:schemeClr>
              </a:buClr>
              <a:defRPr/>
            </a:pPr>
            <a:r>
              <a:rPr lang="en-US" altLang="en-US" sz="4800" dirty="0">
                <a:solidFill>
                  <a:schemeClr val="tx1">
                    <a:lumMod val="75000"/>
                    <a:lumOff val="25000"/>
                  </a:schemeClr>
                </a:solidFill>
              </a:rPr>
              <a:t>Don’t forget to do the Canvas quiz for today’s lecture by midnight Friday!</a:t>
            </a:r>
          </a:p>
          <a:p>
            <a:pPr algn="ctr" eaLnBrk="1" fontAlgn="auto" hangingPunct="1">
              <a:buClr>
                <a:schemeClr val="tx1">
                  <a:lumMod val="75000"/>
                  <a:lumOff val="25000"/>
                </a:schemeClr>
              </a:buClr>
              <a:buFont typeface="Wingdings" pitchFamily="2" charset="2"/>
              <a:buNone/>
              <a:defRPr/>
            </a:pPr>
            <a:endParaRPr lang="en-US" altLang="en-US" sz="6600"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82133" y="457201"/>
            <a:ext cx="7704667" cy="914399"/>
          </a:xfrm>
        </p:spPr>
        <p:txBody>
          <a:bodyPr rtlCol="0">
            <a:noAutofit/>
          </a:bodyPr>
          <a:lstStyle/>
          <a:p>
            <a:pPr eaLnBrk="1" fontAlgn="auto" hangingPunct="1">
              <a:spcAft>
                <a:spcPts val="0"/>
              </a:spcAft>
              <a:defRPr/>
            </a:pPr>
            <a:r>
              <a:rPr lang="en-US" dirty="0">
                <a:solidFill>
                  <a:schemeClr val="tx2">
                    <a:satMod val="130000"/>
                  </a:schemeClr>
                </a:solidFill>
              </a:rPr>
              <a:t>Goals of the Course are</a:t>
            </a:r>
          </a:p>
        </p:txBody>
      </p:sp>
      <p:sp>
        <p:nvSpPr>
          <p:cNvPr id="17411" name="Rectangle 3"/>
          <p:cNvSpPr>
            <a:spLocks noGrp="1" noChangeArrowheads="1"/>
          </p:cNvSpPr>
          <p:nvPr>
            <p:ph idx="1"/>
          </p:nvPr>
        </p:nvSpPr>
        <p:spPr>
          <a:xfrm>
            <a:off x="1132785" y="1600200"/>
            <a:ext cx="7124700" cy="4411663"/>
          </a:xfrm>
        </p:spPr>
        <p:txBody>
          <a:bodyPr>
            <a:noAutofit/>
          </a:bodyPr>
          <a:lstStyle/>
          <a:p>
            <a:pPr eaLnBrk="1" hangingPunct="1"/>
            <a:r>
              <a:rPr lang="en-US" altLang="en-US" sz="2800" dirty="0"/>
              <a:t>To be able to use applications software </a:t>
            </a:r>
          </a:p>
          <a:p>
            <a:pPr lvl="1" eaLnBrk="1" hangingPunct="1"/>
            <a:r>
              <a:rPr lang="en-US" altLang="en-US" sz="2800" dirty="0"/>
              <a:t>Windows, MS Excel, MS Access </a:t>
            </a:r>
          </a:p>
          <a:p>
            <a:pPr eaLnBrk="1" hangingPunct="1"/>
            <a:r>
              <a:rPr lang="en-US" altLang="en-US" sz="2800" dirty="0"/>
              <a:t>To form an accurate mental model of a computer  </a:t>
            </a:r>
          </a:p>
          <a:p>
            <a:pPr lvl="1" eaLnBrk="1" hangingPunct="1"/>
            <a:r>
              <a:rPr lang="en-US" altLang="en-US" sz="2800" dirty="0"/>
              <a:t>hardware </a:t>
            </a:r>
          </a:p>
          <a:p>
            <a:pPr lvl="1" eaLnBrk="1" hangingPunct="1"/>
            <a:r>
              <a:rPr lang="en-US" altLang="en-US" sz="2800" dirty="0"/>
              <a:t>software </a:t>
            </a:r>
          </a:p>
          <a:p>
            <a:pPr lvl="1" eaLnBrk="1" hangingPunct="1"/>
            <a:r>
              <a:rPr lang="en-US" altLang="en-US" sz="2800" dirty="0"/>
              <a:t>the Internet, HTML, networks </a:t>
            </a:r>
          </a:p>
          <a:p>
            <a:pPr eaLnBrk="1" hangingPunct="1"/>
            <a:r>
              <a:rPr lang="en-US" altLang="en-US" sz="2800" dirty="0"/>
              <a:t>To be aware of issues in society related to computers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066799"/>
          </a:xfrm>
        </p:spPr>
        <p:txBody>
          <a:bodyPr rtlCol="0">
            <a:normAutofit fontScale="90000"/>
          </a:bodyPr>
          <a:lstStyle/>
          <a:p>
            <a:pPr eaLnBrk="1" fontAlgn="auto" hangingPunct="1">
              <a:spcAft>
                <a:spcPts val="0"/>
              </a:spcAft>
              <a:defRPr/>
            </a:pPr>
            <a:r>
              <a:rPr lang="en-US" dirty="0">
                <a:solidFill>
                  <a:schemeClr val="tx1">
                    <a:lumMod val="75000"/>
                    <a:lumOff val="25000"/>
                  </a:schemeClr>
                </a:solidFill>
              </a:rPr>
              <a:t>How will learning these goals help me in my life?</a:t>
            </a:r>
          </a:p>
        </p:txBody>
      </p:sp>
      <p:sp>
        <p:nvSpPr>
          <p:cNvPr id="14339" name="Content Placeholder 2"/>
          <p:cNvSpPr>
            <a:spLocks noGrp="1"/>
          </p:cNvSpPr>
          <p:nvPr>
            <p:ph idx="1"/>
          </p:nvPr>
        </p:nvSpPr>
        <p:spPr>
          <a:xfrm>
            <a:off x="856060" y="1981200"/>
            <a:ext cx="7704138" cy="4057650"/>
          </a:xfrm>
        </p:spPr>
        <p:txBody>
          <a:bodyPr rtlCol="0">
            <a:noAutofit/>
          </a:bodyPr>
          <a:lstStyle/>
          <a:p>
            <a:pPr eaLnBrk="1" fontAlgn="auto" hangingPunct="1">
              <a:buClr>
                <a:schemeClr val="accent1">
                  <a:lumMod val="75000"/>
                </a:schemeClr>
              </a:buClr>
              <a:buFont typeface="Arial"/>
              <a:buChar char="•"/>
              <a:defRPr/>
            </a:pPr>
            <a:r>
              <a:rPr lang="en-US" altLang="en-US" dirty="0"/>
              <a:t>Office products are ubiquitous and useful – knowledge is assumed in most University classes</a:t>
            </a:r>
          </a:p>
          <a:p>
            <a:pPr eaLnBrk="1" fontAlgn="auto" hangingPunct="1">
              <a:buClr>
                <a:schemeClr val="accent1">
                  <a:lumMod val="75000"/>
                </a:schemeClr>
              </a:buClr>
              <a:buFont typeface="Arial"/>
              <a:buChar char="•"/>
              <a:defRPr/>
            </a:pPr>
            <a:r>
              <a:rPr lang="en-US" altLang="en-US" dirty="0"/>
              <a:t>Knowing more about hardware and software means your computer should have a longer lifespan with fewer problems</a:t>
            </a:r>
          </a:p>
          <a:p>
            <a:pPr eaLnBrk="1" fontAlgn="auto" hangingPunct="1">
              <a:buClr>
                <a:schemeClr val="accent1">
                  <a:lumMod val="75000"/>
                </a:schemeClr>
              </a:buClr>
              <a:buFont typeface="Arial"/>
              <a:buChar char="•"/>
              <a:defRPr/>
            </a:pPr>
            <a:r>
              <a:rPr lang="en-US" altLang="en-US" dirty="0"/>
              <a:t>Knowing more about the Internet can save you from problems like spam, viruses and identity theft</a:t>
            </a:r>
          </a:p>
          <a:p>
            <a:pPr eaLnBrk="1" fontAlgn="auto" hangingPunct="1">
              <a:buClr>
                <a:schemeClr val="accent1">
                  <a:lumMod val="75000"/>
                </a:schemeClr>
              </a:buClr>
              <a:buFont typeface="Arial"/>
              <a:buChar char="•"/>
              <a:defRPr/>
            </a:pPr>
            <a:r>
              <a:rPr lang="en-US" altLang="en-US" dirty="0"/>
              <a:t>Understanding how the Internet and technology have affected society can make you more successful and a better citizen</a:t>
            </a:r>
          </a:p>
          <a:p>
            <a:pPr eaLnBrk="1" fontAlgn="auto" hangingPunct="1">
              <a:buClr>
                <a:schemeClr val="accent1">
                  <a:lumMod val="75000"/>
                </a:schemeClr>
              </a:buClr>
              <a:buFont typeface="Arial"/>
              <a:buChar char="•"/>
              <a:defRPr/>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Textbook </a:t>
            </a:r>
          </a:p>
        </p:txBody>
      </p:sp>
      <p:sp>
        <p:nvSpPr>
          <p:cNvPr id="19459" name="Rectangle 3"/>
          <p:cNvSpPr>
            <a:spLocks noGrp="1" noChangeArrowheads="1"/>
          </p:cNvSpPr>
          <p:nvPr>
            <p:ph idx="1"/>
          </p:nvPr>
        </p:nvSpPr>
        <p:spPr>
          <a:xfrm>
            <a:off x="949325" y="2133600"/>
            <a:ext cx="7704138" cy="3429000"/>
          </a:xfrm>
        </p:spPr>
        <p:txBody>
          <a:bodyPr>
            <a:normAutofit/>
          </a:bodyPr>
          <a:lstStyle/>
          <a:p>
            <a:pPr eaLnBrk="1" hangingPunct="1"/>
            <a:r>
              <a:rPr lang="en-US" altLang="en-US" sz="2800" dirty="0"/>
              <a:t>You are responsible for material in chapters in the textbook that are listed in schedule and all material covered in lectures</a:t>
            </a:r>
          </a:p>
          <a:p>
            <a:pPr eaLnBrk="1" hangingPunct="1"/>
            <a:r>
              <a:rPr lang="en-US" altLang="en-US" sz="2800" dirty="0"/>
              <a:t>The textbook is an on-line, interactive book from Zyante.  It has exercises which will be assigned every week.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rtlCol="0">
            <a:noAutofit/>
          </a:bodyPr>
          <a:lstStyle/>
          <a:p>
            <a:pPr eaLnBrk="1" fontAlgn="auto" hangingPunct="1">
              <a:spcAft>
                <a:spcPts val="0"/>
              </a:spcAft>
              <a:defRPr/>
            </a:pPr>
            <a:r>
              <a:rPr lang="en-US" dirty="0">
                <a:solidFill>
                  <a:schemeClr val="tx2">
                    <a:satMod val="130000"/>
                  </a:schemeClr>
                </a:solidFill>
              </a:rPr>
              <a:t>Your Grade is Based on:</a:t>
            </a:r>
          </a:p>
        </p:txBody>
      </p:sp>
      <p:sp>
        <p:nvSpPr>
          <p:cNvPr id="20483" name="Rectangle 3"/>
          <p:cNvSpPr>
            <a:spLocks noGrp="1" noChangeArrowheads="1"/>
          </p:cNvSpPr>
          <p:nvPr>
            <p:ph idx="1"/>
          </p:nvPr>
        </p:nvSpPr>
        <p:spPr>
          <a:xfrm>
            <a:off x="982663" y="1905000"/>
            <a:ext cx="7704137" cy="4267200"/>
          </a:xfrm>
        </p:spPr>
        <p:txBody>
          <a:bodyPr>
            <a:normAutofit/>
          </a:bodyPr>
          <a:lstStyle/>
          <a:p>
            <a:pPr marL="365125" indent="-282575" eaLnBrk="1" hangingPunct="1">
              <a:spcAft>
                <a:spcPct val="0"/>
              </a:spcAft>
              <a:buFont typeface="Wingdings 2" panose="05020102010507070707" pitchFamily="18" charset="2"/>
              <a:buChar char=""/>
            </a:pPr>
            <a:r>
              <a:rPr lang="en-US" altLang="en-US" dirty="0"/>
              <a:t>Midterm Exam  				250 points </a:t>
            </a:r>
          </a:p>
          <a:p>
            <a:pPr marL="365125" indent="-282575" eaLnBrk="1" hangingPunct="1">
              <a:spcAft>
                <a:spcPct val="0"/>
              </a:spcAft>
              <a:buFont typeface="Wingdings 2" panose="05020102010507070707" pitchFamily="18" charset="2"/>
              <a:buChar char=""/>
            </a:pPr>
            <a:r>
              <a:rPr lang="en-US" altLang="en-US" dirty="0"/>
              <a:t>Final Exam  	  				250 points</a:t>
            </a:r>
          </a:p>
          <a:p>
            <a:pPr marL="365125" indent="-282575" eaLnBrk="1" hangingPunct="1">
              <a:spcAft>
                <a:spcPct val="0"/>
              </a:spcAft>
              <a:buFont typeface="Wingdings 2" panose="05020102010507070707" pitchFamily="18" charset="2"/>
              <a:buChar char=""/>
            </a:pPr>
            <a:r>
              <a:rPr lang="en-US" altLang="en-US" dirty="0"/>
              <a:t>Lab Exam 1 on Windows/Excel  		90 pts</a:t>
            </a:r>
          </a:p>
          <a:p>
            <a:pPr marL="365125" indent="-282575" eaLnBrk="1" hangingPunct="1">
              <a:spcAft>
                <a:spcPct val="0"/>
              </a:spcAft>
              <a:buFont typeface="Wingdings 2" panose="05020102010507070707" pitchFamily="18" charset="2"/>
              <a:buChar char=""/>
            </a:pPr>
            <a:r>
              <a:rPr lang="en-US" altLang="en-US" dirty="0"/>
              <a:t>Lab Exam 2 on MS Excel  			100 points</a:t>
            </a:r>
          </a:p>
          <a:p>
            <a:pPr marL="365125" indent="-282575" eaLnBrk="1" hangingPunct="1">
              <a:spcAft>
                <a:spcPct val="0"/>
              </a:spcAft>
              <a:buFont typeface="Wingdings 2" panose="05020102010507070707" pitchFamily="18" charset="2"/>
              <a:buChar char=""/>
            </a:pPr>
            <a:r>
              <a:rPr lang="en-US" altLang="en-US" dirty="0"/>
              <a:t>Lab Exam 3 on MS Access 			110 points</a:t>
            </a:r>
          </a:p>
          <a:p>
            <a:pPr marL="365125" indent="-282575" eaLnBrk="1" hangingPunct="1">
              <a:spcAft>
                <a:spcPct val="0"/>
              </a:spcAft>
              <a:buFont typeface="Wingdings 2" panose="05020102010507070707" pitchFamily="18" charset="2"/>
              <a:buChar char=""/>
            </a:pPr>
            <a:r>
              <a:rPr lang="en-US" altLang="en-US" dirty="0"/>
              <a:t>an HTML project 				56 points</a:t>
            </a:r>
          </a:p>
          <a:p>
            <a:pPr marL="365125" indent="-282575" eaLnBrk="1" hangingPunct="1">
              <a:spcAft>
                <a:spcPct val="0"/>
              </a:spcAft>
              <a:buFont typeface="Wingdings 2" panose="05020102010507070707" pitchFamily="18" charset="2"/>
              <a:buChar char=""/>
            </a:pPr>
            <a:r>
              <a:rPr lang="en-US" altLang="en-US" dirty="0"/>
              <a:t>an Alice project 				40 points</a:t>
            </a:r>
          </a:p>
          <a:p>
            <a:pPr marL="365125" indent="-282575" eaLnBrk="1" hangingPunct="1">
              <a:spcAft>
                <a:spcPct val="0"/>
              </a:spcAft>
              <a:buFont typeface="Wingdings 2" panose="05020102010507070707" pitchFamily="18" charset="2"/>
              <a:buChar char=""/>
            </a:pPr>
            <a:r>
              <a:rPr lang="en-US" altLang="en-US" dirty="0"/>
              <a:t>Zybook Homework				22 points</a:t>
            </a:r>
          </a:p>
          <a:p>
            <a:pPr marL="365125" indent="-282575" eaLnBrk="1" hangingPunct="1">
              <a:spcAft>
                <a:spcPct val="0"/>
              </a:spcAft>
              <a:buFont typeface="Wingdings 2" panose="05020102010507070707" pitchFamily="18" charset="2"/>
              <a:buChar char=""/>
            </a:pPr>
            <a:r>
              <a:rPr lang="en-US" altLang="en-US" dirty="0"/>
              <a:t>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14399"/>
          </a:xfrm>
        </p:spPr>
        <p:txBody>
          <a:bodyPr rtlCol="0">
            <a:noAutofit/>
          </a:bodyPr>
          <a:lstStyle/>
          <a:p>
            <a:pPr eaLnBrk="1" fontAlgn="auto" hangingPunct="1">
              <a:spcAft>
                <a:spcPts val="0"/>
              </a:spcAft>
              <a:defRPr/>
            </a:pPr>
            <a:r>
              <a:rPr lang="en-US" dirty="0">
                <a:solidFill>
                  <a:schemeClr val="tx2">
                    <a:satMod val="130000"/>
                  </a:schemeClr>
                </a:solidFill>
              </a:rPr>
              <a:t>Your Grade (continued)</a:t>
            </a:r>
          </a:p>
        </p:txBody>
      </p:sp>
      <p:sp>
        <p:nvSpPr>
          <p:cNvPr id="21507" name="Content Placeholder 2"/>
          <p:cNvSpPr>
            <a:spLocks noGrp="1"/>
          </p:cNvSpPr>
          <p:nvPr>
            <p:ph idx="1"/>
          </p:nvPr>
        </p:nvSpPr>
        <p:spPr>
          <a:xfrm>
            <a:off x="1006109" y="1371600"/>
            <a:ext cx="7704137" cy="4876800"/>
          </a:xfrm>
        </p:spPr>
        <p:txBody>
          <a:bodyPr/>
          <a:lstStyle/>
          <a:p>
            <a:pPr eaLnBrk="1" hangingPunct="1"/>
            <a:r>
              <a:rPr lang="en-US" altLang="en-US" sz="2800" dirty="0"/>
              <a:t>Attendance </a:t>
            </a:r>
          </a:p>
          <a:p>
            <a:pPr lvl="1" eaLnBrk="1" hangingPunct="1"/>
            <a:r>
              <a:rPr lang="en-US" altLang="en-US" sz="2800" dirty="0"/>
              <a:t>10 points for attendance at First Lab</a:t>
            </a:r>
          </a:p>
          <a:p>
            <a:pPr lvl="2" eaLnBrk="1" hangingPunct="1"/>
            <a:r>
              <a:rPr lang="en-US" altLang="en-US" sz="2800" dirty="0"/>
              <a:t>to verify your computer account</a:t>
            </a:r>
          </a:p>
          <a:p>
            <a:pPr lvl="1" eaLnBrk="1" hangingPunct="1"/>
            <a:r>
              <a:rPr lang="en-US" altLang="en-US" sz="2800" dirty="0"/>
              <a:t>16 points for attendance at Last Lab</a:t>
            </a:r>
          </a:p>
          <a:p>
            <a:pPr lvl="1" eaLnBrk="1" hangingPunct="1"/>
            <a:r>
              <a:rPr lang="en-US" altLang="en-US" sz="2800" dirty="0"/>
              <a:t>56 points for attendance at Lectures</a:t>
            </a:r>
          </a:p>
          <a:p>
            <a:pPr lvl="2" eaLnBrk="1" hangingPunct="1"/>
            <a:r>
              <a:rPr lang="en-US" altLang="en-US" sz="2800" dirty="0"/>
              <a:t>two points per day</a:t>
            </a:r>
          </a:p>
          <a:p>
            <a:pPr eaLnBrk="1" hangingPunct="1"/>
            <a:r>
              <a:rPr lang="en-US" altLang="en-US" sz="2800" dirty="0"/>
              <a:t>In Total, 250 + 250 + 90 + 100  + 110 + 56 + 40 + 22 + 10 + 16 + 56 = 1000 points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82133" y="457201"/>
            <a:ext cx="7704667" cy="1066799"/>
          </a:xfrm>
        </p:spPr>
        <p:txBody>
          <a:bodyPr rtlCol="0">
            <a:noAutofit/>
          </a:bodyPr>
          <a:lstStyle/>
          <a:p>
            <a:pPr eaLnBrk="1" fontAlgn="auto" hangingPunct="1">
              <a:spcAft>
                <a:spcPts val="0"/>
              </a:spcAft>
              <a:defRPr/>
            </a:pPr>
            <a:r>
              <a:rPr lang="en-US" dirty="0">
                <a:solidFill>
                  <a:schemeClr val="tx2">
                    <a:satMod val="130000"/>
                  </a:schemeClr>
                </a:solidFill>
              </a:rPr>
              <a:t>Attendance</a:t>
            </a:r>
          </a:p>
        </p:txBody>
      </p:sp>
      <p:sp>
        <p:nvSpPr>
          <p:cNvPr id="11267" name="Rectangle 3"/>
          <p:cNvSpPr>
            <a:spLocks noGrp="1" noChangeArrowheads="1"/>
          </p:cNvSpPr>
          <p:nvPr>
            <p:ph idx="1"/>
          </p:nvPr>
        </p:nvSpPr>
        <p:spPr>
          <a:xfrm>
            <a:off x="1066800" y="1512277"/>
            <a:ext cx="7704138" cy="4267200"/>
          </a:xfrm>
        </p:spPr>
        <p:txBody>
          <a:bodyPr rtlCol="0">
            <a:normAutofit fontScale="92500" lnSpcReduction="20000"/>
          </a:bodyPr>
          <a:lstStyle/>
          <a:p>
            <a:pPr marL="174625" indent="-174625" eaLnBrk="1" fontAlgn="auto" hangingPunct="1">
              <a:spcAft>
                <a:spcPts val="0"/>
              </a:spcAft>
              <a:buClr>
                <a:schemeClr val="tx1">
                  <a:lumMod val="75000"/>
                  <a:lumOff val="25000"/>
                </a:schemeClr>
              </a:buClr>
              <a:buFont typeface="Arial"/>
              <a:buChar char="•"/>
              <a:defRPr/>
            </a:pPr>
            <a:r>
              <a:rPr lang="en-US" sz="3000" b="1" dirty="0">
                <a:solidFill>
                  <a:schemeClr val="tx1">
                    <a:lumMod val="75000"/>
                    <a:lumOff val="25000"/>
                  </a:schemeClr>
                </a:solidFill>
              </a:rPr>
              <a:t>All Lectures Required</a:t>
            </a:r>
          </a:p>
          <a:p>
            <a:pPr marL="640080" lvl="1" indent="-237744" eaLnBrk="1" fontAlgn="auto" hangingPunct="1">
              <a:spcAft>
                <a:spcPts val="0"/>
              </a:spcAft>
              <a:buClr>
                <a:schemeClr val="tx1">
                  <a:lumMod val="75000"/>
                  <a:lumOff val="25000"/>
                </a:schemeClr>
              </a:buClr>
              <a:buFont typeface="Verdana"/>
              <a:buChar char="◦"/>
              <a:defRPr/>
            </a:pPr>
            <a:r>
              <a:rPr lang="en-US" sz="2400" dirty="0">
                <a:solidFill>
                  <a:schemeClr val="tx1">
                    <a:lumMod val="75000"/>
                    <a:lumOff val="25000"/>
                  </a:schemeClr>
                </a:solidFill>
              </a:rPr>
              <a:t>Lecture attendance taken by Canvas quiz by end of week</a:t>
            </a:r>
          </a:p>
          <a:p>
            <a:pPr eaLnBrk="1" fontAlgn="auto" hangingPunct="1">
              <a:spcAft>
                <a:spcPts val="0"/>
              </a:spcAft>
              <a:buClr>
                <a:schemeClr val="tx1">
                  <a:lumMod val="75000"/>
                  <a:lumOff val="25000"/>
                </a:schemeClr>
              </a:buClr>
              <a:buFont typeface="Arial"/>
              <a:buChar char="•"/>
              <a:defRPr/>
            </a:pPr>
            <a:r>
              <a:rPr lang="en-US" sz="3000" b="1" dirty="0">
                <a:solidFill>
                  <a:schemeClr val="tx1">
                    <a:lumMod val="75000"/>
                    <a:lumOff val="25000"/>
                  </a:schemeClr>
                </a:solidFill>
              </a:rPr>
              <a:t>Two Required Labs</a:t>
            </a:r>
          </a:p>
          <a:p>
            <a:pPr marL="640080" lvl="1" indent="-237744" eaLnBrk="1" fontAlgn="auto" hangingPunct="1">
              <a:spcAft>
                <a:spcPts val="0"/>
              </a:spcAft>
              <a:buClr>
                <a:schemeClr val="tx1">
                  <a:lumMod val="75000"/>
                  <a:lumOff val="25000"/>
                </a:schemeClr>
              </a:buClr>
              <a:buFont typeface="Verdana"/>
              <a:buChar char="◦"/>
              <a:defRPr/>
            </a:pPr>
            <a:r>
              <a:rPr lang="en-US" sz="2400" dirty="0">
                <a:solidFill>
                  <a:schemeClr val="tx1">
                    <a:lumMod val="75000"/>
                    <a:lumOff val="25000"/>
                  </a:schemeClr>
                </a:solidFill>
              </a:rPr>
              <a:t>First and last labs of the semester</a:t>
            </a:r>
          </a:p>
          <a:p>
            <a:pPr marL="174625" indent="-174625">
              <a:buClr>
                <a:schemeClr val="tx1">
                  <a:lumMod val="75000"/>
                  <a:lumOff val="25000"/>
                </a:schemeClr>
              </a:buClr>
              <a:defRPr/>
            </a:pPr>
            <a:r>
              <a:rPr lang="en-US" sz="3000" b="1" dirty="0">
                <a:solidFill>
                  <a:schemeClr val="tx1">
                    <a:lumMod val="75000"/>
                    <a:lumOff val="25000"/>
                  </a:schemeClr>
                </a:solidFill>
              </a:rPr>
              <a:t> Three Lab Tests - Required</a:t>
            </a:r>
          </a:p>
          <a:p>
            <a:pPr marL="640080" lvl="1" indent="-237744" eaLnBrk="1" fontAlgn="auto" hangingPunct="1">
              <a:spcAft>
                <a:spcPts val="0"/>
              </a:spcAft>
              <a:buClr>
                <a:schemeClr val="tx1">
                  <a:lumMod val="75000"/>
                  <a:lumOff val="25000"/>
                </a:schemeClr>
              </a:buClr>
              <a:buFont typeface="Verdana"/>
              <a:buChar char="◦"/>
              <a:defRPr/>
            </a:pPr>
            <a:r>
              <a:rPr lang="en-US" sz="2400" dirty="0">
                <a:solidFill>
                  <a:schemeClr val="tx1">
                    <a:lumMod val="75000"/>
                    <a:lumOff val="25000"/>
                  </a:schemeClr>
                </a:solidFill>
              </a:rPr>
              <a:t>Makeup Request Process – EXCUSED absences only! </a:t>
            </a:r>
          </a:p>
          <a:p>
            <a:pPr marL="640080" lvl="1" indent="-237744" eaLnBrk="1" fontAlgn="auto" hangingPunct="1">
              <a:spcAft>
                <a:spcPts val="0"/>
              </a:spcAft>
              <a:buClr>
                <a:schemeClr val="tx1">
                  <a:lumMod val="75000"/>
                  <a:lumOff val="25000"/>
                </a:schemeClr>
              </a:buClr>
              <a:buFont typeface="Verdana"/>
              <a:buChar char="◦"/>
              <a:defRPr/>
            </a:pPr>
            <a:r>
              <a:rPr lang="en-US" sz="2400" dirty="0">
                <a:solidFill>
                  <a:schemeClr val="tx1">
                    <a:lumMod val="75000"/>
                    <a:lumOff val="25000"/>
                  </a:schemeClr>
                </a:solidFill>
              </a:rPr>
              <a:t>ONE Free makeup per person</a:t>
            </a:r>
          </a:p>
          <a:p>
            <a:pPr marL="342900" indent="-342900" eaLnBrk="1" fontAlgn="auto" hangingPunct="1">
              <a:spcAft>
                <a:spcPts val="0"/>
              </a:spcAft>
              <a:buClr>
                <a:schemeClr val="tx1">
                  <a:lumMod val="75000"/>
                  <a:lumOff val="25000"/>
                </a:schemeClr>
              </a:buClr>
              <a:buFont typeface="Arial"/>
              <a:buChar char="•"/>
              <a:tabLst>
                <a:tab pos="228600" algn="l"/>
              </a:tabLst>
              <a:defRPr/>
            </a:pPr>
            <a:r>
              <a:rPr lang="en-US" sz="3000" b="1" dirty="0">
                <a:solidFill>
                  <a:schemeClr val="tx1">
                    <a:lumMod val="75000"/>
                    <a:lumOff val="25000"/>
                  </a:schemeClr>
                </a:solidFill>
              </a:rPr>
              <a:t>Midterm and Final Exams – Required</a:t>
            </a:r>
          </a:p>
          <a:p>
            <a:pPr marL="341313" indent="-341313">
              <a:buClr>
                <a:schemeClr val="tx1">
                  <a:lumMod val="75000"/>
                  <a:lumOff val="25000"/>
                </a:schemeClr>
              </a:buClr>
              <a:defRPr/>
            </a:pPr>
            <a:r>
              <a:rPr lang="en-US" sz="3000" b="1" dirty="0">
                <a:solidFill>
                  <a:schemeClr val="tx1">
                    <a:lumMod val="75000"/>
                    <a:lumOff val="25000"/>
                  </a:schemeClr>
                </a:solidFill>
              </a:rPr>
              <a:t>Open Labs</a:t>
            </a:r>
            <a:r>
              <a:rPr lang="en-US" sz="3000" dirty="0">
                <a:solidFill>
                  <a:schemeClr val="tx1">
                    <a:lumMod val="75000"/>
                    <a:lumOff val="25000"/>
                  </a:schemeClr>
                </a:solidFill>
              </a:rPr>
              <a:t> </a:t>
            </a:r>
          </a:p>
          <a:p>
            <a:pPr marL="996696" lvl="1" indent="-457200" eaLnBrk="1" fontAlgn="auto" hangingPunct="1">
              <a:spcAft>
                <a:spcPts val="0"/>
              </a:spcAft>
              <a:buClr>
                <a:schemeClr val="tx1">
                  <a:lumMod val="75000"/>
                  <a:lumOff val="25000"/>
                </a:schemeClr>
              </a:buClr>
              <a:buFont typeface="Arial"/>
              <a:buChar char="•"/>
              <a:defRPr/>
            </a:pPr>
            <a:r>
              <a:rPr lang="en-US" sz="2600" dirty="0">
                <a:solidFill>
                  <a:schemeClr val="tx1">
                    <a:lumMod val="75000"/>
                    <a:lumOff val="25000"/>
                  </a:schemeClr>
                </a:solidFill>
              </a:rPr>
              <a:t>optional attendance but bonus!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141f4165-922c-45ab-8180-39a0449c5387"/>
  <p:tag name="TPVERSION" val="6"/>
  <p:tag name="TPFULLVERSION" val="7.4.0.111"/>
  <p:tag name="PPTVERSION" val="15"/>
  <p:tag name="TPOS" val="2"/>
  <p:tag name="TPLASTSAVEVERSION" val="6.2 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3181</TotalTime>
  <Words>1015</Words>
  <Application>Microsoft Office PowerPoint</Application>
  <PresentationFormat>On-screen Show (4:3)</PresentationFormat>
  <Paragraphs>109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Corbel</vt:lpstr>
      <vt:lpstr>Verdana</vt:lpstr>
      <vt:lpstr>Wingdings</vt:lpstr>
      <vt:lpstr>Wingdings 2</vt:lpstr>
      <vt:lpstr>Parallax</vt:lpstr>
      <vt:lpstr>Welcome to CS 101!</vt:lpstr>
      <vt:lpstr>Your Teaching Team</vt:lpstr>
      <vt:lpstr>Attendance Today!</vt:lpstr>
      <vt:lpstr>Goals of the Course are</vt:lpstr>
      <vt:lpstr>How will learning these goals help me in my life?</vt:lpstr>
      <vt:lpstr>Textbook </vt:lpstr>
      <vt:lpstr>Your Grade is Based on:</vt:lpstr>
      <vt:lpstr>Your Grade (continued)</vt:lpstr>
      <vt:lpstr>Attendance</vt:lpstr>
      <vt:lpstr>Bonus Points</vt:lpstr>
      <vt:lpstr>If you miss a Lab Test</vt:lpstr>
      <vt:lpstr>Accommodation for Disabilities</vt:lpstr>
      <vt:lpstr>Plagiarism / Cheating</vt:lpstr>
      <vt:lpstr>CS 101 Bypass Exam</vt:lpstr>
      <vt:lpstr>Office Hours</vt:lpstr>
      <vt:lpstr>Software we will use</vt:lpstr>
      <vt:lpstr>Make Yourself a Study Plan for 101</vt:lpstr>
      <vt:lpstr>Upcoming!</vt:lpstr>
      <vt:lpstr>Today's Exit</vt:lpstr>
    </vt:vector>
  </TitlesOfParts>
  <Company>University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101 Spring 2007</dc:title>
  <dc:creator>Debby</dc:creator>
  <cp:lastModifiedBy>keen@netins.net</cp:lastModifiedBy>
  <cp:revision>137</cp:revision>
  <dcterms:created xsi:type="dcterms:W3CDTF">2007-01-09T02:49:03Z</dcterms:created>
  <dcterms:modified xsi:type="dcterms:W3CDTF">2022-01-01T04:47:48Z</dcterms:modified>
</cp:coreProperties>
</file>