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13"/>
  </p:notesMasterIdLst>
  <p:sldIdLst>
    <p:sldId id="326" r:id="rId2"/>
    <p:sldId id="313" r:id="rId3"/>
    <p:sldId id="271" r:id="rId4"/>
    <p:sldId id="327" r:id="rId5"/>
    <p:sldId id="328" r:id="rId6"/>
    <p:sldId id="274" r:id="rId7"/>
    <p:sldId id="275" r:id="rId8"/>
    <p:sldId id="284" r:id="rId9"/>
    <p:sldId id="324" r:id="rId10"/>
    <p:sldId id="278" r:id="rId11"/>
    <p:sldId id="300" r:id="rId12"/>
  </p:sldIdLst>
  <p:sldSz cx="9144000" cy="6858000" type="screen4x3"/>
  <p:notesSz cx="6858000" cy="9144000"/>
  <p:custDataLst>
    <p:tags r:id="rId14"/>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94660"/>
  </p:normalViewPr>
  <p:slideViewPr>
    <p:cSldViewPr>
      <p:cViewPr varScale="1">
        <p:scale>
          <a:sx n="82" d="100"/>
          <a:sy n="82" d="100"/>
        </p:scale>
        <p:origin x="80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cs typeface="+mn-cs"/>
              </a:defRPr>
            </a:lvl1pPr>
          </a:lstStyle>
          <a:p>
            <a:pPr>
              <a:defRPr/>
            </a:pPr>
            <a:endParaRPr 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endParaRPr lang="en-US"/>
          </a:p>
        </p:txBody>
      </p:sp>
      <p:sp>
        <p:nvSpPr>
          <p:cNvPr id="419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4E11E09D-D313-4548-9495-73C76F0C6D18}" type="slidenum">
              <a:rPr lang="en-US"/>
              <a:pPr>
                <a:defRPr/>
              </a:pPr>
              <a:t>‹#›</a:t>
            </a:fld>
            <a:endParaRPr lang="en-US"/>
          </a:p>
        </p:txBody>
      </p:sp>
    </p:spTree>
    <p:extLst>
      <p:ext uri="{BB962C8B-B14F-4D97-AF65-F5344CB8AC3E}">
        <p14:creationId xmlns:p14="http://schemas.microsoft.com/office/powerpoint/2010/main" val="39678051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C7F47653-D8E9-4397-AEDA-5E8C597F855E}" type="slidenum">
              <a:rPr lang="en-US" smtClean="0"/>
              <a:pPr eaLnBrk="1" hangingPunct="1">
                <a:defRPr/>
              </a:pPr>
              <a:t>2</a:t>
            </a:fld>
            <a:endParaRPr lang="en-US" smtClean="0"/>
          </a:p>
        </p:txBody>
      </p:sp>
      <p:sp>
        <p:nvSpPr>
          <p:cNvPr id="5120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71988FF-A1A8-41D9-973E-A58A78B8D116}" type="slidenum">
              <a:rPr lang="en-US" altLang="en-US"/>
              <a:pPr algn="r" eaLnBrk="1" hangingPunct="1">
                <a:spcBef>
                  <a:spcPct val="0"/>
                </a:spcBef>
              </a:pPr>
              <a:t>2</a:t>
            </a:fld>
            <a:endParaRPr lang="en-US" altLang="en-US"/>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p:spPr>
        <p:txBody>
          <a:bodyPr/>
          <a:lstStyle/>
          <a:p>
            <a:pPr eaLnBrk="1" hangingPunct="1"/>
            <a:r>
              <a:rPr lang="en-US" altLang="en-US" smtClean="0"/>
              <a:t>The elements of a database are referred to as objects.  Access utilizes six different types of objects: tables, queries, reports, forms, modules, and macros.  Of these six objects types, the only mandatory object is one table.  All other objects may or may not be included in the database per the database users needs. Objects are located in the Navigation pane of the Access window.</a:t>
            </a:r>
          </a:p>
        </p:txBody>
      </p:sp>
    </p:spTree>
    <p:extLst>
      <p:ext uri="{BB962C8B-B14F-4D97-AF65-F5344CB8AC3E}">
        <p14:creationId xmlns:p14="http://schemas.microsoft.com/office/powerpoint/2010/main" val="2752520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62A22032-BDF5-4B8F-BD0D-F8E5C62A24F8}" type="slidenum">
              <a:rPr lang="en-US" smtClean="0"/>
              <a:pPr eaLnBrk="1" hangingPunct="1">
                <a:defRPr/>
              </a:pPr>
              <a:t>7</a:t>
            </a:fld>
            <a:endParaRPr lang="en-US" smtClean="0"/>
          </a:p>
        </p:txBody>
      </p:sp>
      <p:sp>
        <p:nvSpPr>
          <p:cNvPr id="5939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45C2B17-C5B0-4312-A52E-826E22978257}" type="slidenum">
              <a:rPr lang="en-US" altLang="en-US"/>
              <a:pPr algn="r" eaLnBrk="1" hangingPunct="1">
                <a:spcBef>
                  <a:spcPct val="0"/>
                </a:spcBef>
              </a:pPr>
              <a:t>7</a:t>
            </a:fld>
            <a:endParaRPr lang="en-US" altLang="en-US"/>
          </a:p>
        </p:txBody>
      </p:sp>
      <p:sp>
        <p:nvSpPr>
          <p:cNvPr id="59396" name="Rectangle 2"/>
          <p:cNvSpPr>
            <a:spLocks noGrp="1" noRot="1" noChangeAspect="1" noChangeArrowheads="1" noTextEdit="1"/>
          </p:cNvSpPr>
          <p:nvPr>
            <p:ph type="sldImg"/>
          </p:nvPr>
        </p:nvSpPr>
        <p:spPr>
          <a:ln/>
        </p:spPr>
      </p:sp>
      <p:sp>
        <p:nvSpPr>
          <p:cNvPr id="59397" name="Rectangle 3"/>
          <p:cNvSpPr>
            <a:spLocks noGrp="1" noChangeArrowheads="1"/>
          </p:cNvSpPr>
          <p:nvPr>
            <p:ph type="body" idx="1"/>
          </p:nvPr>
        </p:nvSpPr>
        <p:spPr>
          <a:noFill/>
        </p:spPr>
        <p:txBody>
          <a:bodyPr/>
          <a:lstStyle/>
          <a:p>
            <a:pPr eaLnBrk="1" hangingPunct="1"/>
            <a:r>
              <a:rPr lang="en-US" altLang="en-US" smtClean="0"/>
              <a:t>The Sort feature in Access, just like the other Office applications, allows you to lists records in ascending or descending order according to one or more fields.</a:t>
            </a:r>
          </a:p>
          <a:p>
            <a:pPr eaLnBrk="1" hangingPunct="1"/>
            <a:endParaRPr lang="en-US" altLang="en-US" smtClean="0"/>
          </a:p>
        </p:txBody>
      </p:sp>
    </p:spTree>
    <p:extLst>
      <p:ext uri="{BB962C8B-B14F-4D97-AF65-F5344CB8AC3E}">
        <p14:creationId xmlns:p14="http://schemas.microsoft.com/office/powerpoint/2010/main" val="1098785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706F48C4-B510-4DD1-A1A1-890E8A0EFA3A}" type="slidenum">
              <a:rPr lang="en-US" smtClean="0"/>
              <a:pPr eaLnBrk="1" hangingPunct="1">
                <a:defRPr/>
              </a:pPr>
              <a:t>10</a:t>
            </a:fld>
            <a:endParaRPr lang="en-US" smtClean="0"/>
          </a:p>
        </p:txBody>
      </p:sp>
      <p:sp>
        <p:nvSpPr>
          <p:cNvPr id="6041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2CBA247-A8F1-4BD4-BFBF-A4744F442E10}" type="slidenum">
              <a:rPr lang="en-US" altLang="en-US"/>
              <a:pPr algn="r" eaLnBrk="1" hangingPunct="1">
                <a:spcBef>
                  <a:spcPct val="0"/>
                </a:spcBef>
              </a:pPr>
              <a:t>10</a:t>
            </a:fld>
            <a:endParaRPr lang="en-US" altLang="en-US"/>
          </a:p>
        </p:txBody>
      </p:sp>
      <p:sp>
        <p:nvSpPr>
          <p:cNvPr id="60420"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pPr marL="342900" indent="-342900" eaLnBrk="1" hangingPunct="1">
              <a:spcBef>
                <a:spcPct val="20000"/>
              </a:spcBef>
              <a:buClr>
                <a:schemeClr val="accent1"/>
              </a:buClr>
              <a:buSzPct val="65000"/>
              <a:buFont typeface="Wingdings" pitchFamily="2" charset="2"/>
              <a:buNone/>
              <a:defRPr/>
            </a:pPr>
            <a:r>
              <a:rPr lang="en-US" dirty="0"/>
              <a:t>Use Excel when:</a:t>
            </a:r>
          </a:p>
          <a:p>
            <a:pPr marL="342900" indent="-342900" eaLnBrk="1" hangingPunct="1">
              <a:spcBef>
                <a:spcPct val="20000"/>
              </a:spcBef>
              <a:buClr>
                <a:schemeClr val="accent1"/>
              </a:buClr>
              <a:buSzPct val="65000"/>
              <a:buFont typeface="Wingdings" pitchFamily="2" charset="2"/>
              <a:buNone/>
              <a:defRPr/>
            </a:pPr>
            <a:r>
              <a:rPr lang="en-US" kern="0" dirty="0"/>
              <a:t>1. Your data is of a manageable data size</a:t>
            </a:r>
          </a:p>
          <a:p>
            <a:pPr marL="342900" indent="-342900" eaLnBrk="1" hangingPunct="1">
              <a:spcBef>
                <a:spcPct val="20000"/>
              </a:spcBef>
              <a:buClr>
                <a:schemeClr val="accent1"/>
              </a:buClr>
              <a:buSzPct val="65000"/>
              <a:buFont typeface="Wingdings" pitchFamily="2" charset="2"/>
              <a:buNone/>
              <a:defRPr/>
            </a:pPr>
            <a:r>
              <a:rPr lang="en-US" kern="0" dirty="0"/>
              <a:t>2. There is no need for relationships between data</a:t>
            </a:r>
          </a:p>
          <a:p>
            <a:pPr marL="342900" indent="-342900" eaLnBrk="1" hangingPunct="1">
              <a:spcBef>
                <a:spcPct val="20000"/>
              </a:spcBef>
              <a:buClr>
                <a:schemeClr val="accent1"/>
              </a:buClr>
              <a:buSzPct val="65000"/>
              <a:buFont typeface="Wingdings" pitchFamily="2" charset="2"/>
              <a:buNone/>
              <a:defRPr/>
            </a:pPr>
            <a:r>
              <a:rPr lang="en-US" kern="0" dirty="0"/>
              <a:t>3. You are primarily creating calculations and statistics</a:t>
            </a:r>
          </a:p>
          <a:p>
            <a:pPr eaLnBrk="1" hangingPunct="1">
              <a:defRPr/>
            </a:pPr>
            <a:endParaRPr lang="en-US" dirty="0"/>
          </a:p>
          <a:p>
            <a:pPr eaLnBrk="1" hangingPunct="1">
              <a:defRPr/>
            </a:pPr>
            <a:r>
              <a:rPr lang="en-US" dirty="0"/>
              <a:t>Use Access when:</a:t>
            </a:r>
          </a:p>
          <a:p>
            <a:pPr eaLnBrk="1" hangingPunct="1">
              <a:defRPr/>
            </a:pPr>
            <a:r>
              <a:rPr lang="en-US" dirty="0"/>
              <a:t>1.  You are working with large amounts of data</a:t>
            </a:r>
          </a:p>
          <a:p>
            <a:pPr eaLnBrk="1" hangingPunct="1">
              <a:defRPr/>
            </a:pPr>
            <a:r>
              <a:rPr lang="en-US" dirty="0"/>
              <a:t>2. You need to create relationships between your data</a:t>
            </a:r>
          </a:p>
          <a:p>
            <a:pPr eaLnBrk="1" hangingPunct="1">
              <a:defRPr/>
            </a:pPr>
            <a:r>
              <a:rPr lang="en-US" dirty="0"/>
              <a:t>3. You rely on external databases to analyze data</a:t>
            </a:r>
          </a:p>
          <a:p>
            <a:pPr eaLnBrk="1" hangingPunct="1">
              <a:defRPr/>
            </a:pPr>
            <a:endParaRPr lang="en-US" dirty="0"/>
          </a:p>
        </p:txBody>
      </p:sp>
    </p:spTree>
    <p:extLst>
      <p:ext uri="{BB962C8B-B14F-4D97-AF65-F5344CB8AC3E}">
        <p14:creationId xmlns:p14="http://schemas.microsoft.com/office/powerpoint/2010/main" val="294437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0D56EC07-1857-473B-8727-5D559C2A1CAB}" type="slidenum">
              <a:rPr lang="en-US" smtClean="0"/>
              <a:pPr eaLnBrk="1" hangingPunct="1">
                <a:defRPr/>
              </a:pPr>
              <a:t>11</a:t>
            </a:fld>
            <a:endParaRPr lang="en-US" smtClean="0"/>
          </a:p>
        </p:txBody>
      </p:sp>
      <p:sp>
        <p:nvSpPr>
          <p:cNvPr id="6144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007DCA-DDC3-44A9-A557-08267CFFFCD3}" type="slidenum">
              <a:rPr lang="en-US" altLang="en-US"/>
              <a:pPr algn="r" eaLnBrk="1" hangingPunct="1">
                <a:spcBef>
                  <a:spcPct val="0"/>
                </a:spcBef>
              </a:pPr>
              <a:t>11</a:t>
            </a:fld>
            <a:endParaRPr lang="en-US" altLang="en-US"/>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p:spPr>
        <p:txBody>
          <a:bodyPr/>
          <a:lstStyle/>
          <a:p>
            <a:pPr eaLnBrk="1" hangingPunct="1"/>
            <a:r>
              <a:rPr lang="en-US" altLang="en-US" smtClean="0"/>
              <a:t>To ensure data integrity, to maintain security and to avoid mishaps, most large companies separate their database into front and back ends.</a:t>
            </a:r>
          </a:p>
          <a:p>
            <a:pPr eaLnBrk="1" hangingPunct="1"/>
            <a:r>
              <a:rPr lang="en-US" altLang="en-US" smtClean="0"/>
              <a:t>Front end – contains the objects needed to interact with data, but not the tables where the record values reside.</a:t>
            </a:r>
          </a:p>
          <a:p>
            <a:pPr eaLnBrk="1" hangingPunct="1"/>
            <a:r>
              <a:rPr lang="en-US" altLang="en-US" smtClean="0"/>
              <a:t>Back end – contains the tables where the data resides</a:t>
            </a:r>
          </a:p>
        </p:txBody>
      </p:sp>
    </p:spTree>
    <p:extLst>
      <p:ext uri="{BB962C8B-B14F-4D97-AF65-F5344CB8AC3E}">
        <p14:creationId xmlns:p14="http://schemas.microsoft.com/office/powerpoint/2010/main" val="3528299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endParaRPr lang="en-US"/>
          </a:p>
        </p:txBody>
      </p:sp>
      <p:sp>
        <p:nvSpPr>
          <p:cNvPr id="17" name="Footer Placeholder 16"/>
          <p:cNvSpPr>
            <a:spLocks noGrp="1"/>
          </p:cNvSpPr>
          <p:nvPr>
            <p:ph type="ftr" sz="quarter" idx="11"/>
          </p:nvPr>
        </p:nvSpPr>
        <p:spPr/>
        <p:txBody>
          <a:bodyPr/>
          <a:lstStyle/>
          <a:p>
            <a:pPr>
              <a:defRPr/>
            </a:pP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1862EBD8-CE49-48D9-AD5C-AD7AFA8D2F1F}" type="slidenum">
              <a:rPr lang="en-US" smtClean="0"/>
              <a:pPr>
                <a:defRPr/>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F71B87-CF15-4F73-A4DD-0998B158A8A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pPr>
              <a:defRPr/>
            </a:pPr>
            <a:fld id="{687C5E5E-B63B-49C1-B9A8-3BADA7996425}" type="slidenum">
              <a:rPr lang="en-US" smtClean="0"/>
              <a:pPr>
                <a:defRPr/>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361688" y="1026372"/>
            <a:ext cx="457200" cy="441325"/>
          </a:xfrm>
        </p:spPr>
        <p:txBody>
          <a:bodyPr/>
          <a:lstStyle/>
          <a:p>
            <a:pPr>
              <a:defRPr/>
            </a:pPr>
            <a:fld id="{886A0FA3-5F5A-403B-9654-A9DD5EF01BD7}" type="slidenum">
              <a:rPr lang="en-US" smtClean="0"/>
              <a:pPr>
                <a:defRPr/>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pPr>
              <a:defRPr/>
            </a:pPr>
            <a:endParaRPr lang="en-US"/>
          </a:p>
        </p:txBody>
      </p:sp>
      <p:sp>
        <p:nvSpPr>
          <p:cNvPr id="4" name="Date Placeholder 3"/>
          <p:cNvSpPr>
            <a:spLocks noGrp="1"/>
          </p:cNvSpPr>
          <p:nvPr>
            <p:ph type="dt" sz="half" idx="10"/>
          </p:nvPr>
        </p:nvSpPr>
        <p:spPr/>
        <p:txBody>
          <a:bodyPr/>
          <a:lstStyle/>
          <a:p>
            <a:pPr>
              <a:defRPr/>
            </a:pP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pPr>
              <a:defRPr/>
            </a:pPr>
            <a:fld id="{A304DAFA-B305-45EE-8FFD-19DDF7549F92}" type="slidenum">
              <a:rPr lang="en-US" smtClean="0"/>
              <a:pPr>
                <a:defRPr/>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9D19660-F32B-465B-8418-96CC8FFD90F8}" type="slidenum">
              <a:rPr lang="en-US" smtClean="0"/>
              <a:pPr>
                <a:defRPr/>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a:xfrm>
            <a:off x="304800" y="6409944"/>
            <a:ext cx="3581400" cy="365760"/>
          </a:xfrm>
        </p:spPr>
        <p:txBody>
          <a:bodyPr/>
          <a:lstStyle/>
          <a:p>
            <a:pPr>
              <a:defRPr/>
            </a:pP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defRPr/>
            </a:pPr>
            <a:fld id="{FA1E2A06-C883-4949-BED3-72747197466E}" type="slidenum">
              <a:rPr lang="en-US" smtClean="0"/>
              <a:pPr>
                <a:defRPr/>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343400" y="1036020"/>
            <a:ext cx="457200" cy="441325"/>
          </a:xfrm>
        </p:spPr>
        <p:txBody>
          <a:bodyPr/>
          <a:lstStyle/>
          <a:p>
            <a:pPr>
              <a:defRPr/>
            </a:pPr>
            <a:fld id="{3F394F14-D29B-4981-8BFB-73050DAB687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pPr>
              <a:defRPr/>
            </a:pPr>
            <a:fld id="{99DE19AC-1448-4E75-95E6-18CB736E5780}"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pPr>
              <a:defRPr/>
            </a:pPr>
            <a:fld id="{4A6F95C9-809E-46CC-A9F3-DBAB2C903D3C}" type="slidenum">
              <a:rPr lang="en-US" smtClean="0"/>
              <a:pPr>
                <a:defRPr/>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a:xfrm>
            <a:off x="301752" y="6410848"/>
            <a:ext cx="3383280" cy="365760"/>
          </a:xfrm>
        </p:spPr>
        <p:txBody>
          <a:body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pPr>
              <a:defRPr/>
            </a:pPr>
            <a:fld id="{E027A3AA-D19C-436F-818E-453E1C9BAAED}" type="slidenum">
              <a:rPr lang="en-US" smtClean="0"/>
              <a:pPr>
                <a:defRPr/>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a:defRPr/>
            </a:pPr>
            <a:endParaRPr lang="en-US"/>
          </a:p>
        </p:txBody>
      </p:sp>
      <p:sp>
        <p:nvSpPr>
          <p:cNvPr id="6" name="Footer Placeholder 5"/>
          <p:cNvSpPr>
            <a:spLocks noGrp="1"/>
          </p:cNvSpPr>
          <p:nvPr>
            <p:ph type="ftr" sz="quarter" idx="11"/>
          </p:nvPr>
        </p:nvSpPr>
        <p:spPr>
          <a:xfrm>
            <a:off x="301752" y="6410848"/>
            <a:ext cx="3584448" cy="365760"/>
          </a:xfrm>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B9F01B6D-723D-40AC-AA1F-2E5EF1E9D6CD}" type="slidenum">
              <a:rPr lang="en-US" smtClean="0"/>
              <a:pPr>
                <a:defRPr/>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smtClean="0"/>
              <a:t>And some miscellaneous topics</a:t>
            </a:r>
          </a:p>
          <a:p>
            <a:r>
              <a:rPr lang="en-US" dirty="0" smtClean="0"/>
              <a:t>Concurrent access </a:t>
            </a:r>
            <a:r>
              <a:rPr lang="en-US" dirty="0" smtClean="0"/>
              <a:t>and sorting</a:t>
            </a:r>
            <a:endParaRPr lang="en-US" dirty="0"/>
          </a:p>
        </p:txBody>
      </p:sp>
      <p:sp>
        <p:nvSpPr>
          <p:cNvPr id="4" name="Title 3"/>
          <p:cNvSpPr>
            <a:spLocks noGrp="1"/>
          </p:cNvSpPr>
          <p:nvPr>
            <p:ph type="ctrTitle"/>
          </p:nvPr>
        </p:nvSpPr>
        <p:spPr/>
        <p:txBody>
          <a:bodyPr/>
          <a:lstStyle/>
          <a:p>
            <a:r>
              <a:rPr lang="en-US" dirty="0" smtClean="0"/>
              <a:t>Database Objects</a:t>
            </a:r>
            <a:endParaRPr lang="en-US" dirty="0"/>
          </a:p>
        </p:txBody>
      </p:sp>
    </p:spTree>
    <p:extLst>
      <p:ext uri="{BB962C8B-B14F-4D97-AF65-F5344CB8AC3E}">
        <p14:creationId xmlns:p14="http://schemas.microsoft.com/office/powerpoint/2010/main" val="3712649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txBox="1">
            <a:spLocks noGrp="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2A576DC4-6DAA-431A-8E68-E6977CA3BDC3}" type="slidenum">
              <a:rPr lang="en-US" altLang="en-US" sz="1200">
                <a:latin typeface="Garamond" pitchFamily="18" charset="0"/>
              </a:rPr>
              <a:pPr algn="r" eaLnBrk="1" hangingPunct="1">
                <a:spcBef>
                  <a:spcPct val="0"/>
                </a:spcBef>
                <a:buClrTx/>
                <a:buSzTx/>
                <a:buFontTx/>
                <a:buNone/>
              </a:pPr>
              <a:t>10</a:t>
            </a:fld>
            <a:endParaRPr lang="en-US" altLang="en-US" sz="1200">
              <a:latin typeface="Garamond" pitchFamily="18" charset="0"/>
            </a:endParaRPr>
          </a:p>
        </p:txBody>
      </p:sp>
      <p:sp>
        <p:nvSpPr>
          <p:cNvPr id="38915" name="Rectangle 2"/>
          <p:cNvSpPr>
            <a:spLocks noGrp="1" noChangeArrowheads="1"/>
          </p:cNvSpPr>
          <p:nvPr>
            <p:ph type="title" idx="4294967295"/>
          </p:nvPr>
        </p:nvSpPr>
        <p:spPr>
          <a:xfrm>
            <a:off x="0" y="457200"/>
            <a:ext cx="8229600" cy="949325"/>
          </a:xfrm>
        </p:spPr>
        <p:txBody>
          <a:bodyPr anchor="t"/>
          <a:lstStyle/>
          <a:p>
            <a:pPr eaLnBrk="1" hangingPunct="1"/>
            <a:r>
              <a:rPr lang="en-US" altLang="en-US" smtClean="0"/>
              <a:t>Access or Excel?</a:t>
            </a:r>
          </a:p>
        </p:txBody>
      </p:sp>
      <p:sp>
        <p:nvSpPr>
          <p:cNvPr id="38916" name="Content Placeholder 5"/>
          <p:cNvSpPr>
            <a:spLocks noGrp="1"/>
          </p:cNvSpPr>
          <p:nvPr>
            <p:ph idx="4294967295"/>
          </p:nvPr>
        </p:nvSpPr>
        <p:spPr>
          <a:xfrm>
            <a:off x="5486400" y="2057400"/>
            <a:ext cx="3657600" cy="4191000"/>
          </a:xfrm>
        </p:spPr>
        <p:txBody>
          <a:bodyPr/>
          <a:lstStyle/>
          <a:p>
            <a:pPr eaLnBrk="1" hangingPunct="1"/>
            <a:r>
              <a:rPr lang="en-US" altLang="en-US" sz="2900" smtClean="0"/>
              <a:t>You are working with large amounts of data</a:t>
            </a:r>
          </a:p>
          <a:p>
            <a:pPr eaLnBrk="1" hangingPunct="1"/>
            <a:r>
              <a:rPr lang="en-US" altLang="en-US" sz="2900" smtClean="0"/>
              <a:t>You need to create relationships between your data</a:t>
            </a:r>
          </a:p>
        </p:txBody>
      </p:sp>
      <p:sp>
        <p:nvSpPr>
          <p:cNvPr id="7" name="Content Placeholder 5"/>
          <p:cNvSpPr txBox="1">
            <a:spLocks/>
          </p:cNvSpPr>
          <p:nvPr/>
        </p:nvSpPr>
        <p:spPr bwMode="auto">
          <a:xfrm>
            <a:off x="838200" y="2057400"/>
            <a:ext cx="3657600" cy="5791200"/>
          </a:xfrm>
          <a:prstGeom prst="rect">
            <a:avLst/>
          </a:prstGeom>
          <a:noFill/>
          <a:ln w="9525">
            <a:noFill/>
            <a:miter lim="800000"/>
            <a:headEnd/>
            <a:tailEnd/>
          </a:ln>
          <a:effectLst/>
        </p:spPr>
        <p:txBody>
          <a:bodyPr/>
          <a:lstStyle/>
          <a:p>
            <a:pPr marL="342900" indent="-342900">
              <a:spcBef>
                <a:spcPct val="20000"/>
              </a:spcBef>
              <a:buClr>
                <a:schemeClr val="accent1"/>
              </a:buClr>
              <a:buSzPct val="65000"/>
              <a:buFont typeface="Wingdings" pitchFamily="2" charset="2"/>
              <a:buChar char="n"/>
              <a:defRPr/>
            </a:pPr>
            <a:r>
              <a:rPr lang="en-US" sz="2700" kern="0" dirty="0">
                <a:latin typeface="+mn-lt"/>
                <a:cs typeface="+mn-cs"/>
              </a:rPr>
              <a:t>Your data is of a manageable data size</a:t>
            </a:r>
          </a:p>
          <a:p>
            <a:pPr marL="342900" indent="-342900">
              <a:spcBef>
                <a:spcPct val="20000"/>
              </a:spcBef>
              <a:buClr>
                <a:schemeClr val="accent1"/>
              </a:buClr>
              <a:buSzPct val="65000"/>
              <a:buFont typeface="Wingdings" pitchFamily="2" charset="2"/>
              <a:buChar char="n"/>
              <a:defRPr/>
            </a:pPr>
            <a:r>
              <a:rPr lang="en-US" sz="2700" kern="0" dirty="0">
                <a:latin typeface="+mn-lt"/>
                <a:cs typeface="+mn-cs"/>
              </a:rPr>
              <a:t>There is no need for relationships between data</a:t>
            </a:r>
          </a:p>
          <a:p>
            <a:pPr marL="342900" indent="-342900">
              <a:spcBef>
                <a:spcPct val="20000"/>
              </a:spcBef>
              <a:buClr>
                <a:schemeClr val="accent1"/>
              </a:buClr>
              <a:buSzPct val="65000"/>
              <a:buFont typeface="Wingdings" pitchFamily="2" charset="2"/>
              <a:buChar char="n"/>
              <a:defRPr/>
            </a:pPr>
            <a:r>
              <a:rPr lang="en-US" sz="2700" kern="0" dirty="0">
                <a:latin typeface="+mn-lt"/>
                <a:cs typeface="+mn-cs"/>
              </a:rPr>
              <a:t>You are primarily creating calculations and statistics</a:t>
            </a:r>
          </a:p>
        </p:txBody>
      </p:sp>
      <p:sp>
        <p:nvSpPr>
          <p:cNvPr id="12" name="Rectangle 2"/>
          <p:cNvSpPr txBox="1">
            <a:spLocks noChangeArrowheads="1"/>
          </p:cNvSpPr>
          <p:nvPr/>
        </p:nvSpPr>
        <p:spPr bwMode="auto">
          <a:xfrm>
            <a:off x="5029200" y="1143000"/>
            <a:ext cx="4114800" cy="762000"/>
          </a:xfrm>
          <a:prstGeom prst="rect">
            <a:avLst/>
          </a:prstGeom>
          <a:noFill/>
          <a:ln w="9525">
            <a:noFill/>
            <a:miter lim="800000"/>
            <a:headEnd/>
            <a:tailEnd/>
          </a:ln>
          <a:effectLst/>
        </p:spPr>
        <p:txBody>
          <a:bodyPr/>
          <a:lstStyle/>
          <a:p>
            <a:pPr>
              <a:defRPr/>
            </a:pPr>
            <a:r>
              <a:rPr lang="en-US" sz="3600" kern="0" dirty="0">
                <a:solidFill>
                  <a:schemeClr val="tx2"/>
                </a:solidFill>
                <a:latin typeface="+mj-lt"/>
                <a:ea typeface="+mj-ea"/>
                <a:cs typeface="+mj-cs"/>
              </a:rPr>
              <a:t>Use Access when: </a:t>
            </a:r>
            <a:endParaRPr lang="en-US" sz="3600" dirty="0">
              <a:cs typeface="+mn-cs"/>
            </a:endParaRPr>
          </a:p>
        </p:txBody>
      </p:sp>
      <p:sp>
        <p:nvSpPr>
          <p:cNvPr id="8" name="Rectangle 2"/>
          <p:cNvSpPr txBox="1">
            <a:spLocks noChangeArrowheads="1"/>
          </p:cNvSpPr>
          <p:nvPr/>
        </p:nvSpPr>
        <p:spPr bwMode="auto">
          <a:xfrm>
            <a:off x="762000" y="1143000"/>
            <a:ext cx="4114800" cy="762000"/>
          </a:xfrm>
          <a:prstGeom prst="rect">
            <a:avLst/>
          </a:prstGeom>
          <a:noFill/>
          <a:ln w="9525">
            <a:noFill/>
            <a:miter lim="800000"/>
            <a:headEnd/>
            <a:tailEnd/>
          </a:ln>
          <a:effectLst/>
        </p:spPr>
        <p:txBody>
          <a:bodyPr/>
          <a:lstStyle/>
          <a:p>
            <a:pPr>
              <a:defRPr/>
            </a:pPr>
            <a:r>
              <a:rPr lang="en-US" sz="3600" kern="0" dirty="0">
                <a:solidFill>
                  <a:schemeClr val="tx2"/>
                </a:solidFill>
                <a:latin typeface="+mj-lt"/>
                <a:ea typeface="+mj-ea"/>
                <a:cs typeface="+mj-cs"/>
              </a:rPr>
              <a:t>Use Excel when: </a:t>
            </a:r>
            <a:endParaRPr lang="en-US" sz="3600" dirty="0">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0" y="457200"/>
            <a:ext cx="8229600" cy="1371600"/>
          </a:xfrm>
        </p:spPr>
        <p:txBody>
          <a:bodyPr anchor="t"/>
          <a:lstStyle/>
          <a:p>
            <a:pPr eaLnBrk="1" hangingPunct="1"/>
            <a:r>
              <a:rPr lang="en-US" altLang="en-US" smtClean="0"/>
              <a:t>Understand Large Database Differences</a:t>
            </a:r>
          </a:p>
        </p:txBody>
      </p:sp>
      <p:sp>
        <p:nvSpPr>
          <p:cNvPr id="39939" name="Rectangle 3"/>
          <p:cNvSpPr>
            <a:spLocks noGrp="1" noChangeArrowheads="1"/>
          </p:cNvSpPr>
          <p:nvPr>
            <p:ph type="body" idx="4294967295"/>
          </p:nvPr>
        </p:nvSpPr>
        <p:spPr>
          <a:xfrm>
            <a:off x="0" y="1981200"/>
            <a:ext cx="8229600" cy="3886200"/>
          </a:xfrm>
        </p:spPr>
        <p:txBody>
          <a:bodyPr/>
          <a:lstStyle/>
          <a:p>
            <a:pPr eaLnBrk="1" hangingPunct="1"/>
            <a:r>
              <a:rPr lang="en-US" altLang="en-US" dirty="0" smtClean="0"/>
              <a:t>Most large companies separate their database into front and back ends</a:t>
            </a:r>
          </a:p>
          <a:p>
            <a:pPr marL="669925" lvl="1" indent="-325438" eaLnBrk="1" hangingPunct="1"/>
            <a:r>
              <a:rPr lang="en-US" altLang="en-US" dirty="0" smtClean="0"/>
              <a:t>Front end – contains the objects needed to interact with data, but not the tables where the record values reside</a:t>
            </a:r>
          </a:p>
          <a:p>
            <a:pPr marL="669925" lvl="1" indent="-325438" eaLnBrk="1" hangingPunct="1"/>
            <a:r>
              <a:rPr lang="en-US" altLang="en-US" dirty="0" smtClean="0"/>
              <a:t>Back end – contains the tables where the data </a:t>
            </a:r>
            <a:r>
              <a:rPr lang="en-US" altLang="en-US" dirty="0" smtClean="0"/>
              <a:t>resides</a:t>
            </a:r>
          </a:p>
          <a:p>
            <a:pPr marL="395605" indent="-325438"/>
            <a:r>
              <a:rPr lang="en-US" altLang="en-US" dirty="0" smtClean="0"/>
              <a:t>Makes it easier to control security, to hire specialists in both areas, to change vendors of software if needed</a:t>
            </a:r>
            <a:endParaRPr lang="en-US" alt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txBox="1">
            <a:spLocks noGrp="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5C74702B-6E4E-4D7F-A524-603971C81CB7}" type="slidenum">
              <a:rPr lang="en-US" altLang="en-US" sz="1200">
                <a:latin typeface="Garamond" pitchFamily="18" charset="0"/>
              </a:rPr>
              <a:pPr algn="r" eaLnBrk="1" hangingPunct="1">
                <a:spcBef>
                  <a:spcPct val="0"/>
                </a:spcBef>
                <a:buClrTx/>
                <a:buSzTx/>
                <a:buFontTx/>
                <a:buNone/>
              </a:pPr>
              <a:t>2</a:t>
            </a:fld>
            <a:endParaRPr lang="en-US" altLang="en-US" sz="1200">
              <a:latin typeface="Garamond" pitchFamily="18" charset="0"/>
            </a:endParaRPr>
          </a:p>
        </p:txBody>
      </p:sp>
      <p:sp>
        <p:nvSpPr>
          <p:cNvPr id="22531" name="Rectangle 2"/>
          <p:cNvSpPr>
            <a:spLocks noGrp="1" noChangeArrowheads="1"/>
          </p:cNvSpPr>
          <p:nvPr>
            <p:ph type="title" idx="4294967295"/>
          </p:nvPr>
        </p:nvSpPr>
        <p:spPr>
          <a:xfrm>
            <a:off x="0" y="457200"/>
            <a:ext cx="8229600" cy="949325"/>
          </a:xfrm>
        </p:spPr>
        <p:txBody>
          <a:bodyPr anchor="t"/>
          <a:lstStyle/>
          <a:p>
            <a:pPr eaLnBrk="1" hangingPunct="1"/>
            <a:r>
              <a:rPr lang="en-US" altLang="en-US" smtClean="0"/>
              <a:t>Objects</a:t>
            </a:r>
          </a:p>
        </p:txBody>
      </p:sp>
      <p:sp>
        <p:nvSpPr>
          <p:cNvPr id="22532" name="Rectangle 3"/>
          <p:cNvSpPr>
            <a:spLocks noGrp="1" noChangeArrowheads="1"/>
          </p:cNvSpPr>
          <p:nvPr>
            <p:ph type="body" idx="4294967295"/>
          </p:nvPr>
        </p:nvSpPr>
        <p:spPr>
          <a:xfrm>
            <a:off x="0" y="1981200"/>
            <a:ext cx="8229600" cy="3660775"/>
          </a:xfrm>
        </p:spPr>
        <p:txBody>
          <a:bodyPr/>
          <a:lstStyle/>
          <a:p>
            <a:pPr eaLnBrk="1" hangingPunct="1"/>
            <a:r>
              <a:rPr lang="en-US" altLang="en-US" smtClean="0"/>
              <a:t>Tables</a:t>
            </a:r>
          </a:p>
          <a:p>
            <a:pPr eaLnBrk="1" hangingPunct="1"/>
            <a:r>
              <a:rPr lang="en-US" altLang="en-US" smtClean="0"/>
              <a:t>Queries</a:t>
            </a:r>
          </a:p>
          <a:p>
            <a:pPr eaLnBrk="1" hangingPunct="1"/>
            <a:r>
              <a:rPr lang="en-US" altLang="en-US" smtClean="0"/>
              <a:t>Reports</a:t>
            </a:r>
          </a:p>
          <a:p>
            <a:pPr eaLnBrk="1" hangingPunct="1"/>
            <a:r>
              <a:rPr lang="en-US" altLang="en-US" smtClean="0"/>
              <a:t>Forms</a:t>
            </a:r>
          </a:p>
          <a:p>
            <a:pPr eaLnBrk="1" hangingPunct="1"/>
            <a:r>
              <a:rPr lang="en-US" altLang="en-US" smtClean="0"/>
              <a:t>Macros</a:t>
            </a:r>
          </a:p>
          <a:p>
            <a:pPr eaLnBrk="1" hangingPunct="1"/>
            <a:r>
              <a:rPr lang="en-US" altLang="en-US" smtClean="0"/>
              <a:t>Modules</a:t>
            </a:r>
          </a:p>
        </p:txBody>
      </p:sp>
      <p:pic>
        <p:nvPicPr>
          <p:cNvPr id="22533" name="Picture 8" descr="D:\Prentice Hall\Exploring Office\Manuscripts\Chapter 1\art\EA1Fig02.tif"/>
          <p:cNvPicPr>
            <a:picLocks noChangeAspect="1" noChangeArrowheads="1"/>
          </p:cNvPicPr>
          <p:nvPr/>
        </p:nvPicPr>
        <p:blipFill>
          <a:blip r:embed="rId3">
            <a:extLst>
              <a:ext uri="{28A0092B-C50C-407E-A947-70E740481C1C}">
                <a14:useLocalDpi xmlns:a14="http://schemas.microsoft.com/office/drawing/2010/main" val="0"/>
              </a:ext>
            </a:extLst>
          </a:blip>
          <a:srcRect r="36719" b="38542"/>
          <a:stretch>
            <a:fillRect/>
          </a:stretch>
        </p:blipFill>
        <p:spPr bwMode="auto">
          <a:xfrm>
            <a:off x="2743200" y="1295400"/>
            <a:ext cx="6172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4" name="Text Box 8"/>
          <p:cNvSpPr txBox="1">
            <a:spLocks noChangeArrowheads="1"/>
          </p:cNvSpPr>
          <p:nvPr/>
        </p:nvSpPr>
        <p:spPr bwMode="auto">
          <a:xfrm>
            <a:off x="2667000" y="6019800"/>
            <a:ext cx="2209800" cy="276225"/>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Objects</a:t>
            </a:r>
          </a:p>
        </p:txBody>
      </p:sp>
      <p:cxnSp>
        <p:nvCxnSpPr>
          <p:cNvPr id="22535" name="Straight Connector 7"/>
          <p:cNvCxnSpPr>
            <a:cxnSpLocks noChangeShapeType="1"/>
          </p:cNvCxnSpPr>
          <p:nvPr/>
        </p:nvCxnSpPr>
        <p:spPr bwMode="auto">
          <a:xfrm rot="-5400000">
            <a:off x="3162300" y="5524500"/>
            <a:ext cx="838200" cy="152400"/>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cs typeface="Times New Roman" pitchFamily="18" charset="0"/>
              </a:rPr>
              <a:t>Reports</a:t>
            </a:r>
            <a:r>
              <a:rPr lang="en-US" altLang="en-US" smtClean="0"/>
              <a:t> </a:t>
            </a:r>
          </a:p>
        </p:txBody>
      </p:sp>
      <p:sp>
        <p:nvSpPr>
          <p:cNvPr id="23555" name="Rectangle 3"/>
          <p:cNvSpPr>
            <a:spLocks noGrp="1" noChangeArrowheads="1"/>
          </p:cNvSpPr>
          <p:nvPr>
            <p:ph sz="quarter" idx="1"/>
          </p:nvPr>
        </p:nvSpPr>
        <p:spPr/>
        <p:txBody>
          <a:bodyPr/>
          <a:lstStyle/>
          <a:p>
            <a:pPr eaLnBrk="1" hangingPunct="1"/>
            <a:r>
              <a:rPr lang="en-US" altLang="en-US" b="1" smtClean="0">
                <a:cs typeface="Times New Roman" pitchFamily="18" charset="0"/>
              </a:rPr>
              <a:t>Reports</a:t>
            </a:r>
            <a:r>
              <a:rPr lang="en-US" altLang="en-US" i="1" smtClean="0">
                <a:cs typeface="Times New Roman" pitchFamily="18" charset="0"/>
              </a:rPr>
              <a:t> </a:t>
            </a:r>
            <a:r>
              <a:rPr lang="en-US" altLang="en-US" smtClean="0">
                <a:cs typeface="Times New Roman" pitchFamily="18" charset="0"/>
              </a:rPr>
              <a:t>are created when a more formal printout is desired. </a:t>
            </a:r>
          </a:p>
          <a:p>
            <a:pPr lvl="1" eaLnBrk="1" hangingPunct="1"/>
            <a:r>
              <a:rPr lang="en-US" altLang="en-US" smtClean="0">
                <a:cs typeface="Times New Roman" pitchFamily="18" charset="0"/>
              </a:rPr>
              <a:t>Use a wizard to create a report</a:t>
            </a:r>
          </a:p>
          <a:p>
            <a:pPr lvl="1" eaLnBrk="1" hangingPunct="1"/>
            <a:r>
              <a:rPr lang="en-US" altLang="en-US" smtClean="0">
                <a:cs typeface="Times New Roman" pitchFamily="18" charset="0"/>
              </a:rPr>
              <a:t>Executes one or more queries and presents the results in a more organized fashion</a:t>
            </a:r>
          </a:p>
          <a:p>
            <a:pPr lvl="1" eaLnBrk="1" hangingPunct="1"/>
            <a:r>
              <a:rPr lang="en-US" altLang="en-US" smtClean="0">
                <a:cs typeface="Times New Roman" pitchFamily="18" charset="0"/>
              </a:rPr>
              <a:t>Can sort the data, can do simple arithmetic (totals)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Queries</a:t>
            </a:r>
            <a:endParaRPr lang="en-US" dirty="0"/>
          </a:p>
        </p:txBody>
      </p:sp>
      <p:sp>
        <p:nvSpPr>
          <p:cNvPr id="3" name="Content Placeholder 2"/>
          <p:cNvSpPr>
            <a:spLocks noGrp="1"/>
          </p:cNvSpPr>
          <p:nvPr>
            <p:ph sz="quarter" idx="1"/>
          </p:nvPr>
        </p:nvSpPr>
        <p:spPr/>
        <p:txBody>
          <a:bodyPr/>
          <a:lstStyle/>
          <a:p>
            <a:r>
              <a:rPr lang="en-US" dirty="0" smtClean="0"/>
              <a:t>Asking questions about the data in the database</a:t>
            </a:r>
          </a:p>
          <a:p>
            <a:r>
              <a:rPr lang="en-US" dirty="0" smtClean="0"/>
              <a:t>Two different query interfaces (SQL and QBE)</a:t>
            </a:r>
          </a:p>
          <a:p>
            <a:r>
              <a:rPr lang="en-US" dirty="0" smtClean="0"/>
              <a:t>See separate slides for details (Database Queries)</a:t>
            </a:r>
            <a:endParaRPr lang="en-US" dirty="0"/>
          </a:p>
        </p:txBody>
      </p:sp>
    </p:spTree>
    <p:extLst>
      <p:ext uri="{BB962C8B-B14F-4D97-AF65-F5344CB8AC3E}">
        <p14:creationId xmlns:p14="http://schemas.microsoft.com/office/powerpoint/2010/main" val="244889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a:t>
            </a:r>
            <a:endParaRPr lang="en-US" dirty="0"/>
          </a:p>
        </p:txBody>
      </p:sp>
      <p:sp>
        <p:nvSpPr>
          <p:cNvPr id="3" name="Content Placeholder 2"/>
          <p:cNvSpPr>
            <a:spLocks noGrp="1"/>
          </p:cNvSpPr>
          <p:nvPr>
            <p:ph sz="quarter" idx="1"/>
          </p:nvPr>
        </p:nvSpPr>
        <p:spPr/>
        <p:txBody>
          <a:bodyPr/>
          <a:lstStyle/>
          <a:p>
            <a:r>
              <a:rPr lang="en-US" dirty="0" smtClean="0"/>
              <a:t>Allows you to customize the interface for entering data</a:t>
            </a:r>
          </a:p>
          <a:p>
            <a:r>
              <a:rPr lang="en-US" dirty="0" smtClean="0"/>
              <a:t>See separate set of slides for that topic</a:t>
            </a:r>
            <a:endParaRPr lang="en-US" dirty="0"/>
          </a:p>
        </p:txBody>
      </p:sp>
    </p:spTree>
    <p:extLst>
      <p:ext uri="{BB962C8B-B14F-4D97-AF65-F5344CB8AC3E}">
        <p14:creationId xmlns:p14="http://schemas.microsoft.com/office/powerpoint/2010/main" val="2042128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mtClean="0"/>
              <a:t>Sorting Records</a:t>
            </a:r>
          </a:p>
        </p:txBody>
      </p:sp>
      <p:sp>
        <p:nvSpPr>
          <p:cNvPr id="34819" name="Rectangle 3"/>
          <p:cNvSpPr>
            <a:spLocks noGrp="1" noChangeArrowheads="1"/>
          </p:cNvSpPr>
          <p:nvPr>
            <p:ph sz="quarter" idx="1"/>
          </p:nvPr>
        </p:nvSpPr>
        <p:spPr>
          <a:xfrm>
            <a:off x="784225" y="2076450"/>
            <a:ext cx="7473950" cy="3465513"/>
          </a:xfrm>
        </p:spPr>
        <p:txBody>
          <a:bodyPr>
            <a:normAutofit fontScale="92500" lnSpcReduction="10000"/>
          </a:bodyPr>
          <a:lstStyle/>
          <a:p>
            <a:pPr eaLnBrk="1" hangingPunct="1"/>
            <a:r>
              <a:rPr lang="en-US" altLang="en-US" sz="2600" smtClean="0"/>
              <a:t>Can sort records in a database by field values</a:t>
            </a:r>
          </a:p>
          <a:p>
            <a:pPr eaLnBrk="1" hangingPunct="1"/>
            <a:r>
              <a:rPr lang="en-US" altLang="en-US" sz="2600" smtClean="0"/>
              <a:t>Single Field Sort</a:t>
            </a:r>
          </a:p>
          <a:p>
            <a:pPr lvl="1" eaLnBrk="1" hangingPunct="1"/>
            <a:r>
              <a:rPr lang="en-US" altLang="en-US" sz="2600" smtClean="0"/>
              <a:t>Sort all students in the DB by home state</a:t>
            </a:r>
          </a:p>
          <a:p>
            <a:pPr eaLnBrk="1" hangingPunct="1"/>
            <a:r>
              <a:rPr lang="en-US" altLang="en-US" sz="2600" smtClean="0"/>
              <a:t>Multi-Field Sort (Field A within Field B)</a:t>
            </a:r>
          </a:p>
          <a:p>
            <a:pPr lvl="1" eaLnBrk="1" hangingPunct="1"/>
            <a:r>
              <a:rPr lang="en-US" altLang="en-US" sz="2600" smtClean="0"/>
              <a:t>Sort all students in the DB by home state then by alphabetical order of last name (Name within State)  State is </a:t>
            </a:r>
            <a:r>
              <a:rPr lang="en-US" altLang="en-US" sz="2600" b="1" smtClean="0"/>
              <a:t>primary sort field</a:t>
            </a:r>
            <a:r>
              <a:rPr lang="en-US" altLang="en-US" sz="2600" smtClean="0"/>
              <a:t>, Name is </a:t>
            </a:r>
            <a:r>
              <a:rPr lang="en-US" altLang="en-US" sz="2600" b="1" smtClean="0"/>
              <a:t>secondary sort field</a:t>
            </a:r>
          </a:p>
          <a:p>
            <a:pPr lvl="1" eaLnBrk="1" hangingPunct="1"/>
            <a:r>
              <a:rPr lang="en-US" altLang="en-US" sz="2600" smtClean="0"/>
              <a:t>Access sorts multiple fields left to right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txBox="1">
            <a:spLocks noGrp="1"/>
          </p:cNvSpPr>
          <p:nvPr/>
        </p:nvSpPr>
        <p:spPr bwMode="auto">
          <a:xfrm>
            <a:off x="6553200" y="6243638"/>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r" eaLnBrk="1" hangingPunct="1">
              <a:spcBef>
                <a:spcPct val="0"/>
              </a:spcBef>
              <a:buClrTx/>
              <a:buSzTx/>
              <a:buFontTx/>
              <a:buNone/>
            </a:pPr>
            <a:fld id="{CF763A6E-AE28-4552-B1D1-E0E66BACB0AD}" type="slidenum">
              <a:rPr lang="en-US" altLang="en-US" sz="1200">
                <a:latin typeface="Garamond" pitchFamily="18" charset="0"/>
              </a:rPr>
              <a:pPr algn="r" eaLnBrk="1" hangingPunct="1">
                <a:spcBef>
                  <a:spcPct val="0"/>
                </a:spcBef>
                <a:buClrTx/>
                <a:buSzTx/>
                <a:buFontTx/>
                <a:buNone/>
              </a:pPr>
              <a:t>7</a:t>
            </a:fld>
            <a:endParaRPr lang="en-US" altLang="en-US" sz="1200">
              <a:latin typeface="Garamond" pitchFamily="18" charset="0"/>
            </a:endParaRPr>
          </a:p>
        </p:txBody>
      </p:sp>
      <p:sp>
        <p:nvSpPr>
          <p:cNvPr id="35843" name="Rectangle 2"/>
          <p:cNvSpPr>
            <a:spLocks noGrp="1" noChangeArrowheads="1"/>
          </p:cNvSpPr>
          <p:nvPr>
            <p:ph type="title" idx="4294967295"/>
          </p:nvPr>
        </p:nvSpPr>
        <p:spPr>
          <a:xfrm>
            <a:off x="0" y="457200"/>
            <a:ext cx="8229600" cy="1225550"/>
          </a:xfrm>
        </p:spPr>
        <p:txBody>
          <a:bodyPr anchor="t"/>
          <a:lstStyle/>
          <a:p>
            <a:pPr eaLnBrk="1" hangingPunct="1"/>
            <a:r>
              <a:rPr lang="en-US" altLang="en-US" smtClean="0"/>
              <a:t>Sorting Table Data</a:t>
            </a:r>
          </a:p>
        </p:txBody>
      </p:sp>
      <p:sp>
        <p:nvSpPr>
          <p:cNvPr id="35844" name="Content Placeholder 4"/>
          <p:cNvSpPr>
            <a:spLocks noGrp="1"/>
          </p:cNvSpPr>
          <p:nvPr>
            <p:ph idx="4294967295"/>
          </p:nvPr>
        </p:nvSpPr>
        <p:spPr>
          <a:xfrm>
            <a:off x="0" y="4953000"/>
            <a:ext cx="8229600" cy="1143000"/>
          </a:xfrm>
        </p:spPr>
        <p:txBody>
          <a:bodyPr/>
          <a:lstStyle/>
          <a:p>
            <a:pPr eaLnBrk="1" hangingPunct="1"/>
            <a:r>
              <a:rPr lang="en-US" altLang="en-US" smtClean="0"/>
              <a:t>Lists records in ascending or descending order according to one or more fields</a:t>
            </a:r>
          </a:p>
        </p:txBody>
      </p:sp>
      <p:pic>
        <p:nvPicPr>
          <p:cNvPr id="35845" name="Picture 9" descr="D:\Prentice Hall\Exploring Office\Manuscripts\Chapter 1\art\a-sortasc.jpg"/>
          <p:cNvPicPr>
            <a:picLocks noChangeAspect="1" noChangeArrowheads="1"/>
          </p:cNvPicPr>
          <p:nvPr/>
        </p:nvPicPr>
        <p:blipFill>
          <a:blip r:embed="rId3">
            <a:extLst>
              <a:ext uri="{28A0092B-C50C-407E-A947-70E740481C1C}">
                <a14:useLocalDpi xmlns:a14="http://schemas.microsoft.com/office/drawing/2010/main" val="0"/>
              </a:ext>
            </a:extLst>
          </a:blip>
          <a:srcRect b="7439"/>
          <a:stretch>
            <a:fillRect/>
          </a:stretch>
        </p:blipFill>
        <p:spPr bwMode="auto">
          <a:xfrm>
            <a:off x="228600" y="1600200"/>
            <a:ext cx="43529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Picture 10" descr="D:\Prentice Hall\Exploring Office\Manuscripts\Chapter 1\art\a-sortdesc.jpg"/>
          <p:cNvPicPr>
            <a:picLocks noChangeAspect="1" noChangeArrowheads="1"/>
          </p:cNvPicPr>
          <p:nvPr/>
        </p:nvPicPr>
        <p:blipFill>
          <a:blip r:embed="rId4">
            <a:extLst>
              <a:ext uri="{28A0092B-C50C-407E-A947-70E740481C1C}">
                <a14:useLocalDpi xmlns:a14="http://schemas.microsoft.com/office/drawing/2010/main" val="0"/>
              </a:ext>
            </a:extLst>
          </a:blip>
          <a:srcRect b="5882"/>
          <a:stretch>
            <a:fillRect/>
          </a:stretch>
        </p:blipFill>
        <p:spPr bwMode="auto">
          <a:xfrm>
            <a:off x="4648200" y="1600200"/>
            <a:ext cx="433387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7" name="Text Box 8"/>
          <p:cNvSpPr txBox="1">
            <a:spLocks noChangeArrowheads="1"/>
          </p:cNvSpPr>
          <p:nvPr/>
        </p:nvSpPr>
        <p:spPr bwMode="auto">
          <a:xfrm>
            <a:off x="609600" y="4114800"/>
            <a:ext cx="2133600" cy="549275"/>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Last Name field sorted ascending</a:t>
            </a:r>
          </a:p>
        </p:txBody>
      </p:sp>
      <p:cxnSp>
        <p:nvCxnSpPr>
          <p:cNvPr id="35848" name="Straight Connector 8"/>
          <p:cNvCxnSpPr>
            <a:cxnSpLocks noChangeShapeType="1"/>
          </p:cNvCxnSpPr>
          <p:nvPr/>
        </p:nvCxnSpPr>
        <p:spPr bwMode="auto">
          <a:xfrm rot="-5400000">
            <a:off x="1181101" y="3848100"/>
            <a:ext cx="533400" cy="3175"/>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
        <p:nvSpPr>
          <p:cNvPr id="35849" name="Text Box 8"/>
          <p:cNvSpPr txBox="1">
            <a:spLocks noChangeArrowheads="1"/>
          </p:cNvSpPr>
          <p:nvPr/>
        </p:nvSpPr>
        <p:spPr bwMode="auto">
          <a:xfrm>
            <a:off x="5334000" y="4038600"/>
            <a:ext cx="2133600" cy="549275"/>
          </a:xfrm>
          <a:prstGeom prst="rect">
            <a:avLst/>
          </a:prstGeom>
          <a:solidFill>
            <a:schemeClr val="accent1"/>
          </a:solidFill>
          <a:ln>
            <a:noFill/>
          </a:ln>
          <a:extLst>
            <a:ext uri="{91240B29-F687-4F45-9708-019B960494DF}">
              <a14:hiddenLine xmlns:a14="http://schemas.microsoft.com/office/drawing/2010/main" w="25400">
                <a:solidFill>
                  <a:srgbClr val="000000"/>
                </a:solidFill>
                <a:miter lim="800000"/>
                <a:headEnd/>
                <a:tailEnd/>
              </a14:hiddenLine>
            </a:ext>
          </a:extLst>
        </p:spPr>
        <p:txBody>
          <a:bodyPr lIns="0" tIns="0" rIns="0" bIns="0">
            <a:spAutoFit/>
          </a:bodyPr>
          <a:lstStyle>
            <a:lvl1pPr eaLnBrk="0" hangingPunct="0">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eaLnBrk="0" hangingPunct="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eaLnBrk="0" hangingPunct="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eaLnBrk="0" hangingPunct="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eaLnBrk="0" hangingPunct="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eaLnBrk="1" hangingPunct="1">
              <a:spcBef>
                <a:spcPct val="0"/>
              </a:spcBef>
              <a:buClrTx/>
              <a:buSzTx/>
              <a:buFontTx/>
              <a:buNone/>
            </a:pPr>
            <a:r>
              <a:rPr lang="en-US" altLang="en-US" sz="1800">
                <a:solidFill>
                  <a:schemeClr val="tx2"/>
                </a:solidFill>
              </a:rPr>
              <a:t>Last Name field sorted descending</a:t>
            </a:r>
          </a:p>
        </p:txBody>
      </p:sp>
      <p:cxnSp>
        <p:nvCxnSpPr>
          <p:cNvPr id="35850" name="Straight Connector 11"/>
          <p:cNvCxnSpPr>
            <a:cxnSpLocks noChangeShapeType="1"/>
          </p:cNvCxnSpPr>
          <p:nvPr/>
        </p:nvCxnSpPr>
        <p:spPr bwMode="auto">
          <a:xfrm rot="-5400000">
            <a:off x="5829301" y="3771900"/>
            <a:ext cx="533400" cy="3175"/>
          </a:xfrm>
          <a:prstGeom prst="line">
            <a:avLst/>
          </a:prstGeom>
          <a:noFill/>
          <a:ln w="25400" algn="ctr">
            <a:solidFill>
              <a:schemeClr val="accent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smtClean="0"/>
              <a:t>Concurrent Processing</a:t>
            </a:r>
          </a:p>
        </p:txBody>
      </p:sp>
      <p:sp>
        <p:nvSpPr>
          <p:cNvPr id="36867" name="Rectangle 3"/>
          <p:cNvSpPr>
            <a:spLocks noGrp="1" noChangeArrowheads="1"/>
          </p:cNvSpPr>
          <p:nvPr>
            <p:ph sz="quarter" idx="1"/>
          </p:nvPr>
        </p:nvSpPr>
        <p:spPr>
          <a:xfrm>
            <a:off x="381000" y="1524000"/>
            <a:ext cx="8229600" cy="3886200"/>
          </a:xfrm>
        </p:spPr>
        <p:txBody>
          <a:bodyPr/>
          <a:lstStyle/>
          <a:p>
            <a:pPr eaLnBrk="1" hangingPunct="1"/>
            <a:r>
              <a:rPr lang="en-US" altLang="en-US" smtClean="0"/>
              <a:t>Large databases allow more than one person to access a file at one time</a:t>
            </a:r>
          </a:p>
          <a:p>
            <a:pPr eaLnBrk="1" hangingPunct="1"/>
            <a:r>
              <a:rPr lang="en-US" altLang="en-US" smtClean="0"/>
              <a:t>Have to be careful to control access - can lose data that way </a:t>
            </a:r>
          </a:p>
          <a:p>
            <a:pPr eaLnBrk="1" hangingPunct="1"/>
            <a:r>
              <a:rPr lang="en-US" altLang="en-US" smtClean="0"/>
              <a:t>the user who writes LAST is the change that “sticks”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mtClean="0"/>
              <a:t>Concurrent Processing (cont’d)</a:t>
            </a:r>
          </a:p>
        </p:txBody>
      </p:sp>
      <p:sp>
        <p:nvSpPr>
          <p:cNvPr id="37891" name="Rectangle 3"/>
          <p:cNvSpPr>
            <a:spLocks noGrp="1" noChangeArrowheads="1"/>
          </p:cNvSpPr>
          <p:nvPr>
            <p:ph sz="quarter" idx="1"/>
          </p:nvPr>
        </p:nvSpPr>
        <p:spPr>
          <a:xfrm>
            <a:off x="381000" y="1524000"/>
            <a:ext cx="8229600" cy="3886200"/>
          </a:xfrm>
        </p:spPr>
        <p:txBody>
          <a:bodyPr/>
          <a:lstStyle/>
          <a:p>
            <a:pPr eaLnBrk="1" hangingPunct="1"/>
            <a:r>
              <a:rPr lang="en-US" altLang="en-US" smtClean="0"/>
              <a:t>MS Access uses a lock file to control this</a:t>
            </a:r>
          </a:p>
          <a:p>
            <a:pPr eaLnBrk="1" hangingPunct="1"/>
            <a:r>
              <a:rPr lang="en-US" altLang="en-US" smtClean="0"/>
              <a:t>.laccdb file created when an .accdb file is opened, says that it is "locked" so no one else can use it</a:t>
            </a:r>
          </a:p>
          <a:p>
            <a:pPr eaLnBrk="1" hangingPunct="1"/>
            <a:r>
              <a:rPr lang="en-US" altLang="en-US" smtClean="0"/>
              <a:t>lock file goes away when database file is closed</a:t>
            </a:r>
          </a:p>
          <a:p>
            <a:pPr eaLnBrk="1" hangingPunct="1"/>
            <a:r>
              <a:rPr lang="en-US" altLang="en-US" smtClean="0"/>
              <a:t>DO NOT submit it INSTEAD of your database file!</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342</TotalTime>
  <Words>664</Words>
  <Application>Microsoft Office PowerPoint</Application>
  <PresentationFormat>On-screen Show (4:3)</PresentationFormat>
  <Paragraphs>81</Paragraphs>
  <Slides>11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Garamond</vt:lpstr>
      <vt:lpstr>Georgia</vt:lpstr>
      <vt:lpstr>Times New Roman</vt:lpstr>
      <vt:lpstr>Wingdings</vt:lpstr>
      <vt:lpstr>Wingdings 2</vt:lpstr>
      <vt:lpstr>Civic</vt:lpstr>
      <vt:lpstr>Database Objects</vt:lpstr>
      <vt:lpstr>Objects</vt:lpstr>
      <vt:lpstr>Reports </vt:lpstr>
      <vt:lpstr>Queries</vt:lpstr>
      <vt:lpstr>Forms</vt:lpstr>
      <vt:lpstr>Sorting Records</vt:lpstr>
      <vt:lpstr>Sorting Table Data</vt:lpstr>
      <vt:lpstr>Concurrent Processing</vt:lpstr>
      <vt:lpstr>Concurrent Processing (cont’d)</vt:lpstr>
      <vt:lpstr>Access or Excel?</vt:lpstr>
      <vt:lpstr>Understand Large Database Differences</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dc:title>
  <dc:creator>Debby</dc:creator>
  <cp:lastModifiedBy>Debby</cp:lastModifiedBy>
  <cp:revision>27</cp:revision>
  <dcterms:created xsi:type="dcterms:W3CDTF">2007-10-05T00:26:34Z</dcterms:created>
  <dcterms:modified xsi:type="dcterms:W3CDTF">2014-11-09T23:32:55Z</dcterms:modified>
</cp:coreProperties>
</file>