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67" r:id="rId3"/>
    <p:sldId id="268" r:id="rId4"/>
    <p:sldId id="269" r:id="rId5"/>
    <p:sldId id="271" r:id="rId6"/>
    <p:sldId id="272" r:id="rId7"/>
    <p:sldId id="273" r:id="rId8"/>
    <p:sldId id="274" r:id="rId9"/>
    <p:sldId id="275" r:id="rId10"/>
    <p:sldId id="276" r:id="rId11"/>
    <p:sldId id="277" r:id="rId12"/>
    <p:sldId id="257" r:id="rId13"/>
    <p:sldId id="258" r:id="rId14"/>
    <p:sldId id="259" r:id="rId15"/>
    <p:sldId id="260" r:id="rId16"/>
    <p:sldId id="26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72683" autoAdjust="0"/>
  </p:normalViewPr>
  <p:slideViewPr>
    <p:cSldViewPr>
      <p:cViewPr>
        <p:scale>
          <a:sx n="83" d="100"/>
          <a:sy n="83" d="100"/>
        </p:scale>
        <p:origin x="-636"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699BD29-DEEE-4C3B-A002-64616D9A01FA}" type="datetimeFigureOut">
              <a:rPr lang="en-US" smtClean="0"/>
              <a:t>3/16/2016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B75ACF5-C409-4307-8359-EE53A0F96F03}" type="slidenum">
              <a:rPr lang="en-US" smtClean="0"/>
              <a:t>‹#›</a:t>
            </a:fld>
            <a:endParaRPr lang="en-US"/>
          </a:p>
        </p:txBody>
      </p:sp>
    </p:spTree>
    <p:extLst>
      <p:ext uri="{BB962C8B-B14F-4D97-AF65-F5344CB8AC3E}">
        <p14:creationId xmlns:p14="http://schemas.microsoft.com/office/powerpoint/2010/main" val="9572485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C0BE5989-7514-4AEB-A295-D2E6C955EDC9}" type="slidenum">
              <a:rPr lang="en-US" smtClean="0"/>
              <a:pPr eaLnBrk="1" hangingPunct="1">
                <a:defRPr/>
              </a:pPr>
              <a:t>2</a:t>
            </a:fld>
            <a:endParaRPr lang="en-US" smtClean="0"/>
          </a:p>
        </p:txBody>
      </p:sp>
      <p:sp>
        <p:nvSpPr>
          <p:cNvPr id="44035"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42810FB6-FFA2-4BE7-9054-F84D085FB24E}" type="slidenum">
              <a:rPr lang="en-US" altLang="en-US"/>
              <a:pPr algn="r" eaLnBrk="1" hangingPunct="1">
                <a:spcBef>
                  <a:spcPct val="0"/>
                </a:spcBef>
              </a:pPr>
              <a:t>2</a:t>
            </a:fld>
            <a:endParaRPr lang="en-US" altLang="en-US"/>
          </a:p>
        </p:txBody>
      </p:sp>
      <p:sp>
        <p:nvSpPr>
          <p:cNvPr id="44036" name="Rectangle 2"/>
          <p:cNvSpPr>
            <a:spLocks noGrp="1" noRot="1" noChangeAspect="1" noChangeArrowheads="1" noTextEdit="1"/>
          </p:cNvSpPr>
          <p:nvPr>
            <p:ph type="sldImg"/>
          </p:nvPr>
        </p:nvSpPr>
        <p:spPr>
          <a:ln/>
        </p:spPr>
      </p:sp>
      <p:sp>
        <p:nvSpPr>
          <p:cNvPr id="44037" name="Rectangle 3"/>
          <p:cNvSpPr>
            <a:spLocks noGrp="1" noChangeArrowheads="1"/>
          </p:cNvSpPr>
          <p:nvPr>
            <p:ph type="body" idx="1"/>
          </p:nvPr>
        </p:nvSpPr>
        <p:spPr>
          <a:noFill/>
        </p:spPr>
        <p:txBody>
          <a:bodyPr/>
          <a:lstStyle/>
          <a:p>
            <a:pPr eaLnBrk="1" hangingPunct="1">
              <a:spcBef>
                <a:spcPct val="0"/>
              </a:spcBef>
            </a:pPr>
            <a:r>
              <a:rPr lang="en-US" altLang="en-US" smtClean="0"/>
              <a:t>Just as you first create a blueprint to build a house, you should first sketch or outline your table design.  (Add: Careful pre-planning saves you much time in the future. There are many factors that affect both the design and structure of a database.</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B9EA8C62-42DB-4BE3-8DE1-737F811C2149}" type="slidenum">
              <a:rPr lang="en-US" smtClean="0"/>
              <a:pPr eaLnBrk="1" hangingPunct="1">
                <a:defRPr/>
              </a:pPr>
              <a:t>7</a:t>
            </a:fld>
            <a:endParaRPr lang="en-US" smtClean="0"/>
          </a:p>
        </p:txBody>
      </p:sp>
      <p:sp>
        <p:nvSpPr>
          <p:cNvPr id="47107"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5CC58A6B-C217-4908-8B9B-D5C9B0452266}" type="slidenum">
              <a:rPr lang="en-US" altLang="en-US"/>
              <a:pPr algn="r" eaLnBrk="1" hangingPunct="1">
                <a:spcBef>
                  <a:spcPct val="0"/>
                </a:spcBef>
              </a:pPr>
              <a:t>7</a:t>
            </a:fld>
            <a:endParaRPr lang="en-US" altLang="en-US"/>
          </a:p>
        </p:txBody>
      </p:sp>
      <p:sp>
        <p:nvSpPr>
          <p:cNvPr id="47108" name="Rectangle 2"/>
          <p:cNvSpPr>
            <a:spLocks noGrp="1" noRot="1" noChangeAspect="1" noChangeArrowheads="1" noTextEdit="1"/>
          </p:cNvSpPr>
          <p:nvPr>
            <p:ph type="sldImg"/>
          </p:nvPr>
        </p:nvSpPr>
        <p:spPr>
          <a:ln/>
        </p:spPr>
      </p:sp>
      <p:sp>
        <p:nvSpPr>
          <p:cNvPr id="47109" name="Rectangle 3"/>
          <p:cNvSpPr>
            <a:spLocks noGrp="1" noChangeArrowheads="1"/>
          </p:cNvSpPr>
          <p:nvPr>
            <p:ph type="body" idx="1"/>
          </p:nvPr>
        </p:nvSpPr>
        <p:spPr>
          <a:noFill/>
        </p:spPr>
        <p:txBody>
          <a:bodyPr/>
          <a:lstStyle/>
          <a:p>
            <a:pPr eaLnBrk="1" hangingPunct="1"/>
            <a:r>
              <a:rPr lang="en-US" altLang="en-US" smtClean="0"/>
              <a:t>Short for personal, non-public, information, PNPI laws govern the safeguarding of data such as social security numbers, credit card numbers, bank account numbers and medical records.</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74EBD854-FD35-4AAA-8DDC-D48D338EE986}" type="slidenum">
              <a:rPr lang="en-US" smtClean="0"/>
              <a:pPr eaLnBrk="1" hangingPunct="1">
                <a:defRPr/>
              </a:pPr>
              <a:t>8</a:t>
            </a:fld>
            <a:endParaRPr lang="en-US" smtClean="0"/>
          </a:p>
        </p:txBody>
      </p:sp>
      <p:sp>
        <p:nvSpPr>
          <p:cNvPr id="48131"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93730F8A-9E27-4132-B9F6-E4C3AE8CCB1C}" type="slidenum">
              <a:rPr lang="en-US" altLang="en-US"/>
              <a:pPr algn="r" eaLnBrk="1" hangingPunct="1">
                <a:spcBef>
                  <a:spcPct val="0"/>
                </a:spcBef>
              </a:pPr>
              <a:t>8</a:t>
            </a:fld>
            <a:endParaRPr lang="en-US" altLang="en-US"/>
          </a:p>
        </p:txBody>
      </p:sp>
      <p:sp>
        <p:nvSpPr>
          <p:cNvPr id="48132" name="Rectangle 2"/>
          <p:cNvSpPr>
            <a:spLocks noGrp="1" noRot="1" noChangeAspect="1" noChangeArrowheads="1" noTextEdit="1"/>
          </p:cNvSpPr>
          <p:nvPr>
            <p:ph type="sldImg"/>
          </p:nvPr>
        </p:nvSpPr>
        <p:spPr>
          <a:ln/>
        </p:spPr>
      </p:sp>
      <p:sp>
        <p:nvSpPr>
          <p:cNvPr id="48133" name="Rectangle 3"/>
          <p:cNvSpPr>
            <a:spLocks noGrp="1" noChangeArrowheads="1"/>
          </p:cNvSpPr>
          <p:nvPr>
            <p:ph type="body" idx="1"/>
          </p:nvPr>
        </p:nvSpPr>
        <p:spPr>
          <a:noFill/>
        </p:spPr>
        <p:txBody>
          <a:bodyPr/>
          <a:lstStyle/>
          <a:p>
            <a:pPr eaLnBrk="1" hangingPunct="1"/>
            <a:r>
              <a:rPr lang="en-US" altLang="en-US" smtClean="0"/>
              <a:t>For greater flexibility, store data in its smallest part.  It is much more difficult to search for data when more than one piece of information is in one field.  Examples include: instead of one field for a persons address, break the address into three fields – street address, city, state and zip. Instead of one field for a persons name, break the name into two or three fields – first, last and possibly middle initial.</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4A2EFFA2-1A65-4DB0-8886-E5966DBF2739}" type="slidenum">
              <a:rPr lang="en-US" smtClean="0"/>
              <a:pPr eaLnBrk="1" hangingPunct="1">
                <a:defRPr/>
              </a:pPr>
              <a:t>9</a:t>
            </a:fld>
            <a:endParaRPr lang="en-US" smtClean="0"/>
          </a:p>
        </p:txBody>
      </p:sp>
      <p:sp>
        <p:nvSpPr>
          <p:cNvPr id="49155"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4512B96E-D5E0-4C51-947B-FD787B2C945E}" type="slidenum">
              <a:rPr lang="en-US" altLang="en-US"/>
              <a:pPr algn="r" eaLnBrk="1" hangingPunct="1">
                <a:spcBef>
                  <a:spcPct val="0"/>
                </a:spcBef>
              </a:pPr>
              <a:t>9</a:t>
            </a:fld>
            <a:endParaRPr lang="en-US" altLang="en-US"/>
          </a:p>
        </p:txBody>
      </p:sp>
      <p:sp>
        <p:nvSpPr>
          <p:cNvPr id="49156" name="Rectangle 2"/>
          <p:cNvSpPr>
            <a:spLocks noGrp="1" noRot="1" noChangeAspect="1" noChangeArrowheads="1" noTextEdit="1"/>
          </p:cNvSpPr>
          <p:nvPr>
            <p:ph type="sldImg"/>
          </p:nvPr>
        </p:nvSpPr>
        <p:spPr>
          <a:ln/>
        </p:spPr>
      </p:sp>
      <p:sp>
        <p:nvSpPr>
          <p:cNvPr id="49157" name="Rectangle 3"/>
          <p:cNvSpPr>
            <a:spLocks noGrp="1" noChangeArrowheads="1"/>
          </p:cNvSpPr>
          <p:nvPr>
            <p:ph type="body" idx="1"/>
          </p:nvPr>
        </p:nvSpPr>
        <p:spPr>
          <a:noFill/>
        </p:spPr>
        <p:txBody>
          <a:bodyPr/>
          <a:lstStyle/>
          <a:p>
            <a:pPr eaLnBrk="1" hangingPunct="1"/>
            <a:r>
              <a:rPr lang="en-US" altLang="en-US" smtClean="0"/>
              <a:t>When working with tables, two different table views exist.  Datasheet View is used to add, modify, view, and delete records. You may also choose to enter field names in this view when you are first creating your table.  The other view, Design View, does not allow record entry.  It is used for entering field names and specifying properties of the fields, such as the size of the field.  You may also edit existing fields, including those that were first created in Datasheet View.</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C05C7CBE-5A75-467B-8E2C-8F47820E2511}" type="slidenum">
              <a:rPr lang="en-US" smtClean="0"/>
              <a:pPr eaLnBrk="1" hangingPunct="1">
                <a:defRPr/>
              </a:pPr>
              <a:t>10</a:t>
            </a:fld>
            <a:endParaRPr lang="en-US" smtClean="0"/>
          </a:p>
        </p:txBody>
      </p:sp>
      <p:sp>
        <p:nvSpPr>
          <p:cNvPr id="50179"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6469B898-3440-4F04-BD3D-672CC6C4974B}" type="slidenum">
              <a:rPr lang="en-US" altLang="en-US"/>
              <a:pPr algn="r" eaLnBrk="1" hangingPunct="1">
                <a:spcBef>
                  <a:spcPct val="0"/>
                </a:spcBef>
              </a:pPr>
              <a:t>10</a:t>
            </a:fld>
            <a:endParaRPr lang="en-US" altLang="en-US"/>
          </a:p>
        </p:txBody>
      </p:sp>
      <p:sp>
        <p:nvSpPr>
          <p:cNvPr id="50180" name="Rectangle 2"/>
          <p:cNvSpPr>
            <a:spLocks noGrp="1" noRot="1" noChangeAspect="1" noChangeArrowheads="1" noTextEdit="1"/>
          </p:cNvSpPr>
          <p:nvPr>
            <p:ph type="sldImg"/>
          </p:nvPr>
        </p:nvSpPr>
        <p:spPr>
          <a:ln/>
        </p:spPr>
      </p:sp>
      <p:sp>
        <p:nvSpPr>
          <p:cNvPr id="50181" name="Rectangle 3"/>
          <p:cNvSpPr>
            <a:spLocks noGrp="1" noChangeArrowheads="1"/>
          </p:cNvSpPr>
          <p:nvPr>
            <p:ph type="body" idx="1"/>
          </p:nvPr>
        </p:nvSpPr>
        <p:spPr>
          <a:noFill/>
        </p:spPr>
        <p:txBody>
          <a:bodyPr/>
          <a:lstStyle/>
          <a:p>
            <a:pPr eaLnBrk="1" hangingPunct="1"/>
            <a:r>
              <a:rPr lang="en-US" altLang="en-US" smtClean="0"/>
              <a:t>Field Properties can be used to specify characteristics for individual fields. Field Properties can be found in the lower pane of the Table Design View.</a:t>
            </a:r>
          </a:p>
          <a:p>
            <a:pPr eaLnBrk="1" hangingPunct="1"/>
            <a:endParaRPr lang="en-US" altLang="en-US" smtClean="0"/>
          </a:p>
          <a:p>
            <a:pPr eaLnBrk="1" hangingPunct="1"/>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D2566EFB-E7E3-4EDB-A66A-D8AA1D93BA84}" type="slidenum">
              <a:rPr lang="en-US" smtClean="0"/>
              <a:pPr eaLnBrk="1" hangingPunct="1">
                <a:defRPr/>
              </a:pPr>
              <a:t>11</a:t>
            </a:fld>
            <a:endParaRPr lang="en-US" smtClean="0"/>
          </a:p>
        </p:txBody>
      </p:sp>
      <p:sp>
        <p:nvSpPr>
          <p:cNvPr id="45059"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B46CA4F8-5205-414B-9860-8325D8170C9A}" type="slidenum">
              <a:rPr lang="en-US" altLang="en-US"/>
              <a:pPr algn="r" eaLnBrk="1" hangingPunct="1">
                <a:spcBef>
                  <a:spcPct val="0"/>
                </a:spcBef>
              </a:pPr>
              <a:t>11</a:t>
            </a:fld>
            <a:endParaRPr lang="en-US" altLang="en-US"/>
          </a:p>
        </p:txBody>
      </p:sp>
      <p:sp>
        <p:nvSpPr>
          <p:cNvPr id="45060" name="Rectangle 2"/>
          <p:cNvSpPr>
            <a:spLocks noGrp="1" noRot="1" noChangeAspect="1" noChangeArrowheads="1" noTextEdit="1"/>
          </p:cNvSpPr>
          <p:nvPr>
            <p:ph type="sldImg"/>
          </p:nvPr>
        </p:nvSpPr>
        <p:spPr>
          <a:ln/>
        </p:spPr>
      </p:sp>
      <p:sp>
        <p:nvSpPr>
          <p:cNvPr id="45061" name="Rectangle 3"/>
          <p:cNvSpPr>
            <a:spLocks noGrp="1" noChangeArrowheads="1"/>
          </p:cNvSpPr>
          <p:nvPr>
            <p:ph type="body" idx="1"/>
          </p:nvPr>
        </p:nvSpPr>
        <p:spPr>
          <a:noFill/>
        </p:spPr>
        <p:txBody>
          <a:bodyPr/>
          <a:lstStyle/>
          <a:p>
            <a:pPr eaLnBrk="1" hangingPunct="1"/>
            <a:endParaRPr lang="en-US" alt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382558B-BA84-48E7-9615-59F31FA2975D}" type="datetimeFigureOut">
              <a:rPr lang="en-US" smtClean="0"/>
              <a:t>3/16/2016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26B0AE-6419-44DC-A822-DEBA7C00F704}" type="slidenum">
              <a:rPr lang="en-US" smtClean="0"/>
              <a:t>‹#›</a:t>
            </a:fld>
            <a:endParaRPr lang="en-US"/>
          </a:p>
        </p:txBody>
      </p:sp>
    </p:spTree>
    <p:extLst>
      <p:ext uri="{BB962C8B-B14F-4D97-AF65-F5344CB8AC3E}">
        <p14:creationId xmlns:p14="http://schemas.microsoft.com/office/powerpoint/2010/main" val="27014358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82558B-BA84-48E7-9615-59F31FA2975D}" type="datetimeFigureOut">
              <a:rPr lang="en-US" smtClean="0"/>
              <a:t>3/16/2016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26B0AE-6419-44DC-A822-DEBA7C00F704}" type="slidenum">
              <a:rPr lang="en-US" smtClean="0"/>
              <a:t>‹#›</a:t>
            </a:fld>
            <a:endParaRPr lang="en-US"/>
          </a:p>
        </p:txBody>
      </p:sp>
    </p:spTree>
    <p:extLst>
      <p:ext uri="{BB962C8B-B14F-4D97-AF65-F5344CB8AC3E}">
        <p14:creationId xmlns:p14="http://schemas.microsoft.com/office/powerpoint/2010/main" val="1711996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82558B-BA84-48E7-9615-59F31FA2975D}" type="datetimeFigureOut">
              <a:rPr lang="en-US" smtClean="0"/>
              <a:t>3/16/2016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26B0AE-6419-44DC-A822-DEBA7C00F704}" type="slidenum">
              <a:rPr lang="en-US" smtClean="0"/>
              <a:t>‹#›</a:t>
            </a:fld>
            <a:endParaRPr lang="en-US"/>
          </a:p>
        </p:txBody>
      </p:sp>
    </p:spTree>
    <p:extLst>
      <p:ext uri="{BB962C8B-B14F-4D97-AF65-F5344CB8AC3E}">
        <p14:creationId xmlns:p14="http://schemas.microsoft.com/office/powerpoint/2010/main" val="12484778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82558B-BA84-48E7-9615-59F31FA2975D}" type="datetimeFigureOut">
              <a:rPr lang="en-US" smtClean="0"/>
              <a:t>3/16/2016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26B0AE-6419-44DC-A822-DEBA7C00F704}" type="slidenum">
              <a:rPr lang="en-US" smtClean="0"/>
              <a:t>‹#›</a:t>
            </a:fld>
            <a:endParaRPr lang="en-US"/>
          </a:p>
        </p:txBody>
      </p:sp>
    </p:spTree>
    <p:extLst>
      <p:ext uri="{BB962C8B-B14F-4D97-AF65-F5344CB8AC3E}">
        <p14:creationId xmlns:p14="http://schemas.microsoft.com/office/powerpoint/2010/main" val="9271426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382558B-BA84-48E7-9615-59F31FA2975D}" type="datetimeFigureOut">
              <a:rPr lang="en-US" smtClean="0"/>
              <a:t>3/16/2016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26B0AE-6419-44DC-A822-DEBA7C00F704}" type="slidenum">
              <a:rPr lang="en-US" smtClean="0"/>
              <a:t>‹#›</a:t>
            </a:fld>
            <a:endParaRPr lang="en-US"/>
          </a:p>
        </p:txBody>
      </p:sp>
    </p:spTree>
    <p:extLst>
      <p:ext uri="{BB962C8B-B14F-4D97-AF65-F5344CB8AC3E}">
        <p14:creationId xmlns:p14="http://schemas.microsoft.com/office/powerpoint/2010/main" val="21287029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382558B-BA84-48E7-9615-59F31FA2975D}" type="datetimeFigureOut">
              <a:rPr lang="en-US" smtClean="0"/>
              <a:t>3/16/2016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26B0AE-6419-44DC-A822-DEBA7C00F704}" type="slidenum">
              <a:rPr lang="en-US" smtClean="0"/>
              <a:t>‹#›</a:t>
            </a:fld>
            <a:endParaRPr lang="en-US"/>
          </a:p>
        </p:txBody>
      </p:sp>
    </p:spTree>
    <p:extLst>
      <p:ext uri="{BB962C8B-B14F-4D97-AF65-F5344CB8AC3E}">
        <p14:creationId xmlns:p14="http://schemas.microsoft.com/office/powerpoint/2010/main" val="29817536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382558B-BA84-48E7-9615-59F31FA2975D}" type="datetimeFigureOut">
              <a:rPr lang="en-US" smtClean="0"/>
              <a:t>3/16/2016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526B0AE-6419-44DC-A822-DEBA7C00F704}" type="slidenum">
              <a:rPr lang="en-US" smtClean="0"/>
              <a:t>‹#›</a:t>
            </a:fld>
            <a:endParaRPr lang="en-US"/>
          </a:p>
        </p:txBody>
      </p:sp>
    </p:spTree>
    <p:extLst>
      <p:ext uri="{BB962C8B-B14F-4D97-AF65-F5344CB8AC3E}">
        <p14:creationId xmlns:p14="http://schemas.microsoft.com/office/powerpoint/2010/main" val="26441129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382558B-BA84-48E7-9615-59F31FA2975D}" type="datetimeFigureOut">
              <a:rPr lang="en-US" smtClean="0"/>
              <a:t>3/16/2016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526B0AE-6419-44DC-A822-DEBA7C00F704}" type="slidenum">
              <a:rPr lang="en-US" smtClean="0"/>
              <a:t>‹#›</a:t>
            </a:fld>
            <a:endParaRPr lang="en-US"/>
          </a:p>
        </p:txBody>
      </p:sp>
    </p:spTree>
    <p:extLst>
      <p:ext uri="{BB962C8B-B14F-4D97-AF65-F5344CB8AC3E}">
        <p14:creationId xmlns:p14="http://schemas.microsoft.com/office/powerpoint/2010/main" val="20135506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82558B-BA84-48E7-9615-59F31FA2975D}" type="datetimeFigureOut">
              <a:rPr lang="en-US" smtClean="0"/>
              <a:t>3/16/2016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526B0AE-6419-44DC-A822-DEBA7C00F704}" type="slidenum">
              <a:rPr lang="en-US" smtClean="0"/>
              <a:t>‹#›</a:t>
            </a:fld>
            <a:endParaRPr lang="en-US"/>
          </a:p>
        </p:txBody>
      </p:sp>
    </p:spTree>
    <p:extLst>
      <p:ext uri="{BB962C8B-B14F-4D97-AF65-F5344CB8AC3E}">
        <p14:creationId xmlns:p14="http://schemas.microsoft.com/office/powerpoint/2010/main" val="12971540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82558B-BA84-48E7-9615-59F31FA2975D}" type="datetimeFigureOut">
              <a:rPr lang="en-US" smtClean="0"/>
              <a:t>3/16/2016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26B0AE-6419-44DC-A822-DEBA7C00F704}" type="slidenum">
              <a:rPr lang="en-US" smtClean="0"/>
              <a:t>‹#›</a:t>
            </a:fld>
            <a:endParaRPr lang="en-US"/>
          </a:p>
        </p:txBody>
      </p:sp>
    </p:spTree>
    <p:extLst>
      <p:ext uri="{BB962C8B-B14F-4D97-AF65-F5344CB8AC3E}">
        <p14:creationId xmlns:p14="http://schemas.microsoft.com/office/powerpoint/2010/main" val="5010813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82558B-BA84-48E7-9615-59F31FA2975D}" type="datetimeFigureOut">
              <a:rPr lang="en-US" smtClean="0"/>
              <a:t>3/16/2016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26B0AE-6419-44DC-A822-DEBA7C00F704}" type="slidenum">
              <a:rPr lang="en-US" smtClean="0"/>
              <a:t>‹#›</a:t>
            </a:fld>
            <a:endParaRPr lang="en-US"/>
          </a:p>
        </p:txBody>
      </p:sp>
    </p:spTree>
    <p:extLst>
      <p:ext uri="{BB962C8B-B14F-4D97-AF65-F5344CB8AC3E}">
        <p14:creationId xmlns:p14="http://schemas.microsoft.com/office/powerpoint/2010/main" val="29380521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82558B-BA84-48E7-9615-59F31FA2975D}" type="datetimeFigureOut">
              <a:rPr lang="en-US" smtClean="0"/>
              <a:t>3/16/2016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26B0AE-6419-44DC-A822-DEBA7C00F704}" type="slidenum">
              <a:rPr lang="en-US" smtClean="0"/>
              <a:t>‹#›</a:t>
            </a:fld>
            <a:endParaRPr lang="en-US"/>
          </a:p>
        </p:txBody>
      </p:sp>
    </p:spTree>
    <p:extLst>
      <p:ext uri="{BB962C8B-B14F-4D97-AF65-F5344CB8AC3E}">
        <p14:creationId xmlns:p14="http://schemas.microsoft.com/office/powerpoint/2010/main" val="8354828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Creating a table in Access</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7428918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12" descr="fieldprops.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081213" y="1905000"/>
            <a:ext cx="4981575"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07" name="Rectangle 2"/>
          <p:cNvSpPr>
            <a:spLocks noGrp="1" noChangeArrowheads="1"/>
          </p:cNvSpPr>
          <p:nvPr>
            <p:ph type="title" idx="4294967295"/>
          </p:nvPr>
        </p:nvSpPr>
        <p:spPr>
          <a:xfrm>
            <a:off x="457200" y="277813"/>
            <a:ext cx="8229600" cy="1322387"/>
          </a:xfrm>
        </p:spPr>
        <p:txBody>
          <a:bodyPr anchor="t"/>
          <a:lstStyle/>
          <a:p>
            <a:pPr eaLnBrk="1" hangingPunct="1"/>
            <a:r>
              <a:rPr lang="en-US" altLang="en-US" smtClean="0"/>
              <a:t>Work with Properties</a:t>
            </a:r>
          </a:p>
        </p:txBody>
      </p:sp>
      <p:sp>
        <p:nvSpPr>
          <p:cNvPr id="21508" name="Rectangle 3"/>
          <p:cNvSpPr>
            <a:spLocks noGrp="1" noChangeArrowheads="1"/>
          </p:cNvSpPr>
          <p:nvPr>
            <p:ph type="body" idx="4294967295"/>
          </p:nvPr>
        </p:nvSpPr>
        <p:spPr>
          <a:xfrm>
            <a:off x="457200" y="4572000"/>
            <a:ext cx="8229600" cy="1905000"/>
          </a:xfrm>
        </p:spPr>
        <p:txBody>
          <a:bodyPr>
            <a:normAutofit fontScale="92500"/>
          </a:bodyPr>
          <a:lstStyle/>
          <a:p>
            <a:pPr eaLnBrk="1" hangingPunct="1"/>
            <a:r>
              <a:rPr lang="en-US" altLang="en-US" smtClean="0"/>
              <a:t>Field Properties can be used to specify characteristics for individual fields</a:t>
            </a:r>
          </a:p>
          <a:p>
            <a:pPr eaLnBrk="1" hangingPunct="1"/>
            <a:r>
              <a:rPr lang="en-US" altLang="en-US" smtClean="0"/>
              <a:t>Located in the lower pane of Table Design View</a:t>
            </a:r>
          </a:p>
        </p:txBody>
      </p:sp>
      <p:sp>
        <p:nvSpPr>
          <p:cNvPr id="21509" name="Text Box 9"/>
          <p:cNvSpPr txBox="1">
            <a:spLocks noChangeArrowheads="1"/>
          </p:cNvSpPr>
          <p:nvPr/>
        </p:nvSpPr>
        <p:spPr bwMode="auto">
          <a:xfrm>
            <a:off x="152400" y="2209800"/>
            <a:ext cx="1752600" cy="381000"/>
          </a:xfrm>
          <a:prstGeom prst="rect">
            <a:avLst/>
          </a:prstGeom>
          <a:solidFill>
            <a:schemeClr val="accent1"/>
          </a:solidFill>
          <a:ln w="28575" algn="ctr">
            <a:solidFill>
              <a:schemeClr val="accent1"/>
            </a:solidFill>
            <a:miter lim="800000"/>
            <a:headEnd/>
            <a:tailEnd/>
          </a:ln>
        </p:spPr>
        <p:txBody>
          <a:bodyPr lIns="0" tIns="0" rIns="0" bIns="0"/>
          <a:lstStyle>
            <a:lvl1pPr eaLnBrk="0" hangingPunct="0">
              <a:spcBef>
                <a:spcPct val="20000"/>
              </a:spcBef>
              <a:buClr>
                <a:schemeClr val="bg2"/>
              </a:buClr>
              <a:buSzPct val="75000"/>
              <a:buFont typeface="Wingdings" pitchFamily="2" charset="2"/>
              <a:buChar char="n"/>
              <a:defRPr sz="3200">
                <a:solidFill>
                  <a:schemeClr val="tx1"/>
                </a:solidFill>
                <a:latin typeface="Arial" charset="0"/>
              </a:defRPr>
            </a:lvl1pPr>
            <a:lvl2pPr marL="742950" indent="-285750" eaLnBrk="0" hangingPunct="0">
              <a:spcBef>
                <a:spcPct val="20000"/>
              </a:spcBef>
              <a:buClr>
                <a:schemeClr val="accent2"/>
              </a:buClr>
              <a:buSzPct val="80000"/>
              <a:buFont typeface="Wingdings" pitchFamily="2" charset="2"/>
              <a:buChar char="¨"/>
              <a:defRPr sz="2800">
                <a:solidFill>
                  <a:schemeClr val="tx1"/>
                </a:solidFill>
                <a:latin typeface="Arial" charset="0"/>
              </a:defRPr>
            </a:lvl2pPr>
            <a:lvl3pPr marL="1143000" indent="-228600" eaLnBrk="0" hangingPunct="0">
              <a:spcBef>
                <a:spcPct val="20000"/>
              </a:spcBef>
              <a:buClr>
                <a:schemeClr val="bg2"/>
              </a:buClr>
              <a:buSzPct val="65000"/>
              <a:buFont typeface="Wingdings" pitchFamily="2" charset="2"/>
              <a:buChar char="n"/>
              <a:defRPr sz="24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
              <a:defRPr sz="2000">
                <a:solidFill>
                  <a:schemeClr val="tx1"/>
                </a:solidFill>
                <a:latin typeface="Arial" charset="0"/>
              </a:defRPr>
            </a:lvl4pPr>
            <a:lvl5pPr marL="2057400" indent="-228600" eaLnBrk="0" hangingPunct="0">
              <a:spcBef>
                <a:spcPct val="20000"/>
              </a:spcBef>
              <a:buClr>
                <a:schemeClr val="bg2"/>
              </a:buClr>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9pPr>
          </a:lstStyle>
          <a:p>
            <a:pPr eaLnBrk="1" hangingPunct="1">
              <a:spcBef>
                <a:spcPct val="0"/>
              </a:spcBef>
              <a:buClrTx/>
              <a:buSzTx/>
              <a:buFontTx/>
              <a:buNone/>
            </a:pPr>
            <a:r>
              <a:rPr lang="en-US" altLang="en-US" sz="1800">
                <a:solidFill>
                  <a:schemeClr val="tx2"/>
                </a:solidFill>
              </a:rPr>
              <a:t>Caption property</a:t>
            </a:r>
          </a:p>
        </p:txBody>
      </p:sp>
      <p:sp>
        <p:nvSpPr>
          <p:cNvPr id="21510" name="Text Box 11"/>
          <p:cNvSpPr txBox="1">
            <a:spLocks noChangeArrowheads="1"/>
          </p:cNvSpPr>
          <p:nvPr/>
        </p:nvSpPr>
        <p:spPr bwMode="auto">
          <a:xfrm>
            <a:off x="6553200" y="1676400"/>
            <a:ext cx="2057400" cy="381000"/>
          </a:xfrm>
          <a:prstGeom prst="rect">
            <a:avLst/>
          </a:prstGeom>
          <a:solidFill>
            <a:schemeClr val="accent1"/>
          </a:solidFill>
          <a:ln w="28575" algn="ctr">
            <a:solidFill>
              <a:schemeClr val="accent1"/>
            </a:solidFill>
            <a:miter lim="800000"/>
            <a:headEnd/>
            <a:tailEnd/>
          </a:ln>
        </p:spPr>
        <p:txBody>
          <a:bodyPr lIns="0" tIns="0" rIns="0" bIns="0"/>
          <a:lstStyle>
            <a:lvl1pPr eaLnBrk="0" hangingPunct="0">
              <a:spcBef>
                <a:spcPct val="20000"/>
              </a:spcBef>
              <a:buClr>
                <a:schemeClr val="bg2"/>
              </a:buClr>
              <a:buSzPct val="75000"/>
              <a:buFont typeface="Wingdings" pitchFamily="2" charset="2"/>
              <a:buChar char="n"/>
              <a:defRPr sz="3200">
                <a:solidFill>
                  <a:schemeClr val="tx1"/>
                </a:solidFill>
                <a:latin typeface="Arial" charset="0"/>
              </a:defRPr>
            </a:lvl1pPr>
            <a:lvl2pPr marL="742950" indent="-285750" eaLnBrk="0" hangingPunct="0">
              <a:spcBef>
                <a:spcPct val="20000"/>
              </a:spcBef>
              <a:buClr>
                <a:schemeClr val="accent2"/>
              </a:buClr>
              <a:buSzPct val="80000"/>
              <a:buFont typeface="Wingdings" pitchFamily="2" charset="2"/>
              <a:buChar char="¨"/>
              <a:defRPr sz="2800">
                <a:solidFill>
                  <a:schemeClr val="tx1"/>
                </a:solidFill>
                <a:latin typeface="Arial" charset="0"/>
              </a:defRPr>
            </a:lvl2pPr>
            <a:lvl3pPr marL="1143000" indent="-228600" eaLnBrk="0" hangingPunct="0">
              <a:spcBef>
                <a:spcPct val="20000"/>
              </a:spcBef>
              <a:buClr>
                <a:schemeClr val="bg2"/>
              </a:buClr>
              <a:buSzPct val="65000"/>
              <a:buFont typeface="Wingdings" pitchFamily="2" charset="2"/>
              <a:buChar char="n"/>
              <a:defRPr sz="24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
              <a:defRPr sz="2000">
                <a:solidFill>
                  <a:schemeClr val="tx1"/>
                </a:solidFill>
                <a:latin typeface="Arial" charset="0"/>
              </a:defRPr>
            </a:lvl4pPr>
            <a:lvl5pPr marL="2057400" indent="-228600" eaLnBrk="0" hangingPunct="0">
              <a:spcBef>
                <a:spcPct val="20000"/>
              </a:spcBef>
              <a:buClr>
                <a:schemeClr val="bg2"/>
              </a:buClr>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9pPr>
          </a:lstStyle>
          <a:p>
            <a:pPr eaLnBrk="1" hangingPunct="1">
              <a:spcBef>
                <a:spcPct val="0"/>
              </a:spcBef>
              <a:buClrTx/>
              <a:buSzTx/>
              <a:buFontTx/>
              <a:buNone/>
            </a:pPr>
            <a:r>
              <a:rPr lang="en-US" altLang="en-US" sz="1800">
                <a:solidFill>
                  <a:schemeClr val="tx2"/>
                </a:solidFill>
              </a:rPr>
              <a:t>Field Size property</a:t>
            </a:r>
          </a:p>
        </p:txBody>
      </p:sp>
      <p:cxnSp>
        <p:nvCxnSpPr>
          <p:cNvPr id="21511" name="Straight Connector 11"/>
          <p:cNvCxnSpPr>
            <a:cxnSpLocks noChangeShapeType="1"/>
          </p:cNvCxnSpPr>
          <p:nvPr/>
        </p:nvCxnSpPr>
        <p:spPr bwMode="auto">
          <a:xfrm rot="10800000" flipV="1">
            <a:off x="4191000" y="1752600"/>
            <a:ext cx="2362200" cy="647700"/>
          </a:xfrm>
          <a:prstGeom prst="line">
            <a:avLst/>
          </a:prstGeom>
          <a:noFill/>
          <a:ln w="25400" algn="ctr">
            <a:solidFill>
              <a:schemeClr val="accent1"/>
            </a:solidFill>
            <a:round/>
            <a:headEnd/>
            <a:tailEnd/>
          </a:ln>
          <a:extLst>
            <a:ext uri="{909E8E84-426E-40DD-AFC4-6F175D3DCCD1}">
              <a14:hiddenFill xmlns:a14="http://schemas.microsoft.com/office/drawing/2010/main">
                <a:noFill/>
              </a14:hiddenFill>
            </a:ext>
          </a:extLst>
        </p:spPr>
      </p:cxnSp>
      <p:sp>
        <p:nvSpPr>
          <p:cNvPr id="21512" name="Line 10"/>
          <p:cNvSpPr>
            <a:spLocks noChangeShapeType="1"/>
          </p:cNvSpPr>
          <p:nvPr/>
        </p:nvSpPr>
        <p:spPr bwMode="auto">
          <a:xfrm>
            <a:off x="1905000" y="2438400"/>
            <a:ext cx="1600200" cy="457200"/>
          </a:xfrm>
          <a:prstGeom prst="line">
            <a:avLst/>
          </a:prstGeom>
          <a:noFill/>
          <a:ln w="25400">
            <a:solidFill>
              <a:schemeClr val="accent1"/>
            </a:solidFill>
            <a:round/>
            <a:headEnd/>
            <a:tailEnd/>
          </a:ln>
          <a:extLst>
            <a:ext uri="{909E8E84-426E-40DD-AFC4-6F175D3DCCD1}">
              <a14:hiddenFill xmlns:a14="http://schemas.microsoft.com/office/drawing/2010/main">
                <a:noFill/>
              </a14:hiddenFill>
            </a:ext>
          </a:extLst>
        </p:spPr>
        <p:txBody>
          <a:bodyPr lIns="0" tIns="0" rIns="0" bIns="0">
            <a:spAutoFit/>
          </a:bodyPr>
          <a:lstStyle/>
          <a:p>
            <a:endParaRPr lang="en-US"/>
          </a:p>
        </p:txBody>
      </p:sp>
    </p:spTree>
    <p:extLst>
      <p:ext uri="{BB962C8B-B14F-4D97-AF65-F5344CB8AC3E}">
        <p14:creationId xmlns:p14="http://schemas.microsoft.com/office/powerpoint/2010/main" val="2351544113"/>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idx="4294967295"/>
          </p:nvPr>
        </p:nvSpPr>
        <p:spPr>
          <a:xfrm>
            <a:off x="457200" y="277813"/>
            <a:ext cx="8229600" cy="1322387"/>
          </a:xfrm>
        </p:spPr>
        <p:txBody>
          <a:bodyPr anchor="t"/>
          <a:lstStyle/>
          <a:p>
            <a:pPr eaLnBrk="1" hangingPunct="1"/>
            <a:r>
              <a:rPr lang="en-US" altLang="en-US" sz="4000" smtClean="0"/>
              <a:t>Table Design Considerations – Field Size Property</a:t>
            </a:r>
          </a:p>
        </p:txBody>
      </p:sp>
      <p:sp>
        <p:nvSpPr>
          <p:cNvPr id="14339" name="Rectangle 3"/>
          <p:cNvSpPr>
            <a:spLocks noGrp="1" noChangeArrowheads="1"/>
          </p:cNvSpPr>
          <p:nvPr>
            <p:ph type="body" idx="4294967295"/>
          </p:nvPr>
        </p:nvSpPr>
        <p:spPr>
          <a:xfrm>
            <a:off x="609600" y="4648200"/>
            <a:ext cx="8001000" cy="1524000"/>
          </a:xfrm>
        </p:spPr>
        <p:txBody>
          <a:bodyPr/>
          <a:lstStyle/>
          <a:p>
            <a:pPr eaLnBrk="1" hangingPunct="1">
              <a:lnSpc>
                <a:spcPct val="90000"/>
              </a:lnSpc>
            </a:pPr>
            <a:r>
              <a:rPr lang="en-US" altLang="en-US" smtClean="0"/>
              <a:t>Set the field size in Table Design View</a:t>
            </a:r>
          </a:p>
          <a:p>
            <a:pPr eaLnBrk="1" hangingPunct="1">
              <a:lnSpc>
                <a:spcPct val="90000"/>
              </a:lnSpc>
            </a:pPr>
            <a:r>
              <a:rPr lang="en-US" altLang="en-US" smtClean="0"/>
              <a:t>Always anticipate the current field size, may one day need to be larger</a:t>
            </a:r>
          </a:p>
        </p:txBody>
      </p:sp>
      <p:pic>
        <p:nvPicPr>
          <p:cNvPr id="14340" name="Picture 18" descr="EA2Fig04"/>
          <p:cNvPicPr>
            <a:picLocks noChangeAspect="1" noChangeArrowheads="1"/>
          </p:cNvPicPr>
          <p:nvPr/>
        </p:nvPicPr>
        <p:blipFill>
          <a:blip r:embed="rId3">
            <a:extLst>
              <a:ext uri="{28A0092B-C50C-407E-A947-70E740481C1C}">
                <a14:useLocalDpi xmlns:a14="http://schemas.microsoft.com/office/drawing/2010/main" val="0"/>
              </a:ext>
            </a:extLst>
          </a:blip>
          <a:srcRect l="17188" t="62500" r="25781" b="6250"/>
          <a:stretch>
            <a:fillRect/>
          </a:stretch>
        </p:blipFill>
        <p:spPr bwMode="auto">
          <a:xfrm>
            <a:off x="2895600" y="1752600"/>
            <a:ext cx="5562600"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1" name="Text Box 19"/>
          <p:cNvSpPr txBox="1">
            <a:spLocks noChangeArrowheads="1"/>
          </p:cNvSpPr>
          <p:nvPr/>
        </p:nvSpPr>
        <p:spPr bwMode="auto">
          <a:xfrm>
            <a:off x="152400" y="2895600"/>
            <a:ext cx="3581400" cy="549275"/>
          </a:xfrm>
          <a:prstGeom prst="rect">
            <a:avLst/>
          </a:prstGeom>
          <a:solidFill>
            <a:schemeClr val="accent1"/>
          </a:solidFill>
          <a:ln>
            <a:noFill/>
          </a:ln>
          <a:extLst>
            <a:ext uri="{91240B29-F687-4F45-9708-019B960494DF}">
              <a14:hiddenLine xmlns:a14="http://schemas.microsoft.com/office/drawing/2010/main" w="25400">
                <a:solidFill>
                  <a:srgbClr val="000000"/>
                </a:solidFill>
                <a:miter lim="800000"/>
                <a:headEnd/>
                <a:tailEnd/>
              </a14:hiddenLine>
            </a:ext>
          </a:extLst>
        </p:spPr>
        <p:txBody>
          <a:bodyPr wrap="none" lIns="0" tIns="0" rIns="0" bIns="0">
            <a:spAutoFit/>
          </a:bodyPr>
          <a:lstStyle>
            <a:lvl1pPr eaLnBrk="0" hangingPunct="0">
              <a:spcBef>
                <a:spcPct val="20000"/>
              </a:spcBef>
              <a:buClr>
                <a:schemeClr val="bg2"/>
              </a:buClr>
              <a:buSzPct val="75000"/>
              <a:buFont typeface="Wingdings" pitchFamily="2" charset="2"/>
              <a:buChar char="n"/>
              <a:defRPr sz="3200">
                <a:solidFill>
                  <a:schemeClr val="tx1"/>
                </a:solidFill>
                <a:latin typeface="Arial" charset="0"/>
              </a:defRPr>
            </a:lvl1pPr>
            <a:lvl2pPr marL="742950" indent="-285750" eaLnBrk="0" hangingPunct="0">
              <a:spcBef>
                <a:spcPct val="20000"/>
              </a:spcBef>
              <a:buClr>
                <a:schemeClr val="accent2"/>
              </a:buClr>
              <a:buSzPct val="80000"/>
              <a:buFont typeface="Wingdings" pitchFamily="2" charset="2"/>
              <a:buChar char="¨"/>
              <a:defRPr sz="2800">
                <a:solidFill>
                  <a:schemeClr val="tx1"/>
                </a:solidFill>
                <a:latin typeface="Arial" charset="0"/>
              </a:defRPr>
            </a:lvl2pPr>
            <a:lvl3pPr marL="1143000" indent="-228600" eaLnBrk="0" hangingPunct="0">
              <a:spcBef>
                <a:spcPct val="20000"/>
              </a:spcBef>
              <a:buClr>
                <a:schemeClr val="bg2"/>
              </a:buClr>
              <a:buSzPct val="65000"/>
              <a:buFont typeface="Wingdings" pitchFamily="2" charset="2"/>
              <a:buChar char="n"/>
              <a:defRPr sz="24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
              <a:defRPr sz="2000">
                <a:solidFill>
                  <a:schemeClr val="tx1"/>
                </a:solidFill>
                <a:latin typeface="Arial" charset="0"/>
              </a:defRPr>
            </a:lvl4pPr>
            <a:lvl5pPr marL="2057400" indent="-228600" eaLnBrk="0" hangingPunct="0">
              <a:spcBef>
                <a:spcPct val="20000"/>
              </a:spcBef>
              <a:buClr>
                <a:schemeClr val="bg2"/>
              </a:buClr>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9pPr>
          </a:lstStyle>
          <a:p>
            <a:pPr eaLnBrk="1" hangingPunct="1">
              <a:spcBef>
                <a:spcPct val="0"/>
              </a:spcBef>
              <a:buClrTx/>
              <a:buSzTx/>
              <a:buFontTx/>
              <a:buNone/>
            </a:pPr>
            <a:r>
              <a:rPr lang="en-US" altLang="en-US" sz="1800">
                <a:solidFill>
                  <a:schemeClr val="tx2"/>
                </a:solidFill>
              </a:rPr>
              <a:t>Set field size in the Field Properties</a:t>
            </a:r>
          </a:p>
          <a:p>
            <a:pPr eaLnBrk="1" hangingPunct="1">
              <a:spcBef>
                <a:spcPct val="0"/>
              </a:spcBef>
              <a:buClrTx/>
              <a:buSzTx/>
              <a:buFontTx/>
              <a:buNone/>
            </a:pPr>
            <a:r>
              <a:rPr lang="en-US" altLang="en-US" sz="1800">
                <a:solidFill>
                  <a:schemeClr val="tx2"/>
                </a:solidFill>
              </a:rPr>
              <a:t> grid of Table Design View</a:t>
            </a:r>
          </a:p>
        </p:txBody>
      </p:sp>
      <p:sp>
        <p:nvSpPr>
          <p:cNvPr id="14342" name="Line 20"/>
          <p:cNvSpPr>
            <a:spLocks noChangeShapeType="1"/>
          </p:cNvSpPr>
          <p:nvPr/>
        </p:nvSpPr>
        <p:spPr bwMode="auto">
          <a:xfrm flipV="1">
            <a:off x="2209800" y="2286000"/>
            <a:ext cx="1752600" cy="609600"/>
          </a:xfrm>
          <a:prstGeom prst="line">
            <a:avLst/>
          </a:prstGeom>
          <a:noFill/>
          <a:ln w="25400">
            <a:solidFill>
              <a:schemeClr val="accent1"/>
            </a:solidFill>
            <a:round/>
            <a:headEnd/>
            <a:tailEnd/>
          </a:ln>
          <a:extLst>
            <a:ext uri="{909E8E84-426E-40DD-AFC4-6F175D3DCCD1}">
              <a14:hiddenFill xmlns:a14="http://schemas.microsoft.com/office/drawing/2010/main">
                <a:noFill/>
              </a14:hiddenFill>
            </a:ext>
          </a:extLst>
        </p:spPr>
        <p:txBody>
          <a:bodyPr wrap="none" lIns="0" tIns="0" rIns="0" bIns="0">
            <a:spAutoFit/>
          </a:bodyPr>
          <a:lstStyle/>
          <a:p>
            <a:endParaRPr lang="en-US"/>
          </a:p>
        </p:txBody>
      </p:sp>
    </p:spTree>
    <p:extLst>
      <p:ext uri="{BB962C8B-B14F-4D97-AF65-F5344CB8AC3E}">
        <p14:creationId xmlns:p14="http://schemas.microsoft.com/office/powerpoint/2010/main" val="626177728"/>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a:t>
            </a:r>
            <a:endParaRPr lang="en-US" dirty="0"/>
          </a:p>
        </p:txBody>
      </p:sp>
      <p:sp>
        <p:nvSpPr>
          <p:cNvPr id="3" name="Content Placeholder 2"/>
          <p:cNvSpPr>
            <a:spLocks noGrp="1"/>
          </p:cNvSpPr>
          <p:nvPr>
            <p:ph idx="1"/>
          </p:nvPr>
        </p:nvSpPr>
        <p:spPr/>
        <p:txBody>
          <a:bodyPr/>
          <a:lstStyle/>
          <a:p>
            <a:r>
              <a:rPr lang="en-US" dirty="0" smtClean="0"/>
              <a:t>If database is completely new, the table creation process will start automatically when you open the database</a:t>
            </a:r>
          </a:p>
          <a:p>
            <a:r>
              <a:rPr lang="en-US" dirty="0" smtClean="0"/>
              <a:t>Otherwise you use Create / Table on Ribbon</a:t>
            </a:r>
            <a:endParaRPr lang="en-US" dirty="0"/>
          </a:p>
        </p:txBody>
      </p:sp>
    </p:spTree>
    <p:extLst>
      <p:ext uri="{BB962C8B-B14F-4D97-AF65-F5344CB8AC3E}">
        <p14:creationId xmlns:p14="http://schemas.microsoft.com/office/powerpoint/2010/main" val="8489603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7200" y="2220514"/>
            <a:ext cx="8229600" cy="3285334"/>
          </a:xfrm>
        </p:spPr>
      </p:pic>
    </p:spTree>
    <p:extLst>
      <p:ext uri="{BB962C8B-B14F-4D97-AF65-F5344CB8AC3E}">
        <p14:creationId xmlns:p14="http://schemas.microsoft.com/office/powerpoint/2010/main" val="1962192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Change to Design View</a:t>
            </a:r>
            <a:endParaRPr lang="en-US" dirty="0"/>
          </a:p>
        </p:txBody>
      </p:sp>
      <p:sp>
        <p:nvSpPr>
          <p:cNvPr id="3" name="Content Placeholder 2"/>
          <p:cNvSpPr>
            <a:spLocks noGrp="1"/>
          </p:cNvSpPr>
          <p:nvPr>
            <p:ph idx="1"/>
          </p:nvPr>
        </p:nvSpPr>
        <p:spPr/>
        <p:txBody>
          <a:bodyPr/>
          <a:lstStyle/>
          <a:p>
            <a:r>
              <a:rPr lang="en-US" dirty="0" smtClean="0"/>
              <a:t>Click on Home</a:t>
            </a:r>
          </a:p>
          <a:p>
            <a:r>
              <a:rPr lang="en-US" dirty="0" smtClean="0"/>
              <a:t>Click on the Design View menu choice  - far left end of the Ribbon with grid box on it</a:t>
            </a:r>
          </a:p>
          <a:p>
            <a:endParaRPr lang="en-US"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7178" y="3581400"/>
            <a:ext cx="7649643" cy="2505425"/>
          </a:xfrm>
          <a:prstGeom prst="rect">
            <a:avLst/>
          </a:prstGeom>
        </p:spPr>
      </p:pic>
    </p:spTree>
    <p:extLst>
      <p:ext uri="{BB962C8B-B14F-4D97-AF65-F5344CB8AC3E}">
        <p14:creationId xmlns:p14="http://schemas.microsoft.com/office/powerpoint/2010/main" val="5270683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Enter field names and types</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61494" y="2048415"/>
            <a:ext cx="7421011" cy="3629532"/>
          </a:xfrm>
        </p:spPr>
      </p:pic>
    </p:spTree>
    <p:extLst>
      <p:ext uri="{BB962C8B-B14F-4D97-AF65-F5344CB8AC3E}">
        <p14:creationId xmlns:p14="http://schemas.microsoft.com/office/powerpoint/2010/main" val="49562827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Enter data in fields</a:t>
            </a:r>
            <a:endParaRPr lang="en-US" dirty="0"/>
          </a:p>
        </p:txBody>
      </p:sp>
      <p:sp>
        <p:nvSpPr>
          <p:cNvPr id="3" name="Content Placeholder 2"/>
          <p:cNvSpPr>
            <a:spLocks noGrp="1"/>
          </p:cNvSpPr>
          <p:nvPr>
            <p:ph idx="1"/>
          </p:nvPr>
        </p:nvSpPr>
        <p:spPr/>
        <p:txBody>
          <a:bodyPr/>
          <a:lstStyle/>
          <a:p>
            <a:r>
              <a:rPr lang="en-US" dirty="0" smtClean="0"/>
              <a:t>Click on the Design view button to change to Datasheet view</a:t>
            </a:r>
          </a:p>
          <a:p>
            <a:r>
              <a:rPr lang="en-US" dirty="0" smtClean="0"/>
              <a:t>Begin entering data, hitting Enter or tab after each field</a:t>
            </a:r>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 y="3733800"/>
            <a:ext cx="9144000" cy="2674961"/>
          </a:xfrm>
          <a:prstGeom prst="rect">
            <a:avLst/>
          </a:prstGeom>
        </p:spPr>
      </p:pic>
    </p:spTree>
    <p:extLst>
      <p:ext uri="{BB962C8B-B14F-4D97-AF65-F5344CB8AC3E}">
        <p14:creationId xmlns:p14="http://schemas.microsoft.com/office/powerpoint/2010/main" val="15656644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idx="4294967295"/>
          </p:nvPr>
        </p:nvSpPr>
        <p:spPr>
          <a:xfrm>
            <a:off x="457200" y="457200"/>
            <a:ext cx="8229600" cy="1133475"/>
          </a:xfrm>
        </p:spPr>
        <p:txBody>
          <a:bodyPr anchor="t"/>
          <a:lstStyle/>
          <a:p>
            <a:pPr eaLnBrk="1" hangingPunct="1"/>
            <a:r>
              <a:rPr lang="en-US" altLang="en-US" smtClean="0"/>
              <a:t>Table Design Considerations </a:t>
            </a:r>
          </a:p>
        </p:txBody>
      </p:sp>
      <p:sp>
        <p:nvSpPr>
          <p:cNvPr id="10243" name="Rectangle 3"/>
          <p:cNvSpPr>
            <a:spLocks noGrp="1" noChangeArrowheads="1"/>
          </p:cNvSpPr>
          <p:nvPr>
            <p:ph type="body" sz="half" idx="4294967295"/>
          </p:nvPr>
        </p:nvSpPr>
        <p:spPr>
          <a:xfrm>
            <a:off x="914400" y="1447800"/>
            <a:ext cx="6934200" cy="4530725"/>
          </a:xfrm>
        </p:spPr>
        <p:txBody>
          <a:bodyPr/>
          <a:lstStyle/>
          <a:p>
            <a:pPr eaLnBrk="1" hangingPunct="1">
              <a:buFont typeface="Wingdings" pitchFamily="2" charset="2"/>
              <a:buNone/>
            </a:pPr>
            <a:r>
              <a:rPr lang="en-US" altLang="en-US" sz="2800" smtClean="0"/>
              <a:t>    Just as you first create a blueprint to build a  house, you should first sketch or outline the design of a database table</a:t>
            </a:r>
          </a:p>
          <a:p>
            <a:pPr eaLnBrk="1" hangingPunct="1">
              <a:buFont typeface="Wingdings" pitchFamily="2" charset="2"/>
              <a:buNone/>
            </a:pPr>
            <a:endParaRPr lang="en-US" altLang="en-US" sz="2800" smtClean="0"/>
          </a:p>
          <a:p>
            <a:pPr eaLnBrk="1" hangingPunct="1">
              <a:buFont typeface="Wingdings" pitchFamily="2" charset="2"/>
              <a:buNone/>
            </a:pPr>
            <a:r>
              <a:rPr lang="en-US" altLang="en-US" sz="2800" smtClean="0"/>
              <a:t>   Careful pre-planning</a:t>
            </a:r>
          </a:p>
          <a:p>
            <a:pPr eaLnBrk="1" hangingPunct="1">
              <a:buFont typeface="Wingdings" pitchFamily="2" charset="2"/>
              <a:buNone/>
            </a:pPr>
            <a:r>
              <a:rPr lang="en-US" altLang="en-US" sz="2800" smtClean="0"/>
              <a:t>   will save you much time</a:t>
            </a:r>
          </a:p>
          <a:p>
            <a:pPr eaLnBrk="1" hangingPunct="1">
              <a:buFont typeface="Wingdings" pitchFamily="2" charset="2"/>
              <a:buNone/>
            </a:pPr>
            <a:r>
              <a:rPr lang="en-US" altLang="en-US" sz="2800" smtClean="0"/>
              <a:t>   in the future</a:t>
            </a:r>
            <a:endParaRPr lang="en-US" altLang="en-US" sz="2400" smtClean="0"/>
          </a:p>
        </p:txBody>
      </p:sp>
      <p:pic>
        <p:nvPicPr>
          <p:cNvPr id="10244" name="Picture 6" descr="MCj040443100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10200" y="2819400"/>
            <a:ext cx="3429000" cy="2706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4927049"/>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altLang="en-US" smtClean="0">
                <a:cs typeface="Times New Roman" pitchFamily="18" charset="0"/>
              </a:rPr>
              <a:t>Tables in a Database</a:t>
            </a:r>
            <a:r>
              <a:rPr lang="en-US" altLang="en-US" smtClean="0"/>
              <a:t> </a:t>
            </a:r>
          </a:p>
        </p:txBody>
      </p:sp>
      <p:sp>
        <p:nvSpPr>
          <p:cNvPr id="11267" name="Rectangle 3"/>
          <p:cNvSpPr>
            <a:spLocks noGrp="1" noChangeArrowheads="1"/>
          </p:cNvSpPr>
          <p:nvPr>
            <p:ph type="body" idx="1"/>
          </p:nvPr>
        </p:nvSpPr>
        <p:spPr>
          <a:xfrm>
            <a:off x="685800" y="1524000"/>
            <a:ext cx="8027988" cy="4398963"/>
          </a:xfrm>
        </p:spPr>
        <p:txBody>
          <a:bodyPr/>
          <a:lstStyle/>
          <a:p>
            <a:pPr eaLnBrk="1" hangingPunct="1"/>
            <a:r>
              <a:rPr lang="en-US" altLang="en-US" smtClean="0">
                <a:cs typeface="Times New Roman" pitchFamily="18" charset="0"/>
              </a:rPr>
              <a:t>Each Field in the table has…</a:t>
            </a:r>
          </a:p>
          <a:p>
            <a:pPr lvl="1" eaLnBrk="1" hangingPunct="1">
              <a:buClr>
                <a:schemeClr val="tx1"/>
              </a:buClr>
              <a:buFont typeface="Wingdings" pitchFamily="2" charset="2"/>
              <a:buChar char="q"/>
            </a:pPr>
            <a:r>
              <a:rPr lang="en-US" altLang="en-US" smtClean="0">
                <a:cs typeface="Times New Roman" pitchFamily="18" charset="0"/>
              </a:rPr>
              <a:t>name</a:t>
            </a:r>
          </a:p>
          <a:p>
            <a:pPr lvl="1" eaLnBrk="1" hangingPunct="1">
              <a:buClr>
                <a:schemeClr val="tx1"/>
              </a:buClr>
              <a:buFont typeface="Wingdings" pitchFamily="2" charset="2"/>
              <a:buChar char="q"/>
            </a:pPr>
            <a:r>
              <a:rPr lang="en-US" altLang="en-US" smtClean="0">
                <a:cs typeface="Times New Roman" pitchFamily="18" charset="0"/>
              </a:rPr>
              <a:t>data type</a:t>
            </a:r>
          </a:p>
          <a:p>
            <a:pPr lvl="1" eaLnBrk="1" hangingPunct="1">
              <a:buClr>
                <a:schemeClr val="tx1"/>
              </a:buClr>
              <a:buFont typeface="Wingdings" pitchFamily="2" charset="2"/>
              <a:buChar char="q"/>
            </a:pPr>
            <a:r>
              <a:rPr lang="en-US" altLang="en-US" smtClean="0">
                <a:cs typeface="Times New Roman" pitchFamily="18" charset="0"/>
              </a:rPr>
              <a:t>field width</a:t>
            </a:r>
          </a:p>
          <a:p>
            <a:pPr lvl="1" eaLnBrk="1" hangingPunct="1">
              <a:buFont typeface="Wingdings" pitchFamily="2" charset="2"/>
              <a:buNone/>
            </a:pPr>
            <a:endParaRPr lang="en-US" altLang="en-US" smtClean="0">
              <a:cs typeface="Times New Roman" pitchFamily="18" charset="0"/>
            </a:endParaRPr>
          </a:p>
          <a:p>
            <a:pPr eaLnBrk="1" hangingPunct="1"/>
            <a:r>
              <a:rPr lang="en-US" altLang="en-US" smtClean="0">
                <a:cs typeface="Times New Roman" pitchFamily="18" charset="0"/>
              </a:rPr>
              <a:t>After the table structure is complete, data can be entered into the table’s fields.</a:t>
            </a:r>
          </a:p>
          <a:p>
            <a:pPr eaLnBrk="1" hangingPunct="1"/>
            <a:endParaRPr lang="en-US" altLang="en-US" smtClean="0"/>
          </a:p>
          <a:p>
            <a:pPr eaLnBrk="1" hangingPunct="1"/>
            <a:endParaRPr lang="en-US" altLang="en-US" sz="2800" smtClean="0"/>
          </a:p>
        </p:txBody>
      </p:sp>
      <p:sp>
        <p:nvSpPr>
          <p:cNvPr id="11268" name="Text Box 4"/>
          <p:cNvSpPr txBox="1">
            <a:spLocks noChangeArrowheads="1"/>
          </p:cNvSpPr>
          <p:nvPr/>
        </p:nvSpPr>
        <p:spPr bwMode="auto">
          <a:xfrm>
            <a:off x="3581400" y="2057400"/>
            <a:ext cx="4267200" cy="1957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bg2"/>
              </a:buClr>
              <a:buSzPct val="75000"/>
              <a:buFont typeface="Wingdings" pitchFamily="2" charset="2"/>
              <a:buChar char="n"/>
              <a:defRPr sz="3200">
                <a:solidFill>
                  <a:schemeClr val="tx1"/>
                </a:solidFill>
                <a:latin typeface="Arial" charset="0"/>
              </a:defRPr>
            </a:lvl1pPr>
            <a:lvl2pPr eaLnBrk="0" hangingPunct="0">
              <a:spcBef>
                <a:spcPct val="20000"/>
              </a:spcBef>
              <a:buClr>
                <a:schemeClr val="accent2"/>
              </a:buClr>
              <a:buSzPct val="80000"/>
              <a:buFont typeface="Wingdings" pitchFamily="2" charset="2"/>
              <a:buChar char="¨"/>
              <a:defRPr sz="2800">
                <a:solidFill>
                  <a:schemeClr val="tx1"/>
                </a:solidFill>
                <a:latin typeface="Arial" charset="0"/>
              </a:defRPr>
            </a:lvl2pPr>
            <a:lvl3pPr marL="1143000" indent="-228600" eaLnBrk="0" hangingPunct="0">
              <a:spcBef>
                <a:spcPct val="20000"/>
              </a:spcBef>
              <a:buClr>
                <a:schemeClr val="bg2"/>
              </a:buClr>
              <a:buSzPct val="65000"/>
              <a:buFont typeface="Wingdings" pitchFamily="2" charset="2"/>
              <a:buChar char="n"/>
              <a:defRPr sz="24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
              <a:defRPr sz="2000">
                <a:solidFill>
                  <a:schemeClr val="tx1"/>
                </a:solidFill>
                <a:latin typeface="Arial" charset="0"/>
              </a:defRPr>
            </a:lvl4pPr>
            <a:lvl5pPr marL="2057400" indent="-228600" eaLnBrk="0" hangingPunct="0">
              <a:spcBef>
                <a:spcPct val="20000"/>
              </a:spcBef>
              <a:buClr>
                <a:schemeClr val="bg2"/>
              </a:buClr>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9pPr>
          </a:lstStyle>
          <a:p>
            <a:pPr lvl="1" eaLnBrk="1" hangingPunct="1">
              <a:buClr>
                <a:schemeClr val="tx1"/>
              </a:buClr>
              <a:buSzTx/>
              <a:buFont typeface="Wingdings" pitchFamily="2" charset="2"/>
              <a:buChar char="q"/>
            </a:pPr>
            <a:r>
              <a:rPr lang="en-US" altLang="en-US">
                <a:cs typeface="Times New Roman" pitchFamily="18" charset="0"/>
              </a:rPr>
              <a:t>default values</a:t>
            </a:r>
          </a:p>
          <a:p>
            <a:pPr lvl="1" eaLnBrk="1" hangingPunct="1">
              <a:buClr>
                <a:schemeClr val="tx1"/>
              </a:buClr>
              <a:buSzTx/>
              <a:buFont typeface="Wingdings" pitchFamily="2" charset="2"/>
              <a:buChar char="q"/>
            </a:pPr>
            <a:r>
              <a:rPr lang="en-US" altLang="en-US">
                <a:cs typeface="Times New Roman" pitchFamily="18" charset="0"/>
              </a:rPr>
              <a:t>required?</a:t>
            </a:r>
          </a:p>
          <a:p>
            <a:pPr lvl="1" eaLnBrk="1" hangingPunct="1">
              <a:buClr>
                <a:schemeClr val="tx1"/>
              </a:buClr>
              <a:buSzTx/>
              <a:buFont typeface="Wingdings" pitchFamily="2" charset="2"/>
              <a:buChar char="q"/>
            </a:pPr>
            <a:r>
              <a:rPr lang="en-US" altLang="en-US">
                <a:cs typeface="Times New Roman" pitchFamily="18" charset="0"/>
              </a:rPr>
              <a:t>primary key?</a:t>
            </a:r>
          </a:p>
          <a:p>
            <a:pPr eaLnBrk="1" hangingPunct="1">
              <a:spcBef>
                <a:spcPct val="50000"/>
              </a:spcBef>
              <a:buClrTx/>
              <a:buSzTx/>
              <a:buFontTx/>
              <a:buNone/>
            </a:pPr>
            <a:endParaRPr lang="en-US" altLang="en-US" sz="1800"/>
          </a:p>
        </p:txBody>
      </p:sp>
    </p:spTree>
    <p:extLst>
      <p:ext uri="{BB962C8B-B14F-4D97-AF65-F5344CB8AC3E}">
        <p14:creationId xmlns:p14="http://schemas.microsoft.com/office/powerpoint/2010/main" val="3757287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altLang="en-US" smtClean="0"/>
              <a:t>Data Types for the Fields</a:t>
            </a:r>
          </a:p>
        </p:txBody>
      </p:sp>
      <p:sp>
        <p:nvSpPr>
          <p:cNvPr id="12291" name="Rectangle 3"/>
          <p:cNvSpPr>
            <a:spLocks noGrp="1" noChangeArrowheads="1"/>
          </p:cNvSpPr>
          <p:nvPr>
            <p:ph type="body" idx="1"/>
          </p:nvPr>
        </p:nvSpPr>
        <p:spPr/>
        <p:txBody>
          <a:bodyPr/>
          <a:lstStyle/>
          <a:p>
            <a:pPr eaLnBrk="1" hangingPunct="1">
              <a:lnSpc>
                <a:spcPct val="90000"/>
              </a:lnSpc>
            </a:pPr>
            <a:r>
              <a:rPr lang="en-US" altLang="en-US" sz="2400" dirty="0" smtClean="0"/>
              <a:t>Text</a:t>
            </a:r>
          </a:p>
          <a:p>
            <a:pPr lvl="1" eaLnBrk="1" hangingPunct="1">
              <a:lnSpc>
                <a:spcPct val="90000"/>
              </a:lnSpc>
            </a:pPr>
            <a:r>
              <a:rPr lang="en-US" altLang="en-US" sz="2400" dirty="0" smtClean="0"/>
              <a:t>alphanumeric, alpha, string – holds </a:t>
            </a:r>
            <a:r>
              <a:rPr lang="en-US" altLang="en-US" sz="2400" b="1" dirty="0" smtClean="0"/>
              <a:t>any</a:t>
            </a:r>
            <a:r>
              <a:rPr lang="en-US" altLang="en-US" sz="2400" dirty="0" smtClean="0"/>
              <a:t> character</a:t>
            </a:r>
          </a:p>
          <a:p>
            <a:pPr eaLnBrk="1" hangingPunct="1">
              <a:lnSpc>
                <a:spcPct val="90000"/>
              </a:lnSpc>
            </a:pPr>
            <a:r>
              <a:rPr lang="en-US" altLang="en-US" sz="2400" dirty="0" smtClean="0"/>
              <a:t>Numeric</a:t>
            </a:r>
          </a:p>
          <a:p>
            <a:pPr lvl="1" eaLnBrk="1" hangingPunct="1">
              <a:lnSpc>
                <a:spcPct val="90000"/>
              </a:lnSpc>
            </a:pPr>
            <a:r>
              <a:rPr lang="en-US" altLang="en-US" sz="2400" dirty="0" smtClean="0"/>
              <a:t>byte, short, long, integer</a:t>
            </a:r>
          </a:p>
          <a:p>
            <a:pPr lvl="1" eaLnBrk="1" hangingPunct="1">
              <a:lnSpc>
                <a:spcPct val="90000"/>
              </a:lnSpc>
            </a:pPr>
            <a:r>
              <a:rPr lang="en-US" altLang="en-US" sz="2400" dirty="0" smtClean="0"/>
              <a:t>Single, double, currency (decimal points, $)</a:t>
            </a:r>
          </a:p>
          <a:p>
            <a:pPr eaLnBrk="1" hangingPunct="1">
              <a:lnSpc>
                <a:spcPct val="90000"/>
              </a:lnSpc>
            </a:pPr>
            <a:r>
              <a:rPr lang="en-US" altLang="en-US" sz="2400" dirty="0" smtClean="0"/>
              <a:t>Date</a:t>
            </a:r>
          </a:p>
          <a:p>
            <a:pPr eaLnBrk="1" hangingPunct="1">
              <a:lnSpc>
                <a:spcPct val="90000"/>
              </a:lnSpc>
            </a:pPr>
            <a:r>
              <a:rPr lang="en-US" altLang="en-US" sz="2400" dirty="0" smtClean="0"/>
              <a:t>Memo</a:t>
            </a:r>
          </a:p>
          <a:p>
            <a:pPr eaLnBrk="1" hangingPunct="1">
              <a:lnSpc>
                <a:spcPct val="90000"/>
              </a:lnSpc>
            </a:pPr>
            <a:r>
              <a:rPr lang="en-US" altLang="en-US" sz="2400" dirty="0" smtClean="0"/>
              <a:t>Logical (binary or </a:t>
            </a:r>
            <a:r>
              <a:rPr lang="en-US" altLang="en-US" sz="2400" dirty="0"/>
              <a:t>B</a:t>
            </a:r>
            <a:r>
              <a:rPr lang="en-US" altLang="en-US" sz="2400" dirty="0" smtClean="0"/>
              <a:t>oolean or yes/no) (check box)</a:t>
            </a:r>
          </a:p>
          <a:p>
            <a:pPr eaLnBrk="1" hangingPunct="1">
              <a:lnSpc>
                <a:spcPct val="90000"/>
              </a:lnSpc>
            </a:pPr>
            <a:r>
              <a:rPr lang="en-US" altLang="en-US" sz="2400" dirty="0" smtClean="0"/>
              <a:t>Hyperlink</a:t>
            </a:r>
          </a:p>
          <a:p>
            <a:pPr eaLnBrk="1" hangingPunct="1">
              <a:lnSpc>
                <a:spcPct val="90000"/>
              </a:lnSpc>
            </a:pPr>
            <a:r>
              <a:rPr lang="en-US" altLang="en-US" sz="2400" dirty="0" smtClean="0"/>
              <a:t>Object</a:t>
            </a:r>
          </a:p>
        </p:txBody>
      </p:sp>
    </p:spTree>
    <p:extLst>
      <p:ext uri="{BB962C8B-B14F-4D97-AF65-F5344CB8AC3E}">
        <p14:creationId xmlns:p14="http://schemas.microsoft.com/office/powerpoint/2010/main" val="33838054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altLang="en-US" smtClean="0"/>
              <a:t>Data Validation</a:t>
            </a:r>
          </a:p>
        </p:txBody>
      </p:sp>
      <p:sp>
        <p:nvSpPr>
          <p:cNvPr id="15363" name="Rectangle 3"/>
          <p:cNvSpPr>
            <a:spLocks noGrp="1" noChangeArrowheads="1"/>
          </p:cNvSpPr>
          <p:nvPr>
            <p:ph type="body" idx="1"/>
          </p:nvPr>
        </p:nvSpPr>
        <p:spPr/>
        <p:txBody>
          <a:bodyPr/>
          <a:lstStyle/>
          <a:p>
            <a:pPr eaLnBrk="1" hangingPunct="1"/>
            <a:r>
              <a:rPr lang="en-US" altLang="en-US" smtClean="0"/>
              <a:t>Make sure the data in the computer matches the real-world information it represents</a:t>
            </a:r>
          </a:p>
          <a:p>
            <a:pPr lvl="1" eaLnBrk="1" hangingPunct="1"/>
            <a:r>
              <a:rPr lang="en-US" altLang="en-US" smtClean="0"/>
              <a:t>Data Type Enforcement</a:t>
            </a:r>
          </a:p>
          <a:p>
            <a:pPr lvl="1" eaLnBrk="1" hangingPunct="1"/>
            <a:r>
              <a:rPr lang="en-US" altLang="en-US" smtClean="0"/>
              <a:t>Default Values</a:t>
            </a:r>
          </a:p>
          <a:p>
            <a:pPr lvl="1" eaLnBrk="1" hangingPunct="1"/>
            <a:r>
              <a:rPr lang="en-US" altLang="en-US" smtClean="0"/>
              <a:t>Ranges</a:t>
            </a:r>
          </a:p>
          <a:p>
            <a:pPr lvl="1" eaLnBrk="1" hangingPunct="1"/>
            <a:r>
              <a:rPr lang="en-US" altLang="en-US" smtClean="0"/>
              <a:t>Required Fields</a:t>
            </a:r>
          </a:p>
          <a:p>
            <a:pPr lvl="1" eaLnBrk="1" hangingPunct="1"/>
            <a:r>
              <a:rPr lang="en-US" altLang="en-US" smtClean="0"/>
              <a:t>Unique Keys</a:t>
            </a:r>
          </a:p>
          <a:p>
            <a:pPr lvl="1" eaLnBrk="1" hangingPunct="1"/>
            <a:r>
              <a:rPr lang="en-US" altLang="en-US" smtClean="0"/>
              <a:t>Non-Null Keys</a:t>
            </a:r>
          </a:p>
        </p:txBody>
      </p:sp>
    </p:spTree>
    <p:extLst>
      <p:ext uri="{BB962C8B-B14F-4D97-AF65-F5344CB8AC3E}">
        <p14:creationId xmlns:p14="http://schemas.microsoft.com/office/powerpoint/2010/main" val="35485282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altLang="en-US" smtClean="0"/>
              <a:t>Data Validation</a:t>
            </a:r>
          </a:p>
        </p:txBody>
      </p:sp>
      <p:sp>
        <p:nvSpPr>
          <p:cNvPr id="16387" name="Rectangle 3"/>
          <p:cNvSpPr>
            <a:spLocks noGrp="1" noChangeArrowheads="1"/>
          </p:cNvSpPr>
          <p:nvPr>
            <p:ph type="body" idx="1"/>
          </p:nvPr>
        </p:nvSpPr>
        <p:spPr/>
        <p:txBody>
          <a:bodyPr/>
          <a:lstStyle/>
          <a:p>
            <a:pPr eaLnBrk="1" hangingPunct="1"/>
            <a:r>
              <a:rPr lang="en-US" altLang="en-US" smtClean="0"/>
              <a:t>Make a field numeric types ONLY when you plan to do arithmetic with the field and it makes sense to do it!</a:t>
            </a:r>
          </a:p>
          <a:p>
            <a:pPr eaLnBrk="1" hangingPunct="1"/>
            <a:r>
              <a:rPr lang="en-US" altLang="en-US" smtClean="0"/>
              <a:t>Social security numbers, for example, should be TEXT not Long integers – you do not want someone to total them by accident, it would be meaningless</a:t>
            </a:r>
          </a:p>
        </p:txBody>
      </p:sp>
    </p:spTree>
    <p:extLst>
      <p:ext uri="{BB962C8B-B14F-4D97-AF65-F5344CB8AC3E}">
        <p14:creationId xmlns:p14="http://schemas.microsoft.com/office/powerpoint/2010/main" val="27903904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idx="4294967295"/>
          </p:nvPr>
        </p:nvSpPr>
        <p:spPr>
          <a:xfrm>
            <a:off x="533400" y="277813"/>
            <a:ext cx="8153400" cy="1322387"/>
          </a:xfrm>
        </p:spPr>
        <p:txBody>
          <a:bodyPr anchor="t"/>
          <a:lstStyle/>
          <a:p>
            <a:pPr eaLnBrk="1" hangingPunct="1"/>
            <a:r>
              <a:rPr lang="en-US" altLang="en-US" smtClean="0"/>
              <a:t>Table Design Considerations - PNPI</a:t>
            </a:r>
          </a:p>
        </p:txBody>
      </p:sp>
      <p:sp>
        <p:nvSpPr>
          <p:cNvPr id="18435" name="Rectangle 16"/>
          <p:cNvSpPr>
            <a:spLocks noChangeArrowheads="1"/>
          </p:cNvSpPr>
          <p:nvPr/>
        </p:nvSpPr>
        <p:spPr bwMode="auto">
          <a:xfrm>
            <a:off x="228600" y="1828800"/>
            <a:ext cx="8915400" cy="365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Clr>
                <a:schemeClr val="bg2"/>
              </a:buClr>
              <a:buSzPct val="75000"/>
              <a:buFont typeface="Wingdings" pitchFamily="2" charset="2"/>
              <a:buChar char="n"/>
              <a:defRPr sz="3200">
                <a:solidFill>
                  <a:schemeClr val="tx1"/>
                </a:solidFill>
                <a:latin typeface="Arial" charset="0"/>
              </a:defRPr>
            </a:lvl1pPr>
            <a:lvl2pPr marL="669925" indent="-325438" eaLnBrk="0" hangingPunct="0">
              <a:spcBef>
                <a:spcPct val="20000"/>
              </a:spcBef>
              <a:buClr>
                <a:schemeClr val="accent2"/>
              </a:buClr>
              <a:buSzPct val="80000"/>
              <a:buFont typeface="Wingdings" pitchFamily="2" charset="2"/>
              <a:buChar char="¨"/>
              <a:defRPr sz="2800">
                <a:solidFill>
                  <a:schemeClr val="tx1"/>
                </a:solidFill>
                <a:latin typeface="Arial" charset="0"/>
              </a:defRPr>
            </a:lvl2pPr>
            <a:lvl3pPr marL="1143000" indent="-228600" eaLnBrk="0" hangingPunct="0">
              <a:spcBef>
                <a:spcPct val="20000"/>
              </a:spcBef>
              <a:buClr>
                <a:schemeClr val="bg2"/>
              </a:buClr>
              <a:buSzPct val="65000"/>
              <a:buFont typeface="Wingdings" pitchFamily="2" charset="2"/>
              <a:buChar char="n"/>
              <a:defRPr sz="24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
              <a:defRPr sz="2000">
                <a:solidFill>
                  <a:schemeClr val="tx1"/>
                </a:solidFill>
                <a:latin typeface="Arial" charset="0"/>
              </a:defRPr>
            </a:lvl4pPr>
            <a:lvl5pPr marL="2057400" indent="-228600" eaLnBrk="0" hangingPunct="0">
              <a:spcBef>
                <a:spcPct val="20000"/>
              </a:spcBef>
              <a:buClr>
                <a:schemeClr val="bg2"/>
              </a:buClr>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9pPr>
          </a:lstStyle>
          <a:p>
            <a:pPr eaLnBrk="1" hangingPunct="1">
              <a:buClr>
                <a:schemeClr val="accent1"/>
              </a:buClr>
              <a:buSzPct val="65000"/>
            </a:pPr>
            <a:r>
              <a:rPr lang="en-US" altLang="en-US" sz="2600" dirty="0"/>
              <a:t>Short for Personal, Non-Public, Information </a:t>
            </a:r>
          </a:p>
          <a:p>
            <a:pPr eaLnBrk="1" hangingPunct="1">
              <a:buClr>
                <a:schemeClr val="accent1"/>
              </a:buClr>
              <a:buSzPct val="65000"/>
            </a:pPr>
            <a:r>
              <a:rPr lang="en-US" altLang="en-US" sz="2600" dirty="0"/>
              <a:t>PNPI laws govern the safeguarding of data such as:</a:t>
            </a:r>
          </a:p>
          <a:p>
            <a:pPr lvl="1" eaLnBrk="1" hangingPunct="1">
              <a:buSzPct val="60000"/>
              <a:buFont typeface="Wingdings" pitchFamily="2" charset="2"/>
              <a:buChar char="q"/>
            </a:pPr>
            <a:r>
              <a:rPr lang="en-US" altLang="en-US" sz="2600" dirty="0"/>
              <a:t>social security numbers</a:t>
            </a:r>
          </a:p>
          <a:p>
            <a:pPr lvl="1" eaLnBrk="1" hangingPunct="1">
              <a:buSzPct val="60000"/>
              <a:buFont typeface="Wingdings" pitchFamily="2" charset="2"/>
              <a:buChar char="q"/>
            </a:pPr>
            <a:r>
              <a:rPr lang="en-US" altLang="en-US" sz="2600" dirty="0"/>
              <a:t>credit card numbers</a:t>
            </a:r>
          </a:p>
          <a:p>
            <a:pPr lvl="1" eaLnBrk="1" hangingPunct="1">
              <a:buSzPct val="60000"/>
              <a:buFont typeface="Wingdings" pitchFamily="2" charset="2"/>
              <a:buChar char="q"/>
            </a:pPr>
            <a:r>
              <a:rPr lang="en-US" altLang="en-US" sz="2600" dirty="0"/>
              <a:t>Educational records (</a:t>
            </a:r>
            <a:r>
              <a:rPr lang="en-US" altLang="en-US" sz="2600" dirty="0" smtClean="0"/>
              <a:t>FERPA – Family Educational Rights </a:t>
            </a:r>
            <a:r>
              <a:rPr lang="en-US" altLang="en-US" sz="2600" smtClean="0"/>
              <a:t>and Privacy Act of 1974)</a:t>
            </a:r>
            <a:endParaRPr lang="en-US" altLang="en-US" sz="2600" dirty="0"/>
          </a:p>
          <a:p>
            <a:pPr lvl="1" eaLnBrk="1" hangingPunct="1">
              <a:buSzPct val="60000"/>
              <a:buFont typeface="Wingdings" pitchFamily="2" charset="2"/>
              <a:buChar char="q"/>
            </a:pPr>
            <a:r>
              <a:rPr lang="en-US" altLang="en-US" sz="2600" dirty="0"/>
              <a:t>bank account numbers</a:t>
            </a:r>
          </a:p>
          <a:p>
            <a:pPr lvl="1" eaLnBrk="1" hangingPunct="1">
              <a:buSzPct val="60000"/>
              <a:buFont typeface="Wingdings" pitchFamily="2" charset="2"/>
              <a:buChar char="q"/>
            </a:pPr>
            <a:r>
              <a:rPr lang="en-US" altLang="en-US" sz="2600" dirty="0"/>
              <a:t>medical records  (</a:t>
            </a:r>
            <a:r>
              <a:rPr lang="en-US" altLang="en-US" sz="2600" dirty="0" smtClean="0"/>
              <a:t>HIPPA – Health Insurance Portability and Accountability Act of 1996) </a:t>
            </a:r>
            <a:endParaRPr lang="en-US" altLang="en-US" sz="2600" dirty="0"/>
          </a:p>
        </p:txBody>
      </p:sp>
    </p:spTree>
    <p:extLst>
      <p:ext uri="{BB962C8B-B14F-4D97-AF65-F5344CB8AC3E}">
        <p14:creationId xmlns:p14="http://schemas.microsoft.com/office/powerpoint/2010/main" val="3444529073"/>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a:xfrm>
            <a:off x="457200" y="277813"/>
            <a:ext cx="8229600" cy="1398587"/>
          </a:xfrm>
        </p:spPr>
        <p:txBody>
          <a:bodyPr anchor="t">
            <a:normAutofit fontScale="90000"/>
          </a:bodyPr>
          <a:lstStyle/>
          <a:p>
            <a:pPr eaLnBrk="1" hangingPunct="1"/>
            <a:r>
              <a:rPr lang="en-US" altLang="en-US" smtClean="0"/>
              <a:t>Table Design Considerations – Store Data in its Smallest part</a:t>
            </a:r>
          </a:p>
        </p:txBody>
      </p:sp>
      <p:sp>
        <p:nvSpPr>
          <p:cNvPr id="19459" name="Text Box 29"/>
          <p:cNvSpPr txBox="1">
            <a:spLocks noChangeArrowheads="1"/>
          </p:cNvSpPr>
          <p:nvPr/>
        </p:nvSpPr>
        <p:spPr bwMode="auto">
          <a:xfrm>
            <a:off x="1066800" y="5797550"/>
            <a:ext cx="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lIns="0" tIns="0" rIns="0" bIns="0">
            <a:spAutoFit/>
          </a:bodyPr>
          <a:lstStyle>
            <a:lvl1pPr eaLnBrk="0" hangingPunct="0">
              <a:spcBef>
                <a:spcPct val="20000"/>
              </a:spcBef>
              <a:buClr>
                <a:schemeClr val="bg2"/>
              </a:buClr>
              <a:buSzPct val="75000"/>
              <a:buFont typeface="Wingdings" pitchFamily="2" charset="2"/>
              <a:buChar char="n"/>
              <a:defRPr sz="3200">
                <a:solidFill>
                  <a:schemeClr val="tx1"/>
                </a:solidFill>
                <a:latin typeface="Arial" charset="0"/>
              </a:defRPr>
            </a:lvl1pPr>
            <a:lvl2pPr marL="742950" indent="-285750" eaLnBrk="0" hangingPunct="0">
              <a:spcBef>
                <a:spcPct val="20000"/>
              </a:spcBef>
              <a:buClr>
                <a:schemeClr val="accent2"/>
              </a:buClr>
              <a:buSzPct val="80000"/>
              <a:buFont typeface="Wingdings" pitchFamily="2" charset="2"/>
              <a:buChar char="¨"/>
              <a:defRPr sz="2800">
                <a:solidFill>
                  <a:schemeClr val="tx1"/>
                </a:solidFill>
                <a:latin typeface="Arial" charset="0"/>
              </a:defRPr>
            </a:lvl2pPr>
            <a:lvl3pPr marL="1143000" indent="-228600" eaLnBrk="0" hangingPunct="0">
              <a:spcBef>
                <a:spcPct val="20000"/>
              </a:spcBef>
              <a:buClr>
                <a:schemeClr val="bg2"/>
              </a:buClr>
              <a:buSzPct val="65000"/>
              <a:buFont typeface="Wingdings" pitchFamily="2" charset="2"/>
              <a:buChar char="n"/>
              <a:defRPr sz="24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
              <a:defRPr sz="2000">
                <a:solidFill>
                  <a:schemeClr val="tx1"/>
                </a:solidFill>
                <a:latin typeface="Arial" charset="0"/>
              </a:defRPr>
            </a:lvl4pPr>
            <a:lvl5pPr marL="2057400" indent="-228600" eaLnBrk="0" hangingPunct="0">
              <a:spcBef>
                <a:spcPct val="20000"/>
              </a:spcBef>
              <a:buClr>
                <a:schemeClr val="bg2"/>
              </a:buClr>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9pPr>
          </a:lstStyle>
          <a:p>
            <a:pPr eaLnBrk="1" hangingPunct="1">
              <a:spcBef>
                <a:spcPct val="0"/>
              </a:spcBef>
              <a:buClrTx/>
              <a:buSzTx/>
              <a:buFontTx/>
              <a:buNone/>
            </a:pPr>
            <a:endParaRPr lang="en-US" altLang="en-US" sz="1800" b="1">
              <a:solidFill>
                <a:schemeClr val="tx2"/>
              </a:solidFill>
            </a:endParaRPr>
          </a:p>
        </p:txBody>
      </p:sp>
      <p:sp>
        <p:nvSpPr>
          <p:cNvPr id="19460" name="Rectangle 30"/>
          <p:cNvSpPr>
            <a:spLocks noGrp="1" noChangeArrowheads="1"/>
          </p:cNvSpPr>
          <p:nvPr>
            <p:ph type="body" idx="4294967295"/>
          </p:nvPr>
        </p:nvSpPr>
        <p:spPr>
          <a:xfrm>
            <a:off x="381000" y="4572000"/>
            <a:ext cx="8229600" cy="1981200"/>
          </a:xfrm>
        </p:spPr>
        <p:txBody>
          <a:bodyPr/>
          <a:lstStyle/>
          <a:p>
            <a:pPr eaLnBrk="1" hangingPunct="1">
              <a:lnSpc>
                <a:spcPct val="80000"/>
              </a:lnSpc>
            </a:pPr>
            <a:r>
              <a:rPr lang="en-US" altLang="en-US" sz="2700" smtClean="0"/>
              <a:t>For greater flexibility, store data in its smallest part </a:t>
            </a:r>
          </a:p>
          <a:p>
            <a:pPr marL="669925" lvl="1" indent="-325438" eaLnBrk="1" hangingPunct="1">
              <a:lnSpc>
                <a:spcPct val="80000"/>
              </a:lnSpc>
            </a:pPr>
            <a:r>
              <a:rPr lang="en-US" altLang="en-US" sz="2700" smtClean="0"/>
              <a:t>Instead of one field for an address, use many</a:t>
            </a:r>
          </a:p>
          <a:p>
            <a:pPr marL="669925" lvl="1" indent="-325438" eaLnBrk="1" hangingPunct="1">
              <a:lnSpc>
                <a:spcPct val="80000"/>
              </a:lnSpc>
            </a:pPr>
            <a:r>
              <a:rPr lang="en-US" altLang="en-US" sz="2700" smtClean="0"/>
              <a:t>Instead of one field for a name, two or three</a:t>
            </a:r>
            <a:endParaRPr lang="en-US" altLang="en-US" sz="1600" smtClean="0"/>
          </a:p>
        </p:txBody>
      </p:sp>
      <p:pic>
        <p:nvPicPr>
          <p:cNvPr id="19461" name="Picture 6" descr="smallest_part.jpg"/>
          <p:cNvPicPr>
            <a:picLocks noChangeAspect="1"/>
          </p:cNvPicPr>
          <p:nvPr/>
        </p:nvPicPr>
        <p:blipFill>
          <a:blip r:embed="rId3">
            <a:extLst>
              <a:ext uri="{28A0092B-C50C-407E-A947-70E740481C1C}">
                <a14:useLocalDpi xmlns:a14="http://schemas.microsoft.com/office/drawing/2010/main" val="0"/>
              </a:ext>
            </a:extLst>
          </a:blip>
          <a:srcRect b="-2856"/>
          <a:stretch>
            <a:fillRect/>
          </a:stretch>
        </p:blipFill>
        <p:spPr bwMode="auto">
          <a:xfrm>
            <a:off x="457200" y="2286000"/>
            <a:ext cx="805815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2" name="Picture 7" descr="combined_fields.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905000" y="3352800"/>
            <a:ext cx="5534025" cy="781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63" name="Text Box 6"/>
          <p:cNvSpPr txBox="1">
            <a:spLocks noChangeArrowheads="1"/>
          </p:cNvSpPr>
          <p:nvPr/>
        </p:nvSpPr>
        <p:spPr bwMode="auto">
          <a:xfrm>
            <a:off x="762000" y="1828800"/>
            <a:ext cx="914400" cy="381000"/>
          </a:xfrm>
          <a:prstGeom prst="rect">
            <a:avLst/>
          </a:prstGeom>
          <a:solidFill>
            <a:schemeClr val="accent1"/>
          </a:solidFill>
          <a:ln w="28575" algn="ctr">
            <a:solidFill>
              <a:schemeClr val="accent1"/>
            </a:solidFill>
            <a:miter lim="800000"/>
            <a:headEnd/>
            <a:tailEnd/>
          </a:ln>
        </p:spPr>
        <p:txBody>
          <a:bodyPr lIns="0" tIns="0" rIns="0" bIns="0"/>
          <a:lstStyle>
            <a:lvl1pPr eaLnBrk="0" hangingPunct="0">
              <a:spcBef>
                <a:spcPct val="20000"/>
              </a:spcBef>
              <a:buClr>
                <a:schemeClr val="bg2"/>
              </a:buClr>
              <a:buSzPct val="75000"/>
              <a:buFont typeface="Wingdings" pitchFamily="2" charset="2"/>
              <a:buChar char="n"/>
              <a:defRPr sz="3200">
                <a:solidFill>
                  <a:schemeClr val="tx1"/>
                </a:solidFill>
                <a:latin typeface="Arial" charset="0"/>
              </a:defRPr>
            </a:lvl1pPr>
            <a:lvl2pPr marL="742950" indent="-285750" eaLnBrk="0" hangingPunct="0">
              <a:spcBef>
                <a:spcPct val="20000"/>
              </a:spcBef>
              <a:buClr>
                <a:schemeClr val="accent2"/>
              </a:buClr>
              <a:buSzPct val="80000"/>
              <a:buFont typeface="Wingdings" pitchFamily="2" charset="2"/>
              <a:buChar char="¨"/>
              <a:defRPr sz="2800">
                <a:solidFill>
                  <a:schemeClr val="tx1"/>
                </a:solidFill>
                <a:latin typeface="Arial" charset="0"/>
              </a:defRPr>
            </a:lvl2pPr>
            <a:lvl3pPr marL="1143000" indent="-228600" eaLnBrk="0" hangingPunct="0">
              <a:spcBef>
                <a:spcPct val="20000"/>
              </a:spcBef>
              <a:buClr>
                <a:schemeClr val="bg2"/>
              </a:buClr>
              <a:buSzPct val="65000"/>
              <a:buFont typeface="Wingdings" pitchFamily="2" charset="2"/>
              <a:buChar char="n"/>
              <a:defRPr sz="24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
              <a:defRPr sz="2000">
                <a:solidFill>
                  <a:schemeClr val="tx1"/>
                </a:solidFill>
                <a:latin typeface="Arial" charset="0"/>
              </a:defRPr>
            </a:lvl4pPr>
            <a:lvl5pPr marL="2057400" indent="-228600" eaLnBrk="0" hangingPunct="0">
              <a:spcBef>
                <a:spcPct val="20000"/>
              </a:spcBef>
              <a:buClr>
                <a:schemeClr val="bg2"/>
              </a:buClr>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9pPr>
          </a:lstStyle>
          <a:p>
            <a:pPr eaLnBrk="1" hangingPunct="1">
              <a:spcBef>
                <a:spcPct val="0"/>
              </a:spcBef>
              <a:buClrTx/>
              <a:buSzTx/>
              <a:buFontTx/>
              <a:buNone/>
            </a:pPr>
            <a:r>
              <a:rPr lang="en-US" altLang="en-US" sz="1800">
                <a:solidFill>
                  <a:schemeClr val="tx2"/>
                </a:solidFill>
              </a:rPr>
              <a:t>Like this</a:t>
            </a:r>
          </a:p>
        </p:txBody>
      </p:sp>
      <p:cxnSp>
        <p:nvCxnSpPr>
          <p:cNvPr id="19464" name="Straight Connector 16"/>
          <p:cNvCxnSpPr>
            <a:cxnSpLocks noChangeShapeType="1"/>
          </p:cNvCxnSpPr>
          <p:nvPr/>
        </p:nvCxnSpPr>
        <p:spPr bwMode="auto">
          <a:xfrm>
            <a:off x="1371600" y="2133600"/>
            <a:ext cx="1219200" cy="457200"/>
          </a:xfrm>
          <a:prstGeom prst="line">
            <a:avLst/>
          </a:prstGeom>
          <a:noFill/>
          <a:ln w="25400" algn="ctr">
            <a:solidFill>
              <a:schemeClr val="accent1"/>
            </a:solidFill>
            <a:round/>
            <a:headEnd/>
            <a:tailEnd/>
          </a:ln>
          <a:extLst>
            <a:ext uri="{909E8E84-426E-40DD-AFC4-6F175D3DCCD1}">
              <a14:hiddenFill xmlns:a14="http://schemas.microsoft.com/office/drawing/2010/main">
                <a:noFill/>
              </a14:hiddenFill>
            </a:ext>
          </a:extLst>
        </p:spPr>
      </p:cxnSp>
      <p:sp>
        <p:nvSpPr>
          <p:cNvPr id="19465" name="Text Box 6"/>
          <p:cNvSpPr txBox="1">
            <a:spLocks noChangeArrowheads="1"/>
          </p:cNvSpPr>
          <p:nvPr/>
        </p:nvSpPr>
        <p:spPr bwMode="auto">
          <a:xfrm>
            <a:off x="304800" y="3429000"/>
            <a:ext cx="1447800" cy="381000"/>
          </a:xfrm>
          <a:prstGeom prst="rect">
            <a:avLst/>
          </a:prstGeom>
          <a:solidFill>
            <a:schemeClr val="accent1"/>
          </a:solidFill>
          <a:ln w="28575" algn="ctr">
            <a:solidFill>
              <a:schemeClr val="accent1"/>
            </a:solidFill>
            <a:miter lim="800000"/>
            <a:headEnd/>
            <a:tailEnd/>
          </a:ln>
        </p:spPr>
        <p:txBody>
          <a:bodyPr lIns="0" tIns="0" rIns="0" bIns="0"/>
          <a:lstStyle>
            <a:lvl1pPr eaLnBrk="0" hangingPunct="0">
              <a:spcBef>
                <a:spcPct val="20000"/>
              </a:spcBef>
              <a:buClr>
                <a:schemeClr val="bg2"/>
              </a:buClr>
              <a:buSzPct val="75000"/>
              <a:buFont typeface="Wingdings" pitchFamily="2" charset="2"/>
              <a:buChar char="n"/>
              <a:defRPr sz="3200">
                <a:solidFill>
                  <a:schemeClr val="tx1"/>
                </a:solidFill>
                <a:latin typeface="Arial" charset="0"/>
              </a:defRPr>
            </a:lvl1pPr>
            <a:lvl2pPr marL="742950" indent="-285750" eaLnBrk="0" hangingPunct="0">
              <a:spcBef>
                <a:spcPct val="20000"/>
              </a:spcBef>
              <a:buClr>
                <a:schemeClr val="accent2"/>
              </a:buClr>
              <a:buSzPct val="80000"/>
              <a:buFont typeface="Wingdings" pitchFamily="2" charset="2"/>
              <a:buChar char="¨"/>
              <a:defRPr sz="2800">
                <a:solidFill>
                  <a:schemeClr val="tx1"/>
                </a:solidFill>
                <a:latin typeface="Arial" charset="0"/>
              </a:defRPr>
            </a:lvl2pPr>
            <a:lvl3pPr marL="1143000" indent="-228600" eaLnBrk="0" hangingPunct="0">
              <a:spcBef>
                <a:spcPct val="20000"/>
              </a:spcBef>
              <a:buClr>
                <a:schemeClr val="bg2"/>
              </a:buClr>
              <a:buSzPct val="65000"/>
              <a:buFont typeface="Wingdings" pitchFamily="2" charset="2"/>
              <a:buChar char="n"/>
              <a:defRPr sz="24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
              <a:defRPr sz="2000">
                <a:solidFill>
                  <a:schemeClr val="tx1"/>
                </a:solidFill>
                <a:latin typeface="Arial" charset="0"/>
              </a:defRPr>
            </a:lvl4pPr>
            <a:lvl5pPr marL="2057400" indent="-228600" eaLnBrk="0" hangingPunct="0">
              <a:spcBef>
                <a:spcPct val="20000"/>
              </a:spcBef>
              <a:buClr>
                <a:schemeClr val="bg2"/>
              </a:buClr>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9pPr>
          </a:lstStyle>
          <a:p>
            <a:pPr eaLnBrk="1" hangingPunct="1">
              <a:spcBef>
                <a:spcPct val="0"/>
              </a:spcBef>
              <a:buClrTx/>
              <a:buSzTx/>
              <a:buFontTx/>
              <a:buNone/>
            </a:pPr>
            <a:r>
              <a:rPr lang="en-US" altLang="en-US" sz="1800">
                <a:solidFill>
                  <a:schemeClr val="tx2"/>
                </a:solidFill>
              </a:rPr>
              <a:t>Not like this</a:t>
            </a:r>
          </a:p>
        </p:txBody>
      </p:sp>
      <p:cxnSp>
        <p:nvCxnSpPr>
          <p:cNvPr id="19466" name="Straight Connector 19"/>
          <p:cNvCxnSpPr>
            <a:cxnSpLocks noChangeShapeType="1"/>
          </p:cNvCxnSpPr>
          <p:nvPr/>
        </p:nvCxnSpPr>
        <p:spPr bwMode="auto">
          <a:xfrm>
            <a:off x="1676400" y="3505200"/>
            <a:ext cx="1447800" cy="152400"/>
          </a:xfrm>
          <a:prstGeom prst="line">
            <a:avLst/>
          </a:prstGeom>
          <a:noFill/>
          <a:ln w="25400" algn="ctr">
            <a:solidFill>
              <a:schemeClr val="accent1"/>
            </a:solidFill>
            <a:round/>
            <a:headEnd/>
            <a:tailEn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1011940144"/>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4"/>
          <p:cNvSpPr txBox="1">
            <a:spLocks noGrp="1"/>
          </p:cNvSpPr>
          <p:nvPr/>
        </p:nvSpPr>
        <p:spPr bwMode="auto">
          <a:xfrm>
            <a:off x="6553200" y="6243638"/>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20000"/>
              </a:spcBef>
              <a:buClr>
                <a:schemeClr val="bg2"/>
              </a:buClr>
              <a:buSzPct val="75000"/>
              <a:buFont typeface="Wingdings" pitchFamily="2" charset="2"/>
              <a:buChar char="n"/>
              <a:defRPr sz="3200">
                <a:solidFill>
                  <a:schemeClr val="tx1"/>
                </a:solidFill>
                <a:latin typeface="Arial" charset="0"/>
              </a:defRPr>
            </a:lvl1pPr>
            <a:lvl2pPr marL="742950" indent="-285750" eaLnBrk="0" hangingPunct="0">
              <a:spcBef>
                <a:spcPct val="20000"/>
              </a:spcBef>
              <a:buClr>
                <a:schemeClr val="accent2"/>
              </a:buClr>
              <a:buSzPct val="80000"/>
              <a:buFont typeface="Wingdings" pitchFamily="2" charset="2"/>
              <a:buChar char="¨"/>
              <a:defRPr sz="2800">
                <a:solidFill>
                  <a:schemeClr val="tx1"/>
                </a:solidFill>
                <a:latin typeface="Arial" charset="0"/>
              </a:defRPr>
            </a:lvl2pPr>
            <a:lvl3pPr marL="1143000" indent="-228600" eaLnBrk="0" hangingPunct="0">
              <a:spcBef>
                <a:spcPct val="20000"/>
              </a:spcBef>
              <a:buClr>
                <a:schemeClr val="bg2"/>
              </a:buClr>
              <a:buSzPct val="65000"/>
              <a:buFont typeface="Wingdings" pitchFamily="2" charset="2"/>
              <a:buChar char="n"/>
              <a:defRPr sz="24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
              <a:defRPr sz="2000">
                <a:solidFill>
                  <a:schemeClr val="tx1"/>
                </a:solidFill>
                <a:latin typeface="Arial" charset="0"/>
              </a:defRPr>
            </a:lvl4pPr>
            <a:lvl5pPr marL="2057400" indent="-228600" eaLnBrk="0" hangingPunct="0">
              <a:spcBef>
                <a:spcPct val="20000"/>
              </a:spcBef>
              <a:buClr>
                <a:schemeClr val="bg2"/>
              </a:buClr>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9pPr>
          </a:lstStyle>
          <a:p>
            <a:pPr algn="r" eaLnBrk="1" hangingPunct="1">
              <a:spcBef>
                <a:spcPct val="0"/>
              </a:spcBef>
              <a:buClrTx/>
              <a:buSzTx/>
              <a:buFontTx/>
              <a:buNone/>
            </a:pPr>
            <a:fld id="{8C70BEE0-7944-4628-873A-7A78B9164F12}" type="slidenum">
              <a:rPr lang="en-US" altLang="en-US" sz="1200">
                <a:latin typeface="Garamond" pitchFamily="18" charset="0"/>
              </a:rPr>
              <a:pPr algn="r" eaLnBrk="1" hangingPunct="1">
                <a:spcBef>
                  <a:spcPct val="0"/>
                </a:spcBef>
                <a:buClrTx/>
                <a:buSzTx/>
                <a:buFontTx/>
                <a:buNone/>
              </a:pPr>
              <a:t>9</a:t>
            </a:fld>
            <a:endParaRPr lang="en-US" altLang="en-US" sz="1200">
              <a:latin typeface="Garamond" pitchFamily="18" charset="0"/>
            </a:endParaRPr>
          </a:p>
        </p:txBody>
      </p:sp>
      <p:sp>
        <p:nvSpPr>
          <p:cNvPr id="20483" name="Rectangle 2"/>
          <p:cNvSpPr>
            <a:spLocks noGrp="1" noChangeArrowheads="1"/>
          </p:cNvSpPr>
          <p:nvPr>
            <p:ph type="title" idx="4294967295"/>
          </p:nvPr>
        </p:nvSpPr>
        <p:spPr>
          <a:xfrm>
            <a:off x="457200" y="457200"/>
            <a:ext cx="8229600" cy="949325"/>
          </a:xfrm>
        </p:spPr>
        <p:txBody>
          <a:bodyPr anchor="t"/>
          <a:lstStyle/>
          <a:p>
            <a:pPr eaLnBrk="1" hangingPunct="1"/>
            <a:r>
              <a:rPr lang="en-US" altLang="en-US" smtClean="0"/>
              <a:t>Work with Table Views</a:t>
            </a:r>
          </a:p>
        </p:txBody>
      </p:sp>
      <p:sp>
        <p:nvSpPr>
          <p:cNvPr id="20484" name="Line 13"/>
          <p:cNvSpPr>
            <a:spLocks noChangeShapeType="1"/>
          </p:cNvSpPr>
          <p:nvPr/>
        </p:nvSpPr>
        <p:spPr bwMode="auto">
          <a:xfrm>
            <a:off x="1447800" y="2514600"/>
            <a:ext cx="685800" cy="76200"/>
          </a:xfrm>
          <a:prstGeom prst="line">
            <a:avLst/>
          </a:prstGeom>
          <a:noFill/>
          <a:ln w="25400">
            <a:solidFill>
              <a:schemeClr val="accent1"/>
            </a:solidFill>
            <a:round/>
            <a:headEnd/>
            <a:tailEnd/>
          </a:ln>
          <a:extLst>
            <a:ext uri="{909E8E84-426E-40DD-AFC4-6F175D3DCCD1}">
              <a14:hiddenFill xmlns:a14="http://schemas.microsoft.com/office/drawing/2010/main">
                <a:noFill/>
              </a14:hiddenFill>
            </a:ext>
          </a:extLst>
        </p:spPr>
        <p:txBody>
          <a:bodyPr lIns="0" tIns="0" rIns="0" bIns="0"/>
          <a:lstStyle/>
          <a:p>
            <a:endParaRPr lang="en-US"/>
          </a:p>
        </p:txBody>
      </p:sp>
      <p:sp>
        <p:nvSpPr>
          <p:cNvPr id="20485" name="Line 14"/>
          <p:cNvSpPr>
            <a:spLocks noChangeShapeType="1"/>
          </p:cNvSpPr>
          <p:nvPr/>
        </p:nvSpPr>
        <p:spPr bwMode="auto">
          <a:xfrm flipV="1">
            <a:off x="1447800" y="3048000"/>
            <a:ext cx="685800" cy="914400"/>
          </a:xfrm>
          <a:prstGeom prst="line">
            <a:avLst/>
          </a:prstGeom>
          <a:noFill/>
          <a:ln w="25400">
            <a:solidFill>
              <a:schemeClr val="accent1"/>
            </a:solidFill>
            <a:round/>
            <a:headEnd/>
            <a:tailEnd/>
          </a:ln>
          <a:extLst>
            <a:ext uri="{909E8E84-426E-40DD-AFC4-6F175D3DCCD1}">
              <a14:hiddenFill xmlns:a14="http://schemas.microsoft.com/office/drawing/2010/main">
                <a:noFill/>
              </a14:hiddenFill>
            </a:ext>
          </a:extLst>
        </p:spPr>
        <p:txBody>
          <a:bodyPr lIns="0" tIns="0" rIns="0" bIns="0"/>
          <a:lstStyle/>
          <a:p>
            <a:endParaRPr lang="en-US"/>
          </a:p>
        </p:txBody>
      </p:sp>
      <p:sp>
        <p:nvSpPr>
          <p:cNvPr id="20486" name="Content Placeholder 10"/>
          <p:cNvSpPr>
            <a:spLocks noGrp="1"/>
          </p:cNvSpPr>
          <p:nvPr>
            <p:ph idx="4294967295"/>
          </p:nvPr>
        </p:nvSpPr>
        <p:spPr>
          <a:xfrm>
            <a:off x="457200" y="4572000"/>
            <a:ext cx="8229600" cy="1905000"/>
          </a:xfrm>
        </p:spPr>
        <p:txBody>
          <a:bodyPr>
            <a:normAutofit fontScale="92500" lnSpcReduction="10000"/>
          </a:bodyPr>
          <a:lstStyle/>
          <a:p>
            <a:pPr eaLnBrk="1" hangingPunct="1"/>
            <a:r>
              <a:rPr lang="en-US" altLang="en-US" smtClean="0"/>
              <a:t>Datasheet (Table) View – used to add, modify, delete and view records</a:t>
            </a:r>
          </a:p>
          <a:p>
            <a:pPr eaLnBrk="1" hangingPunct="1"/>
            <a:r>
              <a:rPr lang="en-US" altLang="en-US" smtClean="0"/>
              <a:t>Design View – used to create and modify the fields in a table </a:t>
            </a:r>
          </a:p>
        </p:txBody>
      </p:sp>
      <p:pic>
        <p:nvPicPr>
          <p:cNvPr id="20487" name="Picture 17" descr="D:\Prentice Hall\Exploring Office\Manuscripts\Chapter 1\art\a-designview_Table.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1219200"/>
            <a:ext cx="5240338" cy="3195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488" name="Picture 16" descr="D:\Prentice Hall\Exploring Office\Manuscripts\Chapter 1\art\a-datasheet view.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24200" y="2400300"/>
            <a:ext cx="5759450" cy="201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89" name="Text Box 12"/>
          <p:cNvSpPr txBox="1">
            <a:spLocks noChangeArrowheads="1"/>
          </p:cNvSpPr>
          <p:nvPr/>
        </p:nvSpPr>
        <p:spPr bwMode="auto">
          <a:xfrm>
            <a:off x="7162800" y="1905000"/>
            <a:ext cx="1600200" cy="274638"/>
          </a:xfrm>
          <a:prstGeom prst="rect">
            <a:avLst/>
          </a:prstGeom>
          <a:solidFill>
            <a:schemeClr val="accent1"/>
          </a:solidFill>
          <a:ln>
            <a:noFill/>
          </a:ln>
          <a:extLst>
            <a:ext uri="{91240B29-F687-4F45-9708-019B960494DF}">
              <a14:hiddenLine xmlns:a14="http://schemas.microsoft.com/office/drawing/2010/main" w="25400">
                <a:solidFill>
                  <a:srgbClr val="000000"/>
                </a:solidFill>
                <a:miter lim="800000"/>
                <a:headEnd/>
                <a:tailEnd/>
              </a14:hiddenLine>
            </a:ext>
          </a:extLst>
        </p:spPr>
        <p:txBody>
          <a:bodyPr wrap="none" lIns="0" tIns="0" rIns="0" bIns="0">
            <a:spAutoFit/>
          </a:bodyPr>
          <a:lstStyle>
            <a:lvl1pPr eaLnBrk="0" hangingPunct="0">
              <a:spcBef>
                <a:spcPct val="20000"/>
              </a:spcBef>
              <a:buClr>
                <a:schemeClr val="bg2"/>
              </a:buClr>
              <a:buSzPct val="75000"/>
              <a:buFont typeface="Wingdings" pitchFamily="2" charset="2"/>
              <a:buChar char="n"/>
              <a:defRPr sz="3200">
                <a:solidFill>
                  <a:schemeClr val="tx1"/>
                </a:solidFill>
                <a:latin typeface="Arial" charset="0"/>
              </a:defRPr>
            </a:lvl1pPr>
            <a:lvl2pPr marL="742950" indent="-285750" eaLnBrk="0" hangingPunct="0">
              <a:spcBef>
                <a:spcPct val="20000"/>
              </a:spcBef>
              <a:buClr>
                <a:schemeClr val="accent2"/>
              </a:buClr>
              <a:buSzPct val="80000"/>
              <a:buFont typeface="Wingdings" pitchFamily="2" charset="2"/>
              <a:buChar char="¨"/>
              <a:defRPr sz="2800">
                <a:solidFill>
                  <a:schemeClr val="tx1"/>
                </a:solidFill>
                <a:latin typeface="Arial" charset="0"/>
              </a:defRPr>
            </a:lvl2pPr>
            <a:lvl3pPr marL="1143000" indent="-228600" eaLnBrk="0" hangingPunct="0">
              <a:spcBef>
                <a:spcPct val="20000"/>
              </a:spcBef>
              <a:buClr>
                <a:schemeClr val="bg2"/>
              </a:buClr>
              <a:buSzPct val="65000"/>
              <a:buFont typeface="Wingdings" pitchFamily="2" charset="2"/>
              <a:buChar char="n"/>
              <a:defRPr sz="24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
              <a:defRPr sz="2000">
                <a:solidFill>
                  <a:schemeClr val="tx1"/>
                </a:solidFill>
                <a:latin typeface="Arial" charset="0"/>
              </a:defRPr>
            </a:lvl4pPr>
            <a:lvl5pPr marL="2057400" indent="-228600" eaLnBrk="0" hangingPunct="0">
              <a:spcBef>
                <a:spcPct val="20000"/>
              </a:spcBef>
              <a:buClr>
                <a:schemeClr val="bg2"/>
              </a:buClr>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9pPr>
          </a:lstStyle>
          <a:p>
            <a:pPr eaLnBrk="1" hangingPunct="1">
              <a:spcBef>
                <a:spcPct val="0"/>
              </a:spcBef>
              <a:buClrTx/>
              <a:buSzTx/>
              <a:buFontTx/>
              <a:buNone/>
            </a:pPr>
            <a:r>
              <a:rPr lang="en-US" altLang="en-US" sz="1800">
                <a:solidFill>
                  <a:schemeClr val="tx2"/>
                </a:solidFill>
              </a:rPr>
              <a:t>Datasheet View</a:t>
            </a:r>
          </a:p>
        </p:txBody>
      </p:sp>
      <p:sp>
        <p:nvSpPr>
          <p:cNvPr id="20490" name="Text Box 11"/>
          <p:cNvSpPr txBox="1">
            <a:spLocks noChangeArrowheads="1"/>
          </p:cNvSpPr>
          <p:nvPr/>
        </p:nvSpPr>
        <p:spPr bwMode="auto">
          <a:xfrm>
            <a:off x="6629400" y="1295400"/>
            <a:ext cx="1270000" cy="274638"/>
          </a:xfrm>
          <a:prstGeom prst="rect">
            <a:avLst/>
          </a:prstGeom>
          <a:solidFill>
            <a:schemeClr val="accent1"/>
          </a:solidFill>
          <a:ln>
            <a:noFill/>
          </a:ln>
          <a:extLst>
            <a:ext uri="{91240B29-F687-4F45-9708-019B960494DF}">
              <a14:hiddenLine xmlns:a14="http://schemas.microsoft.com/office/drawing/2010/main" w="25400">
                <a:solidFill>
                  <a:srgbClr val="000000"/>
                </a:solidFill>
                <a:miter lim="800000"/>
                <a:headEnd/>
                <a:tailEnd/>
              </a14:hiddenLine>
            </a:ext>
          </a:extLst>
        </p:spPr>
        <p:txBody>
          <a:bodyPr wrap="none" lIns="0" tIns="0" rIns="0" bIns="0">
            <a:spAutoFit/>
          </a:bodyPr>
          <a:lstStyle>
            <a:lvl1pPr eaLnBrk="0" hangingPunct="0">
              <a:spcBef>
                <a:spcPct val="20000"/>
              </a:spcBef>
              <a:buClr>
                <a:schemeClr val="bg2"/>
              </a:buClr>
              <a:buSzPct val="75000"/>
              <a:buFont typeface="Wingdings" pitchFamily="2" charset="2"/>
              <a:buChar char="n"/>
              <a:defRPr sz="3200">
                <a:solidFill>
                  <a:schemeClr val="tx1"/>
                </a:solidFill>
                <a:latin typeface="Arial" charset="0"/>
              </a:defRPr>
            </a:lvl1pPr>
            <a:lvl2pPr marL="742950" indent="-285750" eaLnBrk="0" hangingPunct="0">
              <a:spcBef>
                <a:spcPct val="20000"/>
              </a:spcBef>
              <a:buClr>
                <a:schemeClr val="accent2"/>
              </a:buClr>
              <a:buSzPct val="80000"/>
              <a:buFont typeface="Wingdings" pitchFamily="2" charset="2"/>
              <a:buChar char="¨"/>
              <a:defRPr sz="2800">
                <a:solidFill>
                  <a:schemeClr val="tx1"/>
                </a:solidFill>
                <a:latin typeface="Arial" charset="0"/>
              </a:defRPr>
            </a:lvl2pPr>
            <a:lvl3pPr marL="1143000" indent="-228600" eaLnBrk="0" hangingPunct="0">
              <a:spcBef>
                <a:spcPct val="20000"/>
              </a:spcBef>
              <a:buClr>
                <a:schemeClr val="bg2"/>
              </a:buClr>
              <a:buSzPct val="65000"/>
              <a:buFont typeface="Wingdings" pitchFamily="2" charset="2"/>
              <a:buChar char="n"/>
              <a:defRPr sz="24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
              <a:defRPr sz="2000">
                <a:solidFill>
                  <a:schemeClr val="tx1"/>
                </a:solidFill>
                <a:latin typeface="Arial" charset="0"/>
              </a:defRPr>
            </a:lvl4pPr>
            <a:lvl5pPr marL="2057400" indent="-228600" eaLnBrk="0" hangingPunct="0">
              <a:spcBef>
                <a:spcPct val="20000"/>
              </a:spcBef>
              <a:buClr>
                <a:schemeClr val="bg2"/>
              </a:buClr>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9pPr>
          </a:lstStyle>
          <a:p>
            <a:pPr eaLnBrk="1" hangingPunct="1">
              <a:spcBef>
                <a:spcPct val="0"/>
              </a:spcBef>
              <a:buClrTx/>
              <a:buSzTx/>
              <a:buFontTx/>
              <a:buNone/>
            </a:pPr>
            <a:r>
              <a:rPr lang="en-US" altLang="en-US" sz="1800">
                <a:solidFill>
                  <a:schemeClr val="tx2"/>
                </a:solidFill>
              </a:rPr>
              <a:t>Design View</a:t>
            </a:r>
          </a:p>
        </p:txBody>
      </p:sp>
      <p:cxnSp>
        <p:nvCxnSpPr>
          <p:cNvPr id="20491" name="Straight Connector 12"/>
          <p:cNvCxnSpPr>
            <a:cxnSpLocks noChangeShapeType="1"/>
          </p:cNvCxnSpPr>
          <p:nvPr/>
        </p:nvCxnSpPr>
        <p:spPr bwMode="auto">
          <a:xfrm rot="5400000">
            <a:off x="6477000" y="2133600"/>
            <a:ext cx="762000" cy="762000"/>
          </a:xfrm>
          <a:prstGeom prst="line">
            <a:avLst/>
          </a:prstGeom>
          <a:noFill/>
          <a:ln w="25400" algn="ctr">
            <a:solidFill>
              <a:schemeClr val="accent1"/>
            </a:solidFill>
            <a:round/>
            <a:headEnd/>
            <a:tailEnd/>
          </a:ln>
          <a:extLst>
            <a:ext uri="{909E8E84-426E-40DD-AFC4-6F175D3DCCD1}">
              <a14:hiddenFill xmlns:a14="http://schemas.microsoft.com/office/drawing/2010/main">
                <a:noFill/>
              </a14:hiddenFill>
            </a:ext>
          </a:extLst>
        </p:spPr>
      </p:cxnSp>
      <p:cxnSp>
        <p:nvCxnSpPr>
          <p:cNvPr id="20492" name="Straight Connector 14"/>
          <p:cNvCxnSpPr>
            <a:cxnSpLocks noChangeShapeType="1"/>
            <a:stCxn id="20490" idx="1"/>
          </p:cNvCxnSpPr>
          <p:nvPr/>
        </p:nvCxnSpPr>
        <p:spPr bwMode="auto">
          <a:xfrm rot="10800000" flipV="1">
            <a:off x="3810000" y="1433513"/>
            <a:ext cx="2819400" cy="471487"/>
          </a:xfrm>
          <a:prstGeom prst="line">
            <a:avLst/>
          </a:prstGeom>
          <a:noFill/>
          <a:ln w="25400" algn="ctr">
            <a:solidFill>
              <a:schemeClr val="accent1"/>
            </a:solidFill>
            <a:round/>
            <a:headEnd/>
            <a:tailEn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393589290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103</TotalTime>
  <Words>817</Words>
  <Application>Microsoft Office PowerPoint</Application>
  <PresentationFormat>On-screen Show (4:3)</PresentationFormat>
  <Paragraphs>96</Paragraphs>
  <Slides>16</Slides>
  <Notes>6</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Creating a table in Access</vt:lpstr>
      <vt:lpstr>Table Design Considerations </vt:lpstr>
      <vt:lpstr>Tables in a Database </vt:lpstr>
      <vt:lpstr>Data Types for the Fields</vt:lpstr>
      <vt:lpstr>Data Validation</vt:lpstr>
      <vt:lpstr>Data Validation</vt:lpstr>
      <vt:lpstr>Table Design Considerations - PNPI</vt:lpstr>
      <vt:lpstr>Table Design Considerations – Store Data in its Smallest part</vt:lpstr>
      <vt:lpstr>Work with Table Views</vt:lpstr>
      <vt:lpstr>Work with Properties</vt:lpstr>
      <vt:lpstr>Table Design Considerations – Field Size Property</vt:lpstr>
      <vt:lpstr>How To</vt:lpstr>
      <vt:lpstr>PowerPoint Presentation</vt:lpstr>
      <vt:lpstr>Change to Design View</vt:lpstr>
      <vt:lpstr>Enter field names and types</vt:lpstr>
      <vt:lpstr>Enter data in fields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Creating a table in Access</dc:title>
  <dc:creator>Debby</dc:creator>
  <cp:lastModifiedBy>Debby</cp:lastModifiedBy>
  <cp:revision>9</cp:revision>
  <dcterms:created xsi:type="dcterms:W3CDTF">2012-10-14T03:03:52Z</dcterms:created>
  <dcterms:modified xsi:type="dcterms:W3CDTF">2016-03-17T03:24:20Z</dcterms:modified>
</cp:coreProperties>
</file>