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charts/chart2.xml" ContentType="application/vnd.openxmlformats-officedocument.drawingml.chart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charts/chart3.xml" ContentType="application/vnd.openxmlformats-officedocument.drawingml.chart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charts/chart4.xml" ContentType="application/vnd.openxmlformats-officedocument.drawingml.chart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charts/chart5.xml" ContentType="application/vnd.openxmlformats-officedocument.drawingml.chart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charts/chart6.xml" ContentType="application/vnd.openxmlformats-officedocument.drawingml.chart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2" r:id="rId3"/>
    <p:sldId id="291" r:id="rId4"/>
    <p:sldId id="301" r:id="rId5"/>
    <p:sldId id="295" r:id="rId6"/>
    <p:sldId id="300" r:id="rId7"/>
    <p:sldId id="296" r:id="rId8"/>
    <p:sldId id="297" r:id="rId9"/>
    <p:sldId id="305" r:id="rId10"/>
    <p:sldId id="306" r:id="rId11"/>
    <p:sldId id="309" r:id="rId12"/>
    <p:sldId id="310" r:id="rId13"/>
    <p:sldId id="313" r:id="rId14"/>
    <p:sldId id="275" r:id="rId15"/>
    <p:sldId id="263" r:id="rId16"/>
    <p:sldId id="285" r:id="rId17"/>
    <p:sldId id="276" r:id="rId18"/>
    <p:sldId id="314" r:id="rId19"/>
    <p:sldId id="308" r:id="rId20"/>
    <p:sldId id="320" r:id="rId21"/>
    <p:sldId id="321" r:id="rId22"/>
    <p:sldId id="322" r:id="rId23"/>
    <p:sldId id="323" r:id="rId24"/>
    <p:sldId id="324" r:id="rId25"/>
  </p:sldIdLst>
  <p:sldSz cx="9144000" cy="6858000" type="screen4x3"/>
  <p:notesSz cx="6858000" cy="9144000"/>
  <p:custDataLst>
    <p:tags r:id="rId2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69" d="100"/>
          <a:sy n="69" d="100"/>
        </p:scale>
        <p:origin x="134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0A-4CAC-9400-850C51763F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0A-4CAC-9400-850C51763F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0A-4CAC-9400-850C51763F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51288"/>
        <c:axId val="143993120"/>
        <c:axId val="98085504"/>
      </c:bar3DChart>
      <c:catAx>
        <c:axId val="6051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3993120"/>
        <c:crosses val="autoZero"/>
        <c:auto val="1"/>
        <c:lblAlgn val="ctr"/>
        <c:lblOffset val="100"/>
        <c:noMultiLvlLbl val="0"/>
      </c:catAx>
      <c:valAx>
        <c:axId val="1439931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051288"/>
        <c:crosses val="autoZero"/>
        <c:crossBetween val="between"/>
      </c:valAx>
      <c:serAx>
        <c:axId val="98085504"/>
        <c:scaling>
          <c:orientation val="minMax"/>
        </c:scaling>
        <c:delete val="0"/>
        <c:axPos val="b"/>
        <c:majorTickMark val="out"/>
        <c:minorTickMark val="none"/>
        <c:tickLblPos val="nextTo"/>
        <c:crossAx val="143993120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1"/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axId val="211051384"/>
        <c:axId val="211050992"/>
      </c:barChart>
      <c:catAx>
        <c:axId val="21105138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 w="6350">
            <a:noFill/>
          </a:ln>
        </c:spPr>
        <c:crossAx val="211050992"/>
        <c:crosses val="autoZero"/>
        <c:auto val="1"/>
        <c:lblAlgn val="ctr"/>
        <c:lblOffset val="100"/>
        <c:noMultiLvlLbl val="0"/>
      </c:catAx>
      <c:valAx>
        <c:axId val="211050992"/>
        <c:scaling>
          <c:orientation val="minMax"/>
          <c:min val="0"/>
        </c:scaling>
        <c:delete val="0"/>
        <c:axPos val="t"/>
        <c:numFmt formatCode="0%" sourceLinked="1"/>
        <c:majorTickMark val="out"/>
        <c:minorTickMark val="none"/>
        <c:tickLblPos val="none"/>
        <c:spPr>
          <a:ln w="6350">
            <a:noFill/>
          </a:ln>
        </c:spPr>
        <c:crossAx val="211051384"/>
        <c:crosses val="autoZero"/>
        <c:crossBetween val="between"/>
      </c:valAx>
    </c:plotArea>
    <c:plotVisOnly val="1"/>
    <c:dispBlanksAs val="span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1"/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axId val="211052168"/>
        <c:axId val="211052560"/>
      </c:barChart>
      <c:catAx>
        <c:axId val="21105216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 w="6350">
            <a:noFill/>
          </a:ln>
        </c:spPr>
        <c:crossAx val="211052560"/>
        <c:crosses val="autoZero"/>
        <c:auto val="1"/>
        <c:lblAlgn val="ctr"/>
        <c:lblOffset val="100"/>
        <c:noMultiLvlLbl val="0"/>
      </c:catAx>
      <c:valAx>
        <c:axId val="211052560"/>
        <c:scaling>
          <c:orientation val="minMax"/>
          <c:min val="0"/>
        </c:scaling>
        <c:delete val="0"/>
        <c:axPos val="t"/>
        <c:numFmt formatCode="0%" sourceLinked="1"/>
        <c:majorTickMark val="out"/>
        <c:minorTickMark val="none"/>
        <c:tickLblPos val="none"/>
        <c:spPr>
          <a:ln w="6350">
            <a:noFill/>
          </a:ln>
        </c:spPr>
        <c:crossAx val="211052168"/>
        <c:crosses val="autoZero"/>
        <c:crossBetween val="between"/>
      </c:valAx>
    </c:plotArea>
    <c:plotVisOnly val="1"/>
    <c:dispBlanksAs val="span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xMode val="edge"/>
          <c:yMode val="edge"/>
          <c:x val="1.2731481481481481E-2"/>
          <c:y val="5.5627960835048562E-2"/>
          <c:w val="0.73429498396033832"/>
          <c:h val="0.88874407832990288"/>
        </c:manualLayout>
      </c:layout>
      <c:bar3DChart>
        <c:barDir val="bar"/>
        <c:grouping val="clustered"/>
        <c:varyColors val="1"/>
        <c:dLbls>
          <c:showLegendKey val="0"/>
          <c:showVal val="0"/>
          <c:showCatName val="0"/>
          <c:showSerName val="0"/>
          <c:showPercent val="0"/>
          <c:showBubbleSize val="0"/>
        </c:dLbls>
        <c:gapWidth val="400"/>
        <c:shape val="cylinder"/>
        <c:axId val="211053736"/>
        <c:axId val="211054128"/>
        <c:axId val="0"/>
      </c:bar3DChart>
      <c:catAx>
        <c:axId val="2110537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 w="6350">
            <a:noFill/>
          </a:ln>
        </c:spPr>
        <c:crossAx val="211054128"/>
        <c:crosses val="autoZero"/>
        <c:auto val="1"/>
        <c:lblAlgn val="ctr"/>
        <c:lblOffset val="100"/>
        <c:noMultiLvlLbl val="0"/>
      </c:catAx>
      <c:valAx>
        <c:axId val="211054128"/>
        <c:scaling>
          <c:orientation val="minMax"/>
          <c:min val="0"/>
        </c:scaling>
        <c:delete val="0"/>
        <c:axPos val="t"/>
        <c:numFmt formatCode="0%" sourceLinked="1"/>
        <c:majorTickMark val="out"/>
        <c:minorTickMark val="none"/>
        <c:tickLblPos val="none"/>
        <c:spPr>
          <a:ln w="6350">
            <a:noFill/>
          </a:ln>
        </c:spPr>
        <c:crossAx val="211053736"/>
        <c:crosses val="autoZero"/>
        <c:crossBetween val="between"/>
      </c:valAx>
    </c:plotArea>
    <c:plotVisOnly val="1"/>
    <c:dispBlanksAs val="span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1"/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axId val="211056088"/>
        <c:axId val="140884368"/>
      </c:barChart>
      <c:catAx>
        <c:axId val="21105608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 w="6350">
            <a:noFill/>
          </a:ln>
        </c:spPr>
        <c:crossAx val="140884368"/>
        <c:crosses val="autoZero"/>
        <c:auto val="1"/>
        <c:lblAlgn val="ctr"/>
        <c:lblOffset val="100"/>
        <c:noMultiLvlLbl val="0"/>
      </c:catAx>
      <c:valAx>
        <c:axId val="140884368"/>
        <c:scaling>
          <c:orientation val="minMax"/>
          <c:min val="0"/>
        </c:scaling>
        <c:delete val="0"/>
        <c:axPos val="t"/>
        <c:numFmt formatCode="0%" sourceLinked="1"/>
        <c:majorTickMark val="out"/>
        <c:minorTickMark val="none"/>
        <c:tickLblPos val="none"/>
        <c:spPr>
          <a:ln w="6350">
            <a:noFill/>
          </a:ln>
        </c:spPr>
        <c:crossAx val="211056088"/>
        <c:crosses val="autoZero"/>
        <c:crossBetween val="between"/>
      </c:valAx>
    </c:plotArea>
    <c:plotVisOnly val="1"/>
    <c:dispBlanksAs val="span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xMode val="edge"/>
          <c:yMode val="edge"/>
          <c:x val="1.2731481481481481E-2"/>
          <c:y val="5.5627960835048562E-2"/>
          <c:w val="0.73429498396033832"/>
          <c:h val="0.88874407832990288"/>
        </c:manualLayout>
      </c:layout>
      <c:bar3DChart>
        <c:barDir val="bar"/>
        <c:grouping val="clustered"/>
        <c:varyColors val="1"/>
        <c:dLbls>
          <c:showLegendKey val="0"/>
          <c:showVal val="0"/>
          <c:showCatName val="0"/>
          <c:showSerName val="0"/>
          <c:showPercent val="0"/>
          <c:showBubbleSize val="0"/>
        </c:dLbls>
        <c:gapWidth val="122"/>
        <c:shape val="cylinder"/>
        <c:axId val="210424488"/>
        <c:axId val="210424880"/>
        <c:axId val="0"/>
      </c:bar3DChart>
      <c:catAx>
        <c:axId val="21042448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 w="6350">
            <a:noFill/>
          </a:ln>
        </c:spPr>
        <c:crossAx val="210424880"/>
        <c:crosses val="autoZero"/>
        <c:auto val="1"/>
        <c:lblAlgn val="ctr"/>
        <c:lblOffset val="100"/>
        <c:noMultiLvlLbl val="0"/>
      </c:catAx>
      <c:valAx>
        <c:axId val="210424880"/>
        <c:scaling>
          <c:orientation val="minMax"/>
          <c:min val="0"/>
        </c:scaling>
        <c:delete val="0"/>
        <c:axPos val="t"/>
        <c:numFmt formatCode="0%" sourceLinked="1"/>
        <c:majorTickMark val="out"/>
        <c:minorTickMark val="none"/>
        <c:tickLblPos val="none"/>
        <c:spPr>
          <a:ln w="6350">
            <a:noFill/>
          </a:ln>
        </c:spPr>
        <c:crossAx val="210424488"/>
        <c:crosses val="autoZero"/>
        <c:crossBetween val="between"/>
      </c:valAx>
    </c:plotArea>
    <c:plotVisOnly val="1"/>
    <c:dispBlanksAs val="span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1"/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axId val="211034656"/>
        <c:axId val="211035048"/>
      </c:barChart>
      <c:catAx>
        <c:axId val="21103465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 w="6350">
            <a:noFill/>
          </a:ln>
        </c:spPr>
        <c:crossAx val="211035048"/>
        <c:crosses val="autoZero"/>
        <c:auto val="1"/>
        <c:lblAlgn val="ctr"/>
        <c:lblOffset val="100"/>
        <c:noMultiLvlLbl val="0"/>
      </c:catAx>
      <c:valAx>
        <c:axId val="211035048"/>
        <c:scaling>
          <c:orientation val="minMax"/>
          <c:min val="0"/>
        </c:scaling>
        <c:delete val="0"/>
        <c:axPos val="t"/>
        <c:numFmt formatCode="0%" sourceLinked="1"/>
        <c:majorTickMark val="out"/>
        <c:minorTickMark val="none"/>
        <c:tickLblPos val="none"/>
        <c:spPr>
          <a:ln w="6350">
            <a:noFill/>
          </a:ln>
        </c:spPr>
        <c:crossAx val="211034656"/>
        <c:crosses val="autoZero"/>
        <c:crossBetween val="between"/>
      </c:valAx>
    </c:plotArea>
    <c:plotVisOnly val="1"/>
    <c:dispBlanksAs val="span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D35D-2020-4EC7-9366-4C842D7019CF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9999-0FFF-4807-935B-73A1761FE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5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D35D-2020-4EC7-9366-4C842D7019CF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9999-0FFF-4807-935B-73A1761FE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062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D35D-2020-4EC7-9366-4C842D7019CF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9999-0FFF-4807-935B-73A1761FE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28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D35D-2020-4EC7-9366-4C842D7019CF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9999-0FFF-4807-935B-73A1761FE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317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D35D-2020-4EC7-9366-4C842D7019CF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9999-0FFF-4807-935B-73A1761FEC54}" type="slidenum">
              <a:rPr lang="en-US" smtClean="0"/>
              <a:t>‹#›</a:t>
            </a:fld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2874640469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1887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D35D-2020-4EC7-9366-4C842D7019CF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9999-0FFF-4807-935B-73A1761FE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328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D35D-2020-4EC7-9366-4C842D7019CF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9999-0FFF-4807-935B-73A1761FE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24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D35D-2020-4EC7-9366-4C842D7019CF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9999-0FFF-4807-935B-73A1761FE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255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D35D-2020-4EC7-9366-4C842D7019CF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9999-0FFF-4807-935B-73A1761FE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5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D35D-2020-4EC7-9366-4C842D7019CF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9999-0FFF-4807-935B-73A1761FE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513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D35D-2020-4EC7-9366-4C842D7019CF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9999-0FFF-4807-935B-73A1761FE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0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D35D-2020-4EC7-9366-4C842D7019CF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9999-0FFF-4807-935B-73A1761FE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45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D35D-2020-4EC7-9366-4C842D7019CF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9999-0FFF-4807-935B-73A1761FE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494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3D35D-2020-4EC7-9366-4C842D7019CF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E9999-0FFF-4807-935B-73A1761FE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5" Type="http://schemas.openxmlformats.org/officeDocument/2006/relationships/chart" Target="../charts/chart4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5" Type="http://schemas.openxmlformats.org/officeDocument/2006/relationships/chart" Target="../charts/chart5.xml"/><Relationship Id="rId4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chart" Target="../charts/chart6.xml"/><Relationship Id="rId4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3.xml"/><Relationship Id="rId1" Type="http://schemas.openxmlformats.org/officeDocument/2006/relationships/tags" Target="../tags/tag4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5.xml"/><Relationship Id="rId1" Type="http://schemas.openxmlformats.org/officeDocument/2006/relationships/tags" Target="../tags/tag4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5" Type="http://schemas.openxmlformats.org/officeDocument/2006/relationships/chart" Target="../charts/chart7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chart" Target="../charts/chart2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chart" Target="../charts/chart3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441097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/>
              <a:t>Review Final Exam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3376" y="25908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CS 101 Spring 2022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7054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9. A DBMS which is used for very large amounts of data in business 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764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A. </a:t>
            </a:r>
            <a:r>
              <a:rPr lang="en-US" sz="3600" dirty="0" err="1"/>
              <a:t>mySQL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B. Oracle</a:t>
            </a:r>
          </a:p>
          <a:p>
            <a:pPr marL="0" indent="0">
              <a:buNone/>
            </a:pPr>
            <a:r>
              <a:rPr lang="en-US" sz="3600" dirty="0"/>
              <a:t>C. MS Access</a:t>
            </a:r>
          </a:p>
          <a:p>
            <a:pPr marL="0" indent="0">
              <a:buNone/>
            </a:pPr>
            <a:r>
              <a:rPr lang="en-US" sz="3600" dirty="0"/>
              <a:t>D. All of these</a:t>
            </a:r>
          </a:p>
        </p:txBody>
      </p:sp>
    </p:spTree>
    <p:extLst>
      <p:ext uri="{BB962C8B-B14F-4D97-AF65-F5344CB8AC3E}">
        <p14:creationId xmlns:p14="http://schemas.microsoft.com/office/powerpoint/2010/main" val="1285723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PChart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215482" y="1043560"/>
          <a:ext cx="8229600" cy="5677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10. Referential integrity has to do with</a:t>
            </a: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914400" y="1714500"/>
            <a:ext cx="7772400" cy="4800600"/>
          </a:xfrm>
        </p:spPr>
        <p:txBody>
          <a:bodyPr>
            <a:noAutofit/>
          </a:bodyPr>
          <a:lstStyle/>
          <a:p>
            <a:pPr marL="514350" indent="-514350">
              <a:spcAft>
                <a:spcPct val="100000"/>
              </a:spcAft>
              <a:buFont typeface="Arial" pitchFamily="34" charset="0"/>
              <a:buAutoNum type="alphaUcPeriod"/>
            </a:pPr>
            <a:r>
              <a:rPr lang="en-US" sz="2800" dirty="0"/>
              <a:t>A DBMS enforcing relationships between tables</a:t>
            </a:r>
          </a:p>
          <a:p>
            <a:pPr marL="514350" indent="-514350">
              <a:spcAft>
                <a:spcPct val="100000"/>
              </a:spcAft>
              <a:buFont typeface="Arial" pitchFamily="34" charset="0"/>
              <a:buAutoNum type="alphaUcPeriod"/>
            </a:pPr>
            <a:r>
              <a:rPr lang="en-US" sz="2800" dirty="0"/>
              <a:t>A DNS server translating between IP numbers and domain names</a:t>
            </a:r>
          </a:p>
          <a:p>
            <a:pPr marL="514350" indent="-514350">
              <a:spcAft>
                <a:spcPct val="100000"/>
              </a:spcAft>
              <a:buFont typeface="Arial" pitchFamily="34" charset="0"/>
              <a:buAutoNum type="alphaUcPeriod"/>
            </a:pPr>
            <a:r>
              <a:rPr lang="en-US" sz="2800" dirty="0"/>
              <a:t>HTML code being interpreted by a browser</a:t>
            </a:r>
          </a:p>
          <a:p>
            <a:pPr marL="514350" indent="-514350">
              <a:spcAft>
                <a:spcPct val="100000"/>
              </a:spcAft>
              <a:buFont typeface="Arial" pitchFamily="34" charset="0"/>
              <a:buAutoNum type="alphaUcPeriod"/>
            </a:pPr>
            <a:r>
              <a:rPr lang="en-US" sz="2800" dirty="0"/>
              <a:t>A translator changing high-level code to machine code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779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PChart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469900" y="1573784"/>
          <a:ext cx="7759700" cy="2620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 A is one-to-many with B means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371600" y="1714500"/>
            <a:ext cx="7315200" cy="4800600"/>
          </a:xfrm>
        </p:spPr>
        <p:txBody>
          <a:bodyPr>
            <a:noAutofit/>
          </a:bodyPr>
          <a:lstStyle/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dirty="0"/>
              <a:t>For one A, there are zero or more B’s</a:t>
            </a:r>
          </a:p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dirty="0"/>
              <a:t>For one B, there is one or more A’s</a:t>
            </a:r>
          </a:p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dirty="0"/>
              <a:t>B must be a numeric field</a:t>
            </a:r>
          </a:p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dirty="0"/>
              <a:t>Both A and B are true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118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 Data validation in a DBMS includes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checking the data values for accuracy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checking the correct fields are indexed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checking the data types of the values entered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all of the answers</a:t>
            </a:r>
          </a:p>
        </p:txBody>
      </p:sp>
    </p:spTree>
    <p:extLst>
      <p:ext uri="{BB962C8B-B14F-4D97-AF65-F5344CB8AC3E}">
        <p14:creationId xmlns:p14="http://schemas.microsoft.com/office/powerpoint/2010/main" val="3677825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42900" y="857250"/>
            <a:ext cx="7543800" cy="1028700"/>
          </a:xfrm>
        </p:spPr>
        <p:txBody>
          <a:bodyPr/>
          <a:lstStyle/>
          <a:p>
            <a:r>
              <a:rPr lang="en-US" dirty="0"/>
              <a:t>13. Phishing is	</a:t>
            </a: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6750" y="2133600"/>
            <a:ext cx="7810500" cy="2948940"/>
          </a:xfrm>
        </p:spPr>
        <p:txBody>
          <a:bodyPr>
            <a:noAutofit/>
          </a:bodyPr>
          <a:lstStyle/>
          <a:p>
            <a:pPr marL="257175" indent="-257175"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 a file format that stores pictures of fish</a:t>
            </a:r>
          </a:p>
          <a:p>
            <a:pPr marL="257175" indent="-257175"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A program that replicates itself and attaches itself to other executable files</a:t>
            </a:r>
          </a:p>
          <a:p>
            <a:pPr marL="257175" indent="-257175"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An email or web page with a link that seems to go to one place when clicked, but really goes to another, usually an attempt to steal personal data</a:t>
            </a:r>
          </a:p>
          <a:p>
            <a:pPr marL="257175" indent="-257175"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A kind of hacking that listens to packets as they go past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8860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42900" y="857250"/>
            <a:ext cx="7543800" cy="1028700"/>
          </a:xfrm>
        </p:spPr>
        <p:txBody>
          <a:bodyPr>
            <a:normAutofit/>
          </a:bodyPr>
          <a:lstStyle/>
          <a:p>
            <a:r>
              <a:rPr lang="en-US" sz="3600" dirty="0"/>
              <a:t>14.  A packet is</a:t>
            </a: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2133600"/>
            <a:ext cx="7810500" cy="3482340"/>
          </a:xfrm>
        </p:spPr>
        <p:txBody>
          <a:bodyPr>
            <a:noAutofit/>
          </a:bodyPr>
          <a:lstStyle/>
          <a:p>
            <a:pPr marL="257175" indent="-257175"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Another name for a file</a:t>
            </a:r>
          </a:p>
          <a:p>
            <a:pPr marL="257175" indent="-257175"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 4 bits, half a byte</a:t>
            </a:r>
          </a:p>
          <a:p>
            <a:pPr marL="257175" indent="-257175"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another name for a file with copy protection</a:t>
            </a:r>
          </a:p>
          <a:p>
            <a:pPr marL="257175" indent="-257175"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some data with source and destination addresses on it, and a sequence number</a:t>
            </a:r>
          </a:p>
          <a:p>
            <a:pPr marL="257175" indent="-257175">
              <a:spcAft>
                <a:spcPct val="100000"/>
              </a:spcAft>
              <a:buFont typeface="Garamond" pitchFamily="18" charset="0"/>
              <a:buAutoNum type="alphaUcPeriod"/>
            </a:pP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8177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PQuestion"/>
          <p:cNvSpPr>
            <a:spLocks noGrp="1"/>
          </p:cNvSpPr>
          <p:nvPr>
            <p:ph type="title"/>
          </p:nvPr>
        </p:nvSpPr>
        <p:spPr>
          <a:xfrm>
            <a:off x="1485900" y="1063228"/>
            <a:ext cx="6172200" cy="2670572"/>
          </a:xfrm>
        </p:spPr>
        <p:txBody>
          <a:bodyPr rtlCol="0">
            <a:normAutofit/>
          </a:bodyPr>
          <a:lstStyle/>
          <a:p>
            <a:pPr algn="l">
              <a:defRPr/>
            </a:pPr>
            <a:r>
              <a:rPr lang="en-US" sz="3200" dirty="0"/>
              <a:t>15</a:t>
            </a:r>
            <a:r>
              <a:rPr lang="en-US" sz="2400" dirty="0"/>
              <a:t>. If the rabbit is facing the door</a:t>
            </a:r>
            <a:br>
              <a:rPr lang="en-US" sz="2400" dirty="0"/>
            </a:br>
            <a:r>
              <a:rPr lang="en-US" sz="2400" dirty="0"/>
              <a:t>	</a:t>
            </a:r>
            <a:r>
              <a:rPr lang="en-US" sz="2400" dirty="0" err="1"/>
              <a:t>rabbit.move</a:t>
            </a:r>
            <a:r>
              <a:rPr lang="en-US" sz="2400" dirty="0"/>
              <a:t> (two meters)</a:t>
            </a:r>
            <a:br>
              <a:rPr lang="en-US" sz="2400" dirty="0"/>
            </a:br>
            <a:r>
              <a:rPr lang="en-US" sz="2400" dirty="0"/>
              <a:t>      else</a:t>
            </a:r>
            <a:br>
              <a:rPr lang="en-US" sz="2400" dirty="0"/>
            </a:br>
            <a:r>
              <a:rPr lang="en-US" sz="2400" dirty="0"/>
              <a:t>	</a:t>
            </a:r>
            <a:r>
              <a:rPr lang="en-US" sz="2400" dirty="0" err="1"/>
              <a:t>rabbit.turntoface</a:t>
            </a:r>
            <a:r>
              <a:rPr lang="en-US" sz="2400" dirty="0"/>
              <a:t>(door)</a:t>
            </a:r>
            <a:br>
              <a:rPr lang="en-US" sz="2400" dirty="0"/>
            </a:br>
            <a:r>
              <a:rPr lang="en-US" sz="2400" dirty="0"/>
              <a:t>This is an example of which control structure?</a:t>
            </a:r>
          </a:p>
        </p:txBody>
      </p:sp>
      <p:sp>
        <p:nvSpPr>
          <p:cNvPr id="3076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52600" y="4057651"/>
            <a:ext cx="5486400" cy="1892236"/>
          </a:xfrm>
        </p:spPr>
        <p:txBody>
          <a:bodyPr vert="horz" lIns="68580" tIns="34289" rIns="68580" bIns="34289" rtlCol="0">
            <a:noAutofit/>
          </a:bodyPr>
          <a:lstStyle/>
          <a:p>
            <a:pPr marL="0" indent="0">
              <a:spcAft>
                <a:spcPct val="0"/>
              </a:spcAft>
              <a:buNone/>
            </a:pPr>
            <a:r>
              <a:rPr lang="en-US" sz="2400" dirty="0"/>
              <a:t>A. A loop / repetition</a:t>
            </a:r>
          </a:p>
          <a:p>
            <a:pPr marL="0" indent="0">
              <a:spcAft>
                <a:spcPct val="0"/>
              </a:spcAft>
              <a:buNone/>
            </a:pPr>
            <a:r>
              <a:rPr lang="en-US" sz="2400" dirty="0"/>
              <a:t>B. A branch / selection</a:t>
            </a:r>
          </a:p>
          <a:p>
            <a:pPr marL="0" indent="0">
              <a:spcAft>
                <a:spcPct val="0"/>
              </a:spcAft>
              <a:buNone/>
            </a:pPr>
            <a:r>
              <a:rPr lang="en-US" sz="2400" dirty="0"/>
              <a:t>C. A data type</a:t>
            </a:r>
          </a:p>
          <a:p>
            <a:pPr marL="0" indent="0">
              <a:spcAft>
                <a:spcPct val="0"/>
              </a:spcAft>
              <a:buNone/>
            </a:pPr>
            <a:r>
              <a:rPr lang="en-US" sz="2400" dirty="0"/>
              <a:t>D. A sequence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6065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42900" y="857250"/>
            <a:ext cx="7543800" cy="1028700"/>
          </a:xfrm>
        </p:spPr>
        <p:txBody>
          <a:bodyPr/>
          <a:lstStyle/>
          <a:p>
            <a:r>
              <a:rPr lang="en-US" dirty="0"/>
              <a:t>16. Cybersquatting</a:t>
            </a: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990600" y="2053789"/>
            <a:ext cx="7810500" cy="2948940"/>
          </a:xfrm>
        </p:spPr>
        <p:txBody>
          <a:bodyPr>
            <a:normAutofit/>
          </a:bodyPr>
          <a:lstStyle/>
          <a:p>
            <a:pPr marL="257175" indent="-257175"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Involves registering domain names with a registrar</a:t>
            </a:r>
          </a:p>
          <a:p>
            <a:pPr marL="257175" indent="-257175"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Is impossible these days</a:t>
            </a:r>
          </a:p>
          <a:p>
            <a:pPr marL="257175" indent="-257175"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Is a database failure mode</a:t>
            </a:r>
          </a:p>
          <a:p>
            <a:pPr marL="257175" indent="-257175"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Is a service provided by ISPs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3701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17. The front end of a DBMS 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 user interface to interact with the data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ability to sort data in any order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software that allows backups to be made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price for the first version of the software</a:t>
            </a:r>
          </a:p>
        </p:txBody>
      </p:sp>
    </p:spTree>
    <p:extLst>
      <p:ext uri="{BB962C8B-B14F-4D97-AF65-F5344CB8AC3E}">
        <p14:creationId xmlns:p14="http://schemas.microsoft.com/office/powerpoint/2010/main" val="2951291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18. The “or” operator in a query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914400" y="1714500"/>
            <a:ext cx="7772400" cy="4800600"/>
          </a:xfrm>
        </p:spPr>
        <p:txBody>
          <a:bodyPr tIns="127000" bIns="127000">
            <a:noAutofit/>
          </a:bodyPr>
          <a:lstStyle/>
          <a:p>
            <a:pPr marL="514350" indent="-514350"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Will always give more results than an “and” operator</a:t>
            </a:r>
          </a:p>
          <a:p>
            <a:pPr marL="514350" indent="-514350"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Is expressed by putting different criteria on different lines in the query table</a:t>
            </a:r>
          </a:p>
          <a:p>
            <a:pPr marL="514350" indent="-514350"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Will give a hit only if both criteria are satisfied</a:t>
            </a:r>
          </a:p>
          <a:p>
            <a:pPr marL="514350" indent="-514350"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None of the answers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4254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1. The HTML tag &lt;a </a:t>
            </a:r>
            <a:r>
              <a:rPr lang="en-US" dirty="0" err="1"/>
              <a:t>href</a:t>
            </a:r>
            <a:r>
              <a:rPr lang="en-US" dirty="0"/>
              <a:t>=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371600" y="1714500"/>
            <a:ext cx="7315200" cy="4800600"/>
          </a:xfrm>
        </p:spPr>
        <p:txBody>
          <a:bodyPr tIns="127000" bIns="127000">
            <a:noAutofit/>
          </a:bodyPr>
          <a:lstStyle/>
          <a:p>
            <a:pPr marL="514350" indent="-514350">
              <a:spcAft>
                <a:spcPct val="0"/>
              </a:spcAft>
              <a:buFont typeface="+mj-lt"/>
              <a:buAutoNum type="alphaUcPeriod"/>
            </a:pPr>
            <a:r>
              <a:rPr lang="en-US" dirty="0"/>
              <a:t>creates a table</a:t>
            </a:r>
          </a:p>
          <a:p>
            <a:pPr marL="514350" indent="-514350">
              <a:spcAft>
                <a:spcPct val="0"/>
              </a:spcAft>
              <a:buFont typeface="+mj-lt"/>
              <a:buAutoNum type="alphaUcPeriod"/>
            </a:pPr>
            <a:r>
              <a:rPr lang="en-US" dirty="0"/>
              <a:t>starts a hyperlink</a:t>
            </a:r>
          </a:p>
          <a:p>
            <a:pPr marL="514350" indent="-514350">
              <a:spcAft>
                <a:spcPct val="0"/>
              </a:spcAft>
              <a:buFont typeface="+mj-lt"/>
              <a:buAutoNum type="alphaUcPeriod"/>
            </a:pPr>
            <a:r>
              <a:rPr lang="en-US" dirty="0"/>
              <a:t>must be balanced with a &lt;/a&gt; tag</a:t>
            </a:r>
          </a:p>
          <a:p>
            <a:pPr marL="514350" indent="-514350">
              <a:spcAft>
                <a:spcPct val="0"/>
              </a:spcAft>
              <a:buFont typeface="+mj-lt"/>
              <a:buAutoNum type="alphaUcPeriod"/>
            </a:pPr>
            <a:r>
              <a:rPr lang="en-US" dirty="0"/>
              <a:t>all the answers but A.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74645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PChart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352574" y="1985981"/>
          <a:ext cx="6172200" cy="3907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098" name="TPQuestion"/>
          <p:cNvSpPr>
            <a:spLocks noGrp="1"/>
          </p:cNvSpPr>
          <p:nvPr>
            <p:ph type="title"/>
          </p:nvPr>
        </p:nvSpPr>
        <p:spPr>
          <a:xfrm>
            <a:off x="1485900" y="857250"/>
            <a:ext cx="6172200" cy="857250"/>
          </a:xfrm>
        </p:spPr>
        <p:txBody>
          <a:bodyPr/>
          <a:lstStyle/>
          <a:p>
            <a:pPr eaLnBrk="1" hangingPunct="1"/>
            <a:r>
              <a:rPr lang="en-US" dirty="0"/>
              <a:t>19. CPUs understand</a:t>
            </a:r>
          </a:p>
        </p:txBody>
      </p:sp>
      <p:sp>
        <p:nvSpPr>
          <p:cNvPr id="4100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828800" y="2143125"/>
            <a:ext cx="5829300" cy="3600450"/>
          </a:xfrm>
        </p:spPr>
        <p:txBody>
          <a:bodyPr vert="horz" lIns="68580" tIns="95250" rIns="68580" bIns="95250" rtlCol="0">
            <a:noAutofit/>
          </a:bodyPr>
          <a:lstStyle/>
          <a:p>
            <a:pPr marL="0" indent="0">
              <a:spcAft>
                <a:spcPct val="100000"/>
              </a:spcAft>
              <a:buNone/>
            </a:pPr>
            <a:r>
              <a:rPr lang="en-US" sz="2800" dirty="0"/>
              <a:t>A. English</a:t>
            </a:r>
          </a:p>
          <a:p>
            <a:pPr marL="0" indent="0">
              <a:spcAft>
                <a:spcPct val="100000"/>
              </a:spcAft>
              <a:buNone/>
            </a:pPr>
            <a:r>
              <a:rPr lang="en-US" sz="2800" dirty="0"/>
              <a:t>B. High level languages</a:t>
            </a:r>
          </a:p>
          <a:p>
            <a:pPr marL="0" indent="0">
              <a:spcAft>
                <a:spcPct val="100000"/>
              </a:spcAft>
              <a:buNone/>
            </a:pPr>
            <a:r>
              <a:rPr lang="en-US" sz="2800" dirty="0"/>
              <a:t>C. Machine language</a:t>
            </a:r>
          </a:p>
          <a:p>
            <a:pPr marL="0" indent="0">
              <a:spcAft>
                <a:spcPct val="100000"/>
              </a:spcAft>
              <a:buNone/>
            </a:pPr>
            <a:r>
              <a:rPr lang="en-US" sz="2800" dirty="0"/>
              <a:t>D. pseudocode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722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485900" y="1272020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20. A syntax error happens when</a:t>
            </a: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686791" y="2551834"/>
            <a:ext cx="5486400" cy="3600450"/>
          </a:xfrm>
        </p:spPr>
        <p:txBody>
          <a:bodyPr>
            <a:noAutofit/>
          </a:bodyPr>
          <a:lstStyle/>
          <a:p>
            <a:pPr marL="385763" indent="-385763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sz="2800" dirty="0"/>
              <a:t>The program tries to divide by zero</a:t>
            </a:r>
          </a:p>
          <a:p>
            <a:pPr marL="385763" indent="-385763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sz="2800" dirty="0"/>
              <a:t>The programmer misspells a keyword in the language</a:t>
            </a:r>
          </a:p>
          <a:p>
            <a:pPr marL="385763" indent="-385763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sz="2800" dirty="0"/>
              <a:t>The programmer  multiplied by 10 when they mean to multiply by 100</a:t>
            </a:r>
          </a:p>
          <a:p>
            <a:pPr marL="385763" indent="-385763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sz="2800" dirty="0"/>
              <a:t>The program tries to open a file that does not exist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39424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PQuestion"/>
          <p:cNvSpPr>
            <a:spLocks noGrp="1"/>
          </p:cNvSpPr>
          <p:nvPr>
            <p:ph type="title"/>
          </p:nvPr>
        </p:nvSpPr>
        <p:spPr>
          <a:xfrm>
            <a:off x="1437409" y="1196687"/>
            <a:ext cx="6172200" cy="85725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21. A strong password is</a:t>
            </a:r>
          </a:p>
        </p:txBody>
      </p:sp>
      <p:sp>
        <p:nvSpPr>
          <p:cNvPr id="6148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437409" y="2143125"/>
            <a:ext cx="6220691" cy="3600450"/>
          </a:xfrm>
        </p:spPr>
        <p:txBody>
          <a:bodyPr vert="horz" lIns="68580" tIns="95250" rIns="68580" bIns="95250" rtlCol="0">
            <a:noAutofit/>
          </a:bodyPr>
          <a:lstStyle/>
          <a:p>
            <a:pPr marL="385763" indent="-385763">
              <a:spcAft>
                <a:spcPct val="0"/>
              </a:spcAft>
              <a:buFont typeface="+mj-lt"/>
              <a:buAutoNum type="alphaUcPeriod"/>
            </a:pPr>
            <a:r>
              <a:rPr lang="en-US" sz="2800" dirty="0"/>
              <a:t>One that’s all digits</a:t>
            </a:r>
          </a:p>
          <a:p>
            <a:pPr marL="385763" indent="-385763">
              <a:spcAft>
                <a:spcPct val="0"/>
              </a:spcAft>
              <a:buFont typeface="+mj-lt"/>
              <a:buAutoNum type="alphaUcPeriod"/>
            </a:pPr>
            <a:r>
              <a:rPr lang="en-US" sz="2800" dirty="0"/>
              <a:t>One that has lots of different characters </a:t>
            </a:r>
          </a:p>
          <a:p>
            <a:pPr marL="385763" indent="-385763">
              <a:spcAft>
                <a:spcPct val="0"/>
              </a:spcAft>
              <a:buFont typeface="+mj-lt"/>
              <a:buAutoNum type="alphaUcPeriod"/>
            </a:pPr>
            <a:r>
              <a:rPr lang="en-US" sz="2800" dirty="0"/>
              <a:t>Written on a post-it note on  your desk</a:t>
            </a:r>
          </a:p>
          <a:p>
            <a:pPr marL="385763" indent="-385763">
              <a:spcAft>
                <a:spcPct val="0"/>
              </a:spcAft>
              <a:buFont typeface="+mj-lt"/>
              <a:buAutoNum type="alphaUcPeriod"/>
            </a:pPr>
            <a:r>
              <a:rPr lang="en-US" sz="2800" dirty="0"/>
              <a:t>One that contains your name</a:t>
            </a:r>
          </a:p>
          <a:p>
            <a:pPr marL="385763" indent="-385763">
              <a:spcAft>
                <a:spcPct val="0"/>
              </a:spcAft>
              <a:buFont typeface="+mj-lt"/>
              <a:buAutoNum type="alphaUcPeriod"/>
            </a:pPr>
            <a:r>
              <a:rPr lang="en-US" sz="2800" dirty="0"/>
              <a:t>None of the above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34362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PQuestion"/>
          <p:cNvSpPr>
            <a:spLocks noGrp="1"/>
          </p:cNvSpPr>
          <p:nvPr>
            <p:ph type="title"/>
          </p:nvPr>
        </p:nvSpPr>
        <p:spPr>
          <a:xfrm>
            <a:off x="1485900" y="857250"/>
            <a:ext cx="6172200" cy="857250"/>
          </a:xfrm>
        </p:spPr>
        <p:txBody>
          <a:bodyPr/>
          <a:lstStyle/>
          <a:p>
            <a:pPr eaLnBrk="1" hangingPunct="1"/>
            <a:r>
              <a:rPr lang="en-US" dirty="0"/>
              <a:t>22. An algorithm is</a:t>
            </a:r>
          </a:p>
        </p:txBody>
      </p:sp>
      <p:sp>
        <p:nvSpPr>
          <p:cNvPr id="14340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171700" y="2143125"/>
            <a:ext cx="5486400" cy="3600450"/>
          </a:xfrm>
        </p:spPr>
        <p:txBody>
          <a:bodyPr vert="horz" lIns="68580" tIns="95250" rIns="68580" bIns="95250" rtlCol="0">
            <a:noAutofit/>
          </a:bodyPr>
          <a:lstStyle/>
          <a:p>
            <a:pPr marL="385763" indent="-385763">
              <a:spcAft>
                <a:spcPct val="0"/>
              </a:spcAft>
              <a:buFont typeface="+mj-lt"/>
              <a:buAutoNum type="alphaUcPeriod"/>
            </a:pPr>
            <a:r>
              <a:rPr lang="en-US" sz="2800" dirty="0"/>
              <a:t>a low-level language translator</a:t>
            </a:r>
          </a:p>
          <a:p>
            <a:pPr marL="385763" indent="-385763">
              <a:spcAft>
                <a:spcPct val="0"/>
              </a:spcAft>
              <a:buFont typeface="+mj-lt"/>
              <a:buAutoNum type="alphaUcPeriod"/>
            </a:pPr>
            <a:r>
              <a:rPr lang="en-US" sz="2800" dirty="0"/>
              <a:t>a set of instructions to solve a problem</a:t>
            </a:r>
          </a:p>
          <a:p>
            <a:pPr marL="385763" indent="-385763">
              <a:spcAft>
                <a:spcPct val="0"/>
              </a:spcAft>
              <a:buFont typeface="+mj-lt"/>
              <a:buAutoNum type="alphaUcPeriod"/>
            </a:pPr>
            <a:r>
              <a:rPr lang="en-US" sz="2800" dirty="0"/>
              <a:t>a compiler</a:t>
            </a:r>
          </a:p>
          <a:p>
            <a:pPr marL="385763" indent="-385763">
              <a:spcAft>
                <a:spcPct val="0"/>
              </a:spcAft>
              <a:buFont typeface="+mj-lt"/>
              <a:buAutoNum type="alphaUcPeriod"/>
            </a:pPr>
            <a:r>
              <a:rPr lang="en-US" sz="2800" dirty="0"/>
              <a:t>something only programmers use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1268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PChart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495425" y="2037588"/>
          <a:ext cx="5819775" cy="1965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495425" y="1285875"/>
            <a:ext cx="6172200" cy="857250"/>
          </a:xfrm>
        </p:spPr>
        <p:txBody>
          <a:bodyPr/>
          <a:lstStyle/>
          <a:p>
            <a:r>
              <a:rPr lang="en-US" dirty="0"/>
              <a:t>23. In Alice it’s hard to</a:t>
            </a: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2171700" y="2143125"/>
            <a:ext cx="5486400" cy="3600450"/>
          </a:xfrm>
        </p:spPr>
        <p:txBody>
          <a:bodyPr>
            <a:noAutofit/>
          </a:bodyPr>
          <a:lstStyle/>
          <a:p>
            <a:pPr marL="385763" indent="-385763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sz="2800" dirty="0"/>
              <a:t>Make a syntax error</a:t>
            </a:r>
          </a:p>
          <a:p>
            <a:pPr marL="385763" indent="-385763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sz="2800" dirty="0"/>
              <a:t>Use a loop</a:t>
            </a:r>
          </a:p>
          <a:p>
            <a:pPr marL="385763" indent="-385763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sz="2800" dirty="0"/>
              <a:t>Erase a statement from a program</a:t>
            </a:r>
          </a:p>
          <a:p>
            <a:pPr marL="385763" indent="-385763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sz="2800" dirty="0"/>
              <a:t>Run a program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104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2. A browser is made to interpret</a:t>
            </a: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371600" y="1714500"/>
            <a:ext cx="7315200" cy="4800600"/>
          </a:xfrm>
        </p:spPr>
        <p:txBody>
          <a:bodyPr>
            <a:noAutofit/>
          </a:bodyPr>
          <a:lstStyle/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sz="2600" dirty="0"/>
              <a:t>Binary codes and show the calculations on the screen</a:t>
            </a:r>
          </a:p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sz="2600" dirty="0"/>
              <a:t>HTML and show a web page on the screen</a:t>
            </a:r>
          </a:p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sz="2600" dirty="0"/>
              <a:t>ASCII codes and show the Unicode</a:t>
            </a:r>
          </a:p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sz="2600" dirty="0"/>
              <a:t>A programming language like Java and show the result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3226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PChart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95166339"/>
              </p:ext>
            </p:extLst>
          </p:nvPr>
        </p:nvGraphicFramePr>
        <p:xfrm>
          <a:off x="469900" y="1573784"/>
          <a:ext cx="7759700" cy="2620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3. Indexing a field in a DBMS</a:t>
            </a: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371600" y="1714500"/>
            <a:ext cx="7315200" cy="4800600"/>
          </a:xfrm>
        </p:spPr>
        <p:txBody>
          <a:bodyPr>
            <a:noAutofit/>
          </a:bodyPr>
          <a:lstStyle/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dirty="0"/>
              <a:t>Makes it able to hold more data</a:t>
            </a:r>
          </a:p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dirty="0"/>
              <a:t>Makes editing a record faster</a:t>
            </a:r>
          </a:p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dirty="0"/>
              <a:t>Erases any inconsistent records</a:t>
            </a:r>
          </a:p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dirty="0"/>
              <a:t>Makes searches and sorting a bit faster</a:t>
            </a:r>
          </a:p>
          <a:p>
            <a:pPr marL="0" indent="0">
              <a:spcAft>
                <a:spcPct val="0"/>
              </a:spcAft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375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PChart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66519354"/>
              </p:ext>
            </p:extLst>
          </p:nvPr>
        </p:nvGraphicFramePr>
        <p:xfrm>
          <a:off x="520700" y="1579880"/>
          <a:ext cx="7708900" cy="2473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4. An HTML tag &lt;li&gt; is used</a:t>
            </a: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371600" y="1714500"/>
            <a:ext cx="7315200" cy="4800600"/>
          </a:xfrm>
        </p:spPr>
        <p:txBody>
          <a:bodyPr>
            <a:noAutofit/>
          </a:bodyPr>
          <a:lstStyle/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sz="3000" dirty="0"/>
              <a:t>To draw a horizontal line across the screen</a:t>
            </a:r>
          </a:p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sz="3000" dirty="0"/>
              <a:t>To start a new row in a table</a:t>
            </a:r>
          </a:p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sz="3000" dirty="0"/>
              <a:t>To start a new list item in a list</a:t>
            </a:r>
          </a:p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sz="3000" dirty="0"/>
              <a:t>To make a word underlined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412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5. Concurrent access of database files</a:t>
            </a: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371600" y="1714500"/>
            <a:ext cx="7315200" cy="4800600"/>
          </a:xfrm>
        </p:spPr>
        <p:txBody>
          <a:bodyPr>
            <a:noAutofit/>
          </a:bodyPr>
          <a:lstStyle/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sz="2600" dirty="0"/>
              <a:t>Means users using the same database management system at the same time</a:t>
            </a:r>
          </a:p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sz="2600" dirty="0"/>
              <a:t>Means two or more users using the same database file across the network</a:t>
            </a:r>
          </a:p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sz="2600" dirty="0"/>
              <a:t>Can cause errors in the database file if two users are allowed to read at the same time</a:t>
            </a:r>
          </a:p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sz="2600" dirty="0"/>
              <a:t>Is allowed by MS Access by creating the lock file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8844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6. The HTML tag &lt;title&gt;</a:t>
            </a: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371600" y="1714500"/>
            <a:ext cx="7315200" cy="4800600"/>
          </a:xfrm>
        </p:spPr>
        <p:txBody>
          <a:bodyPr>
            <a:noAutofit/>
          </a:bodyPr>
          <a:lstStyle/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sz="2800" dirty="0"/>
              <a:t>Creates a big banner at the top of the web page</a:t>
            </a:r>
          </a:p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sz="2800" dirty="0"/>
              <a:t>Puts a message in the title bar of the browser window</a:t>
            </a:r>
          </a:p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sz="2800" dirty="0"/>
              <a:t>Gives the default value for the bookmark text for that page</a:t>
            </a:r>
          </a:p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sz="2800" dirty="0"/>
              <a:t>B and 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5988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7. The World Wide Web was created by</a:t>
            </a: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371600" y="1714500"/>
            <a:ext cx="7315200" cy="4800600"/>
          </a:xfrm>
        </p:spPr>
        <p:txBody>
          <a:bodyPr>
            <a:noAutofit/>
          </a:bodyPr>
          <a:lstStyle/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dirty="0"/>
              <a:t>Bill Gates</a:t>
            </a:r>
          </a:p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dirty="0" err="1"/>
              <a:t>Vint</a:t>
            </a:r>
            <a:r>
              <a:rPr lang="en-US" dirty="0"/>
              <a:t> Cerf</a:t>
            </a:r>
          </a:p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dirty="0"/>
              <a:t>ICANN</a:t>
            </a:r>
          </a:p>
          <a:p>
            <a:pPr marL="514350" indent="-514350">
              <a:spcAft>
                <a:spcPct val="0"/>
              </a:spcAft>
              <a:buFont typeface="Arial" pitchFamily="34" charset="0"/>
              <a:buAutoNum type="alphaUcPeriod"/>
            </a:pPr>
            <a:r>
              <a:rPr lang="en-US" dirty="0"/>
              <a:t>Tim Berners-Lee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4228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42900" y="857250"/>
            <a:ext cx="7543800" cy="1028700"/>
          </a:xfrm>
        </p:spPr>
        <p:txBody>
          <a:bodyPr>
            <a:normAutofit fontScale="90000"/>
          </a:bodyPr>
          <a:lstStyle/>
          <a:p>
            <a:r>
              <a:rPr lang="en-US" dirty="0"/>
              <a:t>8. The constraints on a key field are</a:t>
            </a: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914400" y="2362200"/>
            <a:ext cx="7810500" cy="2948940"/>
          </a:xfrm>
        </p:spPr>
        <p:txBody>
          <a:bodyPr>
            <a:noAutofit/>
          </a:bodyPr>
          <a:lstStyle/>
          <a:p>
            <a:pPr marL="257175" indent="-257175"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800" dirty="0"/>
              <a:t> The values of the field have to be unique</a:t>
            </a:r>
          </a:p>
          <a:p>
            <a:pPr marL="257175" indent="-257175"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800" dirty="0"/>
              <a:t> The field cannot be empty in any record</a:t>
            </a:r>
          </a:p>
          <a:p>
            <a:pPr marL="257175" indent="-257175"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800" dirty="0"/>
              <a:t> It must be a text field</a:t>
            </a:r>
          </a:p>
          <a:p>
            <a:pPr marL="257175" indent="-257175"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800" dirty="0"/>
              <a:t> A and 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22938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VERSION" val="14.0"/>
  <p:tag name="PPVERSION" val="14.0"/>
  <p:tag name="DELIMITERS" val="3.1"/>
  <p:tag name="SHOWBARVISIBLE" val="True"/>
  <p:tag name="EXPANDSHOWBAR" val="True"/>
  <p:tag name="USESECONDARYMONITOR" val="True"/>
  <p:tag name="SAVECSVWITHSESSION" val="True"/>
  <p:tag name="CSVFORMAT" val="0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RACEENDPOINTS" val="100"/>
  <p:tag name="RACERSMAXDISPLAYED" val="5"/>
  <p:tag name="RACEANIMATIONSPEED" val="3"/>
  <p:tag name="SKIPREMAININGRACESLIDES" val="True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722948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PRRESPONSE1" val="10"/>
  <p:tag name="PRRESPONSE2" val="9"/>
  <p:tag name="PRRESPONSE3" val="8"/>
  <p:tag name="PRRESPONSE4" val="7"/>
  <p:tag name="PRRESPONSE5" val="6"/>
  <p:tag name="PRRESPONSE6" val="5"/>
  <p:tag name="PRRESPONSE7" val="4"/>
  <p:tag name="PRRESPONSE8" val="3"/>
  <p:tag name="PRRESPONSE9" val="2"/>
  <p:tag name="PRRESPONSE10" val="1"/>
  <p:tag name="SHOWFLASHWARNING" val="True"/>
  <p:tag name="ALWAYSOPENPOLL" val="False"/>
  <p:tag name="TASKPANEKEY" val="64d76101-2808-488c-a80e-668c8d1d79dc"/>
  <p:tag name="TPPRESENTATIONGUID" val="e0293cd4-0169-47f4-8ec8-fe3d2e29c08a"/>
  <p:tag name="TPVERSION" val="6"/>
  <p:tag name="TPFULLVERSION" val="7.4.0.111"/>
  <p:tag name="PPTVERSION" val="15"/>
  <p:tag name="TPOS" val="2"/>
  <p:tag name="TPLASTSAVEVERSION" val="6.2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E6C991A71B54478C8A4D46C1B7F85005&lt;/guid&gt;&#10;        &lt;description /&gt;&#10;        &lt;date&gt;12/6/2016 8:34:0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9095BFA8BDE48839433A2DB99A8C2E9&lt;/guid&gt;&#10;            &lt;repollguid&gt;731B230C83834C21893386DC4BEA9799&lt;/repollguid&gt;&#10;            &lt;sourceid&gt;F8DE029E3BD647BEB39B7D26EE360D60&lt;/sourceid&gt;&#10;            &lt;questiontext&gt;An HTML tag &amp;lt;li&amp;gt; is used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231C8BCD787544CB956071BF905CC56B&lt;/guid&gt;&#10;                    &lt;answertext&gt;To draw a horizontal line across the screen&lt;/answertext&gt;&#10;                    &lt;valuetype&gt;0&lt;/valuetype&gt;&#10;                &lt;/answer&gt;&#10;                &lt;answer&gt;&#10;                    &lt;guid&gt;23BEDB7F465E4810BA48B87E2CC23E97&lt;/guid&gt;&#10;                    &lt;answertext&gt;To start a new list item in a list&lt;/answertext&gt;&#10;                    &lt;valuetype&gt;0&lt;/valuetype&gt;&#10;                &lt;/answer&gt;&#10;                &lt;answer&gt;&#10;                    &lt;guid&gt;6A504B3D7E4A4D149BA711E91D4A1E19&lt;/guid&gt;&#10;                    &lt;answertext&gt;To start a new row in a table&lt;/answertext&gt;&#10;                    &lt;valuetype&gt;0&lt;/valuetype&gt;&#10;                &lt;/answer&gt;&#10;                &lt;answer&gt;&#10;                    &lt;guid&gt;0A404DC2D3F748CCA62C750C52D767AB&lt;/guid&gt;&#10;                    &lt;answertext&gt;To make a word underlined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1"/>
  <p:tag name="NUMBERFORMAT" val="0"/>
  <p:tag name="LABELFORMAT" val="0"/>
  <p:tag name="DEFINEDCOLORS" val="3,6,10,45,32,50,13,4,9,55,1"/>
  <p:tag name="COLORTYPE" val="SCHEM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A60147440314142933BE0A5E8D95B45&lt;/guid&gt;&#10;        &lt;description /&gt;&#10;        &lt;date&gt;12/6/2016 8:3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78B0061BAAD434786F0D48A0371BEE3&lt;/guid&gt;&#10;            &lt;repollguid&gt;6CD0892FAD054A899CDD485C9D137ADD&lt;/repollguid&gt;&#10;            &lt;sourceid&gt;A78871B9C2A44BDBBC4FEF0378187526&lt;/sourceid&gt;&#10;            &lt;questiontext&gt;The HTML tag &amp;lt;title&amp;gt;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2411B5DDA68C4E0B96FC6A6A17EC95EF&lt;/guid&gt;&#10;                    &lt;answertext&gt;Creates a big header at the top of the web page&lt;/answertext&gt;&#10;                    &lt;valuetype&gt;0&lt;/valuetype&gt;&#10;                &lt;/answer&gt;&#10;                &lt;answer&gt;&#10;                    &lt;guid&gt;46FDE3C7893F443B9EC7080738EB9878&lt;/guid&gt;&#10;                    &lt;answertext&gt;Puts a message in the title bar of the browser window&lt;/answertext&gt;&#10;                    &lt;valuetype&gt;0&lt;/valuetype&gt;&#10;                &lt;/answer&gt;&#10;                &lt;answer&gt;&#10;                    &lt;guid&gt;F98C1E9ED1AF40DCBB0045C59F517015&lt;/guid&gt;&#10;                    &lt;answertext&gt;Gives the default value for the bookmark text for that page&lt;/answertext&gt;&#10;                    &lt;valuetype&gt;0&lt;/valuetype&gt;&#10;                &lt;/answer&gt;&#10;                &lt;answer&gt;&#10;                    &lt;guid&gt;B4385FE8E01F46BCBDC274A88F7D51C3&lt;/guid&gt;&#10;                    &lt;answertext&gt;B and C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A60147440314142933BE0A5E8D95B45&lt;/guid&gt;&#10;        &lt;description /&gt;&#10;        &lt;date&gt;12/6/2016 8:3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5C65E5F64454E31AEDA50283D3329BE&lt;/guid&gt;&#10;            &lt;repollguid&gt;6CD0892FAD054A899CDD485C9D137ADD&lt;/repollguid&gt;&#10;            &lt;sourceid&gt;A78871B9C2A44BDBBC4FEF0378187526&lt;/sourceid&gt;&#10;            &lt;questiontext&gt;The HTML tag &amp;lt;title&amp;gt;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2411B5DDA68C4E0B96FC6A6A17EC95EF&lt;/guid&gt;&#10;                    &lt;answertext&gt;Creates a big header at the top of the web page&lt;/answertext&gt;&#10;                    &lt;valuetype&gt;0&lt;/valuetype&gt;&#10;                &lt;/answer&gt;&#10;                &lt;answer&gt;&#10;                    &lt;guid&gt;46FDE3C7893F443B9EC7080738EB9878&lt;/guid&gt;&#10;                    &lt;answertext&gt;Puts a message in the title bar of the browser window&lt;/answertext&gt;&#10;                    &lt;valuetype&gt;0&lt;/valuetype&gt;&#10;                &lt;/answer&gt;&#10;                &lt;answer&gt;&#10;                    &lt;guid&gt;F98C1E9ED1AF40DCBB0045C59F517015&lt;/guid&gt;&#10;                    &lt;answertext&gt;Gives the default value for the bookmark text for that page&lt;/answertext&gt;&#10;                    &lt;valuetype&gt;0&lt;/valuetype&gt;&#10;                &lt;/answer&gt;&#10;                &lt;answer&gt;&#10;                    &lt;guid&gt;B4385FE8E01F46BCBDC274A88F7D51C3&lt;/guid&gt;&#10;                    &lt;answertext&gt;B and C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32C039BD1C134A97A806B50231E97DFF&lt;/guid&gt;&#10;        &lt;description /&gt;&#10;        &lt;date&gt;12/6/2016 8:34:1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7CB2C40B1234A4688F0F5BAD03130F5&lt;/guid&gt;&#10;            &lt;repollguid&gt;F98F572579E240CC9932B997AC941948&lt;/repollguid&gt;&#10;            &lt;sourceid&gt;079F6E41848848FBB90CCDC22F162457&lt;/sourceid&gt;&#10;            &lt;questiontext&gt;The World Wide Web was created by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758A89C0B4A04CEF9EF82605DC20004E&lt;/guid&gt;&#10;                    &lt;answertext&gt;Microsoft&lt;/answertext&gt;&#10;                    &lt;valuetype&gt;0&lt;/valuetype&gt;&#10;                &lt;/answer&gt;&#10;                &lt;answer&gt;&#10;                    &lt;guid&gt;04B7EDF64CD5429CBEB836122E531F7A&lt;/guid&gt;&#10;                    &lt;answertext&gt;Oracle&lt;/answertext&gt;&#10;                    &lt;valuetype&gt;0&lt;/valuetype&gt;&#10;                &lt;/answer&gt;&#10;                &lt;answer&gt;&#10;                    &lt;guid&gt;252BAA403C8D4999A39458878E2B7D9D&lt;/guid&gt;&#10;                    &lt;answertext&gt;ICANN&lt;/answertext&gt;&#10;                    &lt;valuetype&gt;0&lt;/valuetype&gt;&#10;                &lt;/answer&gt;&#10;                &lt;answer&gt;&#10;                    &lt;guid&gt;880CCDA8E44147BF8F9CEE69B2A715F4&lt;/guid&gt;&#10;                    &lt;answertext&gt;Tim Berners-Lee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89D1263200C94B7E97E2017EB817982B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B9B9339F3B84B48B57AA4F573CBF2B1&lt;/guid&gt;&#10;            &lt;repollguid&gt;CE066CB01A2A4880B8AB584D59D3DB34&lt;/repollguid&gt;&#10;            &lt;sourceid&gt;CF8DB1F8FC9B463F9EE259B6E504AB69&lt;/sourceid&gt;&#10;            &lt;questiontext&gt;The constraints on a key field are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4D42B4E3021A42718F61C13157DA7144&lt;/guid&gt;&#10;                    &lt;answertext&gt;The values of the field have to be unique&lt;/answertext&gt;&#10;                    &lt;valuetype&gt;0&lt;/valuetype&gt;&#10;                &lt;/answer&gt;&#10;                &lt;answer&gt;&#10;                    &lt;guid&gt;F8DBDA5586084DF19D8F480C30B5E0AC&lt;/guid&gt;&#10;                    &lt;answertext&gt;The field cannot be empty in any record&lt;/answertext&gt;&#10;                    &lt;valuetype&gt;0&lt;/valuetype&gt;&#10;                &lt;/answer&gt;&#10;                &lt;answer&gt;&#10;                    &lt;guid&gt;4397F5DFFC7948B7B5C6CCEEC3F5A5E1&lt;/guid&gt;&#10;                    &lt;answertext&gt;It must be a text field&lt;/answertext&gt;&#10;                    &lt;valuetype&gt;0&lt;/valuetype&gt;&#10;                &lt;/answer&gt;&#10;                &lt;answer&gt;&#10;                    &lt;guid&gt;EFDEEA305C5F4809AB5C85600504C7E1&lt;/guid&gt;&#10;                    &lt;answertext&gt;A and B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AC00537E318348B0A8A6BCF2417DAF81&lt;/guid&gt;&#10;        &lt;description /&gt;&#10;        &lt;date&gt;12/6/2016 8:34:0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8672BE835A54F05A28E1A510AC62EC3&lt;/guid&gt;&#10;            &lt;repollguid&gt;5F02FFC408394F8394F91EA0707A0D9B&lt;/repollguid&gt;&#10;            &lt;sourceid&gt;9ABC2315A9314F78B557D293075D363C&lt;/sourceid&gt;&#10;            &lt;questiontext&gt;Referential integrity has to do with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B7631ECC11E14BE68D5B83840C6250F0&lt;/guid&gt;&#10;                    &lt;answertext&gt;DBMS enforcing relationships between tables&lt;/answertext&gt;&#10;                    &lt;valuetype&gt;0&lt;/valuetype&gt;&#10;                &lt;/answer&gt;&#10;                &lt;answer&gt;&#10;                    &lt;guid&gt;AB9F0F00BEA245D6901B1EB9F0E525FD&lt;/guid&gt;&#10;                    &lt;answertext&gt;A DNS server translating between IP numbers and domain names&lt;/answertext&gt;&#10;                    &lt;valuetype&gt;0&lt;/valuetype&gt;&#10;                &lt;/answer&gt;&#10;                &lt;answer&gt;&#10;                    &lt;guid&gt;52CE2A26F855402CBB168879FEA896CD&lt;/guid&gt;&#10;                    &lt;answertext&gt;HTML code being interpreted by a browser&lt;/answertext&gt;&#10;                    &lt;valuetype&gt;0&lt;/valuetype&gt;&#10;                &lt;/answer&gt;&#10;                &lt;answer&gt;&#10;                    &lt;guid&gt;9B03FF524C404496A8D71F1EA134301D&lt;/guid&gt;&#10;                    &lt;answertext&gt;A translator changing high-level code to machine code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2"/>
  <p:tag name="NUMBERFORMAT" val="0"/>
  <p:tag name="LABELFORMAT" val="0"/>
  <p:tag name="DEFINEDCOLORS" val="3,6,10,45,32,50,13,4,9,55,1"/>
  <p:tag name="COLORTYPE" val="SCHEM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AUTOOPENPOLL" val="True"/>
  <p:tag name="AUTOFORMATCHART" val="True"/>
  <p:tag name="TPQUESTIONXML" val="﻿&lt;?xml version=&quot;1.0&quot; encoding=&quot;utf-8&quot;?&gt;&#10;&lt;questionlist&gt;&#10;    &lt;properties&gt;&#10;        &lt;guid&gt;A7A1D21E2FE94B939017C8A231345A26&lt;/guid&gt;&#10;        &lt;description /&gt;&#10;        &lt;date&gt;12/6/2016 9:34:1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7A7E3E9BA9A4AF5A6E4E5A6609E5CB1&lt;/guid&gt;&#10;            &lt;repollguid&gt;5A12B0F7E1FD4E2CAAE2A3EE6DF9CC95&lt;/repollguid&gt;&#10;            &lt;sourceid&gt;54D1E0E8629E477FA426FC0D8DD7E7CF&lt;/sourceid&gt;&#10;            &lt;questiontext&gt;A is one-to-many with B mean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B1E37F65EB234BBCAD0B358A62E990C3&lt;/guid&gt;&#10;                    &lt;answertext&gt;For one A, there is zero or more B’s&lt;/answertext&gt;&#10;                    &lt;valuetype&gt;0&lt;/valuetype&gt;&#10;                &lt;/answer&gt;&#10;                &lt;answer&gt;&#10;                    &lt;guid&gt;BDBE8132D4B249FCA3CB3916412D8605&lt;/guid&gt;&#10;                    &lt;answertext&gt;For one B, there is one or more A’s&lt;/answertext&gt;&#10;                    &lt;valuetype&gt;0&lt;/valuetype&gt;&#10;                &lt;/answer&gt;&#10;                &lt;answer&gt;&#10;                    &lt;guid&gt;E4D640183E874E28B7070D9BF48EEDCB&lt;/guid&gt;&#10;                    &lt;answertext&gt;B must be a numeric field&lt;/answertext&gt;&#10;                    &lt;valuetype&gt;0&lt;/valuetype&gt;&#10;                &lt;/answer&gt;&#10;                &lt;answer&gt;&#10;                    &lt;guid&gt;075D1586531F4515BBB2CFF617BE4A91&lt;/guid&gt;&#10;                    &lt;answertext&gt;Both A and B are true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1"/>
  <p:tag name="NUMBERFORMAT" val="0"/>
  <p:tag name="LABELFORMAT" val="0"/>
  <p:tag name="COLORTYPE" val="SCHEME"/>
  <p:tag name="DEFINEDCOLORS" val="3,6,10,45,32,50,13,4,9,55,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A CLI is [;crlf;]82[;]85[;]82[;]False[;]0[;][;crlf;]2.21951219512195[;]2[;]1.03622662371941[;]1.07376561570494[;crlf;]23[;]0[;]An interface where the user must remember the commands and filenames, not friendly1[;]An interface where the user must remember the commands and filenames, not friendly[;][;crlf;]32[;]0[;]An interface using a pointing device, icons, drop-down menus, a visual metaphor2[;]An interface using a pointing device, icons, drop-down menus, a visual metaphor[;][;crlf;]13[;]0[;]A part of an OS which handles the memory in the computer3[;]A part of an OS which handles the memory in the computer[;][;crlf;]14[;]0[;]A kind of file format which allows for animation and simple colors4[;]A kind of file format which allows for animation and simple colors[;]"/>
  <p:tag name="HASRESULTS" val="True"/>
  <p:tag name="AUTOFORMATCHART" val="Tru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362C473FD7394908AD1771CA7C953C68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9763782606241639218808409922444&lt;/guid&gt;&#10;            &lt;repollguid&gt;95F9856D6BC04DA38BA7115C1C1033D1&lt;/repollguid&gt;&#10;            &lt;sourceid&gt;27F1B5CDEF43434F9D6DB5FD7A8E5272&lt;/sourceid&gt;&#10;            &lt;questiontext&gt;A CLI is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87716CB8520497698BE250A5008B27F&lt;/guid&gt;&#10;                    &lt;answertext&gt;An interface where the user must remember the commands and filenames, not friendly&lt;/answertext&gt;&#10;                    &lt;valuetype&gt;0&lt;/valuetype&gt;&#10;                &lt;/answer&gt;&#10;                &lt;answer&gt;&#10;                    &lt;guid&gt;297FF5FDCDD54CD483D6A1C3F3F9FBD2&lt;/guid&gt;&#10;                    &lt;answertext&gt;An interface using a pointing device, icons, drop-down menus, a visual metaphor&lt;/answertext&gt;&#10;                    &lt;valuetype&gt;0&lt;/valuetype&gt;&#10;                &lt;/answer&gt;&#10;                &lt;answer&gt;&#10;                    &lt;guid&gt;4D2DCF3529304B4694ABDC945456A2B0&lt;/guid&gt;&#10;                    &lt;answertext&gt;A part of an OS which handles the memory in the computer&lt;/answertext&gt;&#10;                    &lt;valuetype&gt;0&lt;/valuetype&gt;&#10;                &lt;/answer&gt;&#10;                &lt;answer&gt;&#10;                    &lt;guid&gt;7AF7C96173DB49C18795F13D21313650&lt;/guid&gt;&#10;                    &lt;answertext&gt;A kind of file format which allows for animation and simple colors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An operating system made by Bell Labs, open source, free, stable, is[;crlf;]81[;]86[;]81[;]False[;]0[;][;crlf;]2.45679012345679[;]3[;]0.903346080490208[;]0.816034141137022[;crlf;]15[;]0[;]Windows1[;]Windows[;][;crlf;]20[;]0[;]Unix2[;]Unix[;][;crlf;]42[;]0[;]Linux3[;]Linux[;][;crlf;]2[;]0[;]iOS4[;]iOS[;][;crlf;]2[;]0[;]Android5[;]Android[;]"/>
  <p:tag name="HASRESULTS" val="True"/>
  <p:tag name="AUTOFORMATCHART" val="Tru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6FC030F7C98D467A952F340E1B1426D9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2494324C4CD438CAFAC99BC936BC301&lt;/guid&gt;&#10;            &lt;repollguid&gt;6D55204BFAF844DFB1CE372BA73A1938&lt;/repollguid&gt;&#10;            &lt;sourceid&gt;3B908CFFB5F64F09BC5619AF84BF2469&lt;/sourceid&gt;&#10;            &lt;questiontext&gt;An operating system made by Bell Labs, open source, free, stable, i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0B7105C9AD04FAF92809CE889DAF208&lt;/guid&gt;&#10;                    &lt;answertext&gt;Windows&lt;/answertext&gt;&#10;                    &lt;valuetype&gt;0&lt;/valuetype&gt;&#10;                &lt;/answer&gt;&#10;                &lt;answer&gt;&#10;                    &lt;guid&gt;8C6A450BA7504936AE2173DCB9906C80&lt;/guid&gt;&#10;                    &lt;answertext&gt;Unix&lt;/answertext&gt;&#10;                    &lt;valuetype&gt;0&lt;/valuetype&gt;&#10;                &lt;/answer&gt;&#10;                &lt;answer&gt;&#10;                    &lt;guid&gt;AD4DD049A0024760951EC06264147A00&lt;/guid&gt;&#10;                    &lt;answertext&gt;Linux&lt;/answertext&gt;&#10;                    &lt;valuetype&gt;0&lt;/valuetype&gt;&#10;                &lt;/answer&gt;&#10;                &lt;answer&gt;&#10;                    &lt;guid&gt;1D9376439EF9462DAE87463BD020414A&lt;/guid&gt;&#10;                    &lt;answertext&gt;iOS&lt;/answertext&gt;&#10;                    &lt;valuetype&gt;0&lt;/valuetype&gt;&#10;                &lt;/answer&gt;&#10;                &lt;answer&gt;&#10;                    &lt;guid&gt;5B1304C296A548DCAA16CB6D7B95F73E&lt;/guid&gt;&#10;                    &lt;answertext&gt;Android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77C130E9FA2E41CE95D0A4C14A9EBEA9"/>
  <p:tag name="SLIDEID" val="77C130E9FA2E41CE95D0A4C14A9EBEA9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The HTML tag &lt;a href= "/>
  <p:tag name="ANSWERSALIAS" val="creates a table|smicln|starts a hyperlink|smicln|ends with a &lt;/a&gt;|smicln|has a URL in it|smicln|all the answers but #1"/>
  <p:tag name="VALUES" val="No Value|smicln|No Value|smicln|No Value|smicln|No Value|smicln|No Value"/>
  <p:tag name="TYPE" val="MultiChoiceSlide"/>
  <p:tag name="TPQUESTIONXML" val="﻿&lt;?xml version=&quot;1.0&quot; encoding=&quot;utf-8&quot;?&gt;&#10;&lt;questionlist&gt;&#10;    &lt;properties&gt;&#10;        &lt;guid&gt;AFF759320813444E8C0B9CAF4F96E433&lt;/guid&gt;&#10;        &lt;description /&gt;&#10;        &lt;date&gt;12/6/2016 8:34:0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D26BA52FB9D4E948C36D49CB97EF561&lt;/guid&gt;&#10;            &lt;repollguid&gt;8E86A571057C4473B6DD36276D415EEA&lt;/repollguid&gt;&#10;            &lt;sourceid&gt;533ED4C901E24090AAB8876B9EE492FD&lt;/sourceid&gt;&#10;            &lt;questiontext&gt;The HTML tag &amp;lt;a href= &lt;/questiontext&gt;&#10;            &lt;showresults&gt;True&lt;/showresults&gt;&#10;            &lt;responsegrid&gt;0&lt;/responsegrid&gt;&#10;            &lt;countdowntimer&gt;False&lt;/countdowntimer&gt;&#10;            &lt;correctvalue&gt;100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3D08D8452653413EA7EE864E0E891C62&lt;/guid&gt;&#10;                    &lt;answertext&gt;creates a table &lt;/answertext&gt;&#10;                    &lt;valuetype&gt;0&lt;/valuetype&gt;&#10;                &lt;/answer&gt;&#10;                &lt;answer&gt;&#10;                    &lt;guid&gt;70EBA3623D6F44AC9C53D41DB5ECE365&lt;/guid&gt;&#10;                    &lt;answertext&gt;starts a hyperlink &lt;/answertext&gt;&#10;                    &lt;valuetype&gt;0&lt;/valuetype&gt;&#10;                &lt;/answer&gt;&#10;                &lt;answer&gt;&#10;                    &lt;guid&gt;3841D0FBE2074069895F271AE1D44FB7&lt;/guid&gt;&#10;                    &lt;answertext&gt;ends with a &amp;lt;/a&amp;gt; &lt;/answertext&gt;&#10;                    &lt;valuetype&gt;0&lt;/valuetype&gt;&#10;                &lt;/answer&gt;&#10;                &lt;answer&gt;&#10;                    &lt;guid&gt;FBFB683CE3D0477CBB081098259407A0&lt;/guid&gt;&#10;                    &lt;answertext&gt;has a URL in it &lt;/answertext&gt;&#10;                    &lt;valuetype&gt;0&lt;/valuetype&gt;&#10;                &lt;/answer&gt;&#10;                &lt;answer&gt;&#10;                    &lt;guid&gt;F280939BEE334214A05644F8614777AB&lt;/guid&gt;&#10;                    &lt;answertext&gt;all the answers but #1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70460D037B324B0489D3E31517D36759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SLIDEORDER" val="3"/>
  <p:tag name="SLIDEGUID" val="385EE7D9D2EB43A5A35CB0978CAA2C84"/>
  <p:tag name="QUESTIONALIAS" val="If the rabbit is facing the door  rabbit.move (two meters) else  rabbit.turntoface(door) This is an example of which control structure?"/>
  <p:tag name="ANSWERSALIAS" val="A loop / repetition|smicln|A branch / selection|smicln|A sequence|smicln|A module"/>
  <p:tag name="VALUES" val="No Value|smicln|No Value|smicln|No Value|smicln|No Value"/>
  <p:tag name="TYPE" val="MultiChoiceSlide"/>
  <p:tag name="TPQUESTIONXML" val="﻿&lt;?xml version=&quot;1.0&quot; encoding=&quot;utf-8&quot;?&gt;&#10;&lt;questionlist&gt;&#10;    &lt;properties&gt;&#10;        &lt;guid&gt;EB57D6B6915E4280B7AF317F164C2891&lt;/guid&gt;&#10;        &lt;description /&gt;&#10;        &lt;date&gt;4/28/2014 3:00:5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4129E6066704F5AB6965EBF1EF39269&lt;/guid&gt;&#10;            &lt;repollguid&gt;978087EC13B84308AD407794C519E5A9&lt;/repollguid&gt;&#10;            &lt;sourceid&gt;433CF5BCBE44454DA6C3FFDD695CEA4A&lt;/sourceid&gt;&#10;            &lt;questiontext&gt;If the rabbit is facing the door rabbit.move (two meters)else rabbit.turntoface(door)This is an example of which control structure?&lt;/questiontext&gt;&#10;            &lt;showresults&gt;True&lt;/showresults&gt;&#10;            &lt;responsegrid&gt;0&lt;/responsegrid&gt;&#10;            &lt;countdowntimer&gt;False&lt;/countdowntimer&gt;&#10;            &lt;correctvalue&gt;100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1810BC9A73C04A689DD74F2DBC96E4AB&lt;/guid&gt;&#10;                    &lt;answertext&gt;A loop / repetition&lt;/answertext&gt;&#10;                    &lt;valuetype&gt;0&lt;/valuetype&gt;&#10;                &lt;/answer&gt;&#10;                &lt;answer&gt;&#10;                    &lt;guid&gt;D2D67CD11F2943BB84C902D9F8D4142C&lt;/guid&gt;&#10;                    &lt;answertext&gt;A branch / selection&lt;/answertext&gt;&#10;                    &lt;valuetype&gt;0&lt;/valuetype&gt;&#10;                &lt;/answer&gt;&#10;                &lt;answer&gt;&#10;                    &lt;guid&gt;C0050DD8F4374727B1832D15DFBAA394&lt;/guid&gt;&#10;                    &lt;answertext&gt;A module&lt;/answertext&gt;&#10;                    &lt;valuetype&gt;0&lt;/valuetype&gt;&#10;                &lt;/answer&gt;&#10;                &lt;answer&gt;&#10;                    &lt;guid&gt;B702B15719AD422189F5CDA81B518904&lt;/guid&gt;&#10;                    &lt;answertext&gt;A sequence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60"/>
  <p:tag name="FONTSIZE" val="32"/>
  <p:tag name="BULLETTYPE" val="ppBulletArabicPeriod"/>
  <p:tag name="ANSWERTEXT" val="A loop / repetition&#10;A branch / selection&#10;A sequence&#10;A module"/>
  <p:tag name="ZEROBASED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Multitasking[;crlf;]81[;]86[;]81[;]False[;]0[;][;crlf;]2.19753086419753[;]3[;]0.921884182844171[;]0.849870446578265[;crlf;]28[;]0[;]Requires more than one CPU1[;]Requires more than one CPU[;][;crlf;]9[;]0[;]Can only handle 3 tasks at a time2[;]Can only handle 3 tasks at a time[;][;crlf;]44[;]0[;]Is a simulation (an illusion) if done on one CPU3[;]Is a simulation (an illusion) if done on one CPU[;][;crlf;]0[;]0[;]Is not available yet, is still under research4[;]Is not available yet, is still under research[;]"/>
  <p:tag name="HASRESULTS" val="True"/>
  <p:tag name="AUTOFORMATCHART" val="Tru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1AD09E05BE3A4D798F58A089CBD4C4F2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39DFC9A85C74546B7E548E40048E446&lt;/guid&gt;&#10;            &lt;repollguid&gt;6BBC0C49AA3246BAAEFD7E805C0EBDD4&lt;/repollguid&gt;&#10;            &lt;sourceid&gt;E6035E562C5348FAB1221DE486842F80&lt;/sourceid&gt;&#10;            &lt;questiontext&gt;Multitasking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E14AAB28BBA457BA73BC7E46623B34F&lt;/guid&gt;&#10;                    &lt;answertext&gt;Requires more than one CPU&lt;/answertext&gt;&#10;                    &lt;valuetype&gt;0&lt;/valuetype&gt;&#10;                &lt;/answer&gt;&#10;                &lt;answer&gt;&#10;                    &lt;guid&gt;FC8AB0E6075345AC9343C8B6192137D6&lt;/guid&gt;&#10;                    &lt;answertext&gt;Can only handle 3 tasks at a time&lt;/answertext&gt;&#10;                    &lt;valuetype&gt;0&lt;/valuetype&gt;&#10;                &lt;/answer&gt;&#10;                &lt;answer&gt;&#10;                    &lt;guid&gt;CAEA3CF6992E4B9ABC2E0000B45540C0&lt;/guid&gt;&#10;                    &lt;answertext&gt;Is a simulation (an illusion) if done on one CPU&lt;/answertext&gt;&#10;                    &lt;valuetype&gt;0&lt;/valuetype&gt;&#10;                &lt;/answer&gt;&#10;                &lt;answer&gt;&#10;                    &lt;guid&gt;EC533A58582744B38050BF73FB5F0812&lt;/guid&gt;&#10;                    &lt;answertext&gt;Is not available yet, is still under research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904A03945114F46A08C0E66BC39666C"/>
  <p:tag name="SLIDEID" val="B904A03945114F46A08C0E66BC39666C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The “or” operator in a search"/>
  <p:tag name="ANSWERSALIAS" val="Will give more results than an “and” operator|smicln|Will not work in most search engines|smicln|Will give a hit only if both keywords are found on the page|smicln|None of the answers"/>
  <p:tag name="VALUES" val="No Value|smicln|No Value|smicln|No Value|smicln|No Value"/>
  <p:tag name="TYPE" val="MultiChoiceSlide"/>
  <p:tag name="TPQUESTIONXML" val="﻿&lt;?xml version=&quot;1.0&quot; encoding=&quot;utf-8&quot;?&gt;&#10;&lt;questionlist&gt;&#10;    &lt;properties&gt;&#10;        &lt;guid&gt;8CF0311F48344047B1BE8BCDCD11F2F3&lt;/guid&gt;&#10;        &lt;description /&gt;&#10;        &lt;date&gt;12/6/2016 8:34:0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7CFBAC522E74027A3A08D72620BAE8C&lt;/guid&gt;&#10;            &lt;repollguid&gt;263985F8BA584C668C92F698F48DE77D&lt;/repollguid&gt;&#10;            &lt;sourceid&gt;EF14971109924A1AABF36B74C5C71299&lt;/sourceid&gt;&#10;            &lt;questiontext&gt;The “or” operator in a query&lt;/questiontext&gt;&#10;            &lt;showresults&gt;True&lt;/showresults&gt;&#10;            &lt;responsegrid&gt;0&lt;/responsegrid&gt;&#10;            &lt;countdowntimer&gt;False&lt;/countdowntimer&gt;&#10;            &lt;correctvalue&gt;100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C19ED63D4AE24BF4810504E4B7A286E0&lt;/guid&gt;&#10;                    &lt;answertext&gt;Will give more results than an “and” operator&lt;/answertext&gt;&#10;                    &lt;valuetype&gt;0&lt;/valuetype&gt;&#10;                &lt;/answer&gt;&#10;                &lt;answer&gt;&#10;                    &lt;guid&gt;F0CDBB7FB61F4E27AE5A6A5E54B49556&lt;/guid&gt;&#10;                    &lt;answertext&gt;Is expressed by putting different criteria on different lines in the query table&lt;/answertext&gt;&#10;                    &lt;valuetype&gt;0&lt;/valuetype&gt;&#10;                &lt;/answer&gt;&#10;                &lt;answer&gt;&#10;                    &lt;guid&gt;E162FFC608D244DC88E4F9AFEAF0C3A7&lt;/guid&gt;&#10;                    &lt;answertext&gt;Will give a hit only if both criteria are satisfied&lt;/answertext&gt;&#10;                    &lt;valuetype&gt;0&lt;/valuetype&gt;&#10;                &lt;/answer&gt;&#10;                &lt;answer&gt;&#10;                    &lt;guid&gt;CA1B6301736846A5AA16367043F7E761&lt;/guid&gt;&#10;                    &lt;answertext&gt;None of the answers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2"/>
  <p:tag name="FONTSIZE" val="32"/>
  <p:tag name="BULLETTYPE" val="ppBulletArabicPeriod"/>
  <p:tag name="ANSWERTEXT" val="Will give more results than an “and” operator&#10;Will not work in most search engines&#10;Will give a hit only if both keywords are found on the page&#10;None of the answers"/>
  <p:tag name="OLDNUMANSWERS" val="4"/>
  <p:tag name="ZEROBASED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9516C830EBAD4B2CADB899D3E4A27CC7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QUESTIONALIAS" val="CPUs understand"/>
  <p:tag name="ANSWERSALIAS" val="English|smicln|High level languages|smicln|Machine language|smicln|pseudocode"/>
  <p:tag name="SLIDEORDER" val="2"/>
  <p:tag name="SLIDEGUID" val="725E95AB9F694041A74338ABE618398E"/>
  <p:tag name="VALUES" val="No Value|smicln|No Value|smicln|No Value|smicln|No Value"/>
  <p:tag name="TYPE" val="MultiChoiceSlide"/>
  <p:tag name="TPQUESTIONXML" val="﻿&lt;?xml version=&quot;1.0&quot; encoding=&quot;utf-8&quot;?&gt;&#10;&lt;questionlist&gt;&#10;    &lt;properties&gt;&#10;        &lt;guid&gt;B3DCAD846EEE423B8FD23504653C8E89&lt;/guid&gt;&#10;        &lt;description /&gt;&#10;        &lt;date&gt;12/6/2016 8:34:0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C34A77FDF2E4369A08403406C235282&lt;/guid&gt;&#10;            &lt;repollguid&gt;736C3B29FF0241D99939A66454FCA3F0&lt;/repollguid&gt;&#10;            &lt;sourceid&gt;E0D43AE62C854947BF52AF0175800927&lt;/sourceid&gt;&#10;            &lt;questiontext&gt;CPUs understand&lt;/questiontext&gt;&#10;            &lt;showresults&gt;True&lt;/showresults&gt;&#10;            &lt;responsegrid&gt;0&lt;/responsegrid&gt;&#10;            &lt;countdowntimer&gt;False&lt;/countdowntimer&gt;&#10;            &lt;correctvalue&gt;100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0B4ABC26C4954DB1A21A63699BA6024F&lt;/guid&gt;&#10;                    &lt;answertext&gt;English &lt;/answertext&gt;&#10;                    &lt;valuetype&gt;0&lt;/valuetype&gt;&#10;                &lt;/answer&gt;&#10;                &lt;answer&gt;&#10;                    &lt;guid&gt;404F6D7EF49149B68AAF8B338FD54B15&lt;/guid&gt;&#10;                    &lt;answertext&gt;High level languages &lt;/answertext&gt;&#10;                    &lt;valuetype&gt;0&lt;/valuetype&gt;&#10;                &lt;/answer&gt;&#10;                &lt;answer&gt;&#10;                    &lt;guid&gt;DAEB1B5E451B46F19151FF12D45AEC60&lt;/guid&gt;&#10;                    &lt;answertext&gt;Machine language &lt;/answertext&gt;&#10;                    &lt;valuetype&gt;0&lt;/valuetype&gt;&#10;                &lt;/answer&gt;&#10;                &lt;answer&gt;&#10;                    &lt;guid&gt;C63B5DD3332B49829C72F4D7F385BA17&lt;/guid&gt;&#10;                    &lt;answertext&gt;pseudocode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2"/>
  <p:tag name="NUMBERFORMAT" val="0"/>
  <p:tag name="LABELFORMAT" val="0"/>
  <p:tag name="DEFINEDCOLORS" val="3,6,10,45,32,50,13,4,9,55,1"/>
  <p:tag name="COLORTYPE" val="SCHEM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6"/>
  <p:tag name="FONTSIZE" val="32"/>
  <p:tag name="BULLETTYPE" val="ppBulletArabicPeriod"/>
  <p:tag name="ANSWERTEXT" val="English&#10;High level languages&#10;Machine language&#10;pseudocode"/>
  <p:tag name="OLDNUMANSWERS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0"/>
  <p:tag name="FONTSIZE" val="32"/>
  <p:tag name="BULLETTYPE" val="ppBulletArabicPeriod"/>
  <p:tag name="ANSWERTEXT" val="creates a table&#10;starts a hyperlink&#10;ends with a &lt;/a&gt;&#10;has a URL in it&#10;all the answers but #1"/>
  <p:tag name="OLDNUMANSWERS" val="5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99C53FC96D0B4EE6B09F15428DB89543&lt;/guid&gt;&#10;        &lt;description /&gt;&#10;        &lt;date&gt;4/28/2014 3:01:0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39FFF84CB014D87A48DBFA26EC448A0&lt;/guid&gt;&#10;            &lt;repollguid&gt;54EE1280FB7245CEAD14EFFBCBA5E36C&lt;/repollguid&gt;&#10;            &lt;sourceid&gt;CC378F9D194B4F43AEF1488BBA17061A&lt;/sourceid&gt;&#10;            &lt;questiontext&gt;A syntax error happens when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B16D8E0D0F98415DBCFC9364559E989F&lt;/guid&gt;&#10;                    &lt;answertext&gt;The program tries to divide by zero&lt;/answertext&gt;&#10;                    &lt;valuetype&gt;0&lt;/valuetype&gt;&#10;                &lt;/answer&gt;&#10;                &lt;answer&gt;&#10;                    &lt;guid&gt;5A79587AF4A8477FAEC70CF495B5C9F1&lt;/guid&gt;&#10;                    &lt;answertext&gt;The programmer misspells a keyword in the language&lt;/answertext&gt;&#10;                    &lt;valuetype&gt;0&lt;/valuetype&gt;&#10;                &lt;/answer&gt;&#10;                &lt;answer&gt;&#10;                    &lt;guid&gt;7A27B1F152DC4E2BB202FBD4689823EF&lt;/guid&gt;&#10;                    &lt;answertext&gt;The programmer  multiplied by 10 when they mean to multiply by 100&lt;/answertext&gt;&#10;                    &lt;valuetype&gt;0&lt;/valuetype&gt;&#10;                &lt;/answer&gt;&#10;                &lt;answer&gt;&#10;                    &lt;guid&gt;0F9E07380D8842E987CDAA7205D31C22&lt;/guid&gt;&#10;                    &lt;answertext&gt;The program tries to open a file that does not exist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2C2FECDB0934808A40E8138DA1EECAB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QUESTIONALIAS" val="In Alice, ___ would be a method."/>
  <p:tag name="ANSWERSALIAS" val="A penguin|smicln|Penguin.talk|smicln|Penguin.isbelow|smicln|A mouse click|smicln|None of the above"/>
  <p:tag name="SLIDEORDER" val="2"/>
  <p:tag name="SLIDEGUID" val="44DFEB4BA7194C7398B459F93E584A8C"/>
  <p:tag name="VALUES" val="No Value|smicln|No Value|smicln|No Value|smicln|No Value|smicln|No Value"/>
  <p:tag name="TYPE" val="MultiChoiceSlide"/>
  <p:tag name="TPQUESTIONXML" val="﻿&lt;?xml version=&quot;1.0&quot; encoding=&quot;utf-8&quot;?&gt;&#10;&lt;questionlist&gt;&#10;    &lt;properties&gt;&#10;        &lt;guid&gt;EBAE2822E6D1453881D3B2E548F98958&lt;/guid&gt;&#10;        &lt;description /&gt;&#10;        &lt;date&gt;12/6/2016 8:34:0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57D2604BAEF4C05B0A4E9CCE3BDAC53&lt;/guid&gt;&#10;            &lt;repollguid&gt;24053746A7A54754AD960DC0D0523252&lt;/repollguid&gt;&#10;            &lt;sourceid&gt;FE71EE4173064C5BBBCF098A873ED1FD&lt;/sourceid&gt;&#10;            &lt;questiontext&gt;In Alice, ___ would be a method.&lt;/questiontext&gt;&#10;            &lt;showresults&gt;True&lt;/showresults&gt;&#10;            &lt;responsegrid&gt;0&lt;/responsegrid&gt;&#10;            &lt;countdowntimer&gt;False&lt;/countdowntimer&gt;&#10;            &lt;correctvalue&gt;100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4700121E91F04D8BB5A68FB4F712C5FE&lt;/guid&gt;&#10;                    &lt;answertext&gt;A penguin &lt;/answertext&gt;&#10;                    &lt;valuetype&gt;0&lt;/valuetype&gt;&#10;                &lt;/answer&gt;&#10;                &lt;answer&gt;&#10;                    &lt;guid&gt;D407D59689C642EFA0708AB9644FAC70&lt;/guid&gt;&#10;                    &lt;answertext&gt;Penguin.talk &lt;/answertext&gt;&#10;                    &lt;valuetype&gt;0&lt;/valuetype&gt;&#10;                &lt;/answer&gt;&#10;                &lt;answer&gt;&#10;                    &lt;guid&gt;9739BDAC2CD34D7C885A9BD170481A02&lt;/guid&gt;&#10;                    &lt;answertext&gt;Penguin.isbelow &lt;/answertext&gt;&#10;                    &lt;valuetype&gt;0&lt;/valuetype&gt;&#10;                &lt;/answer&gt;&#10;                &lt;answer&gt;&#10;                    &lt;guid&gt;4F00BC493FDB4C54BD4D6E17B7BC84E8&lt;/guid&gt;&#10;                    &lt;answertext&gt;A mouse click &lt;/answertext&gt;&#10;                    &lt;valuetype&gt;0&lt;/valuetype&gt;&#10;                &lt;/answer&gt;&#10;                &lt;answer&gt;&#10;                    &lt;guid&gt;E9B3E59D6F814899924966C2E66302A8&lt;/guid&gt;&#10;                    &lt;answertext&gt;None of the above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0"/>
  <p:tag name="FONTSIZE" val="32"/>
  <p:tag name="BULLETTYPE" val="ppBulletArabicPeriod"/>
  <p:tag name="ANSWERTEXT" val="A penguin&#10;Penguin.talk&#10;Penguin.isbelow&#10;A mouse click&#10;None of the above"/>
  <p:tag name="OLDNUMANSWERS" val="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D42CF21BF4154FD7921FB4BD15DD1B3E"/>
  <p:tag name="SLIDEID" val="D42CF21BF4154FD7921FB4BD15DD1B3E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QUESTIONALIAS" val="An algorithm is"/>
  <p:tag name="ANSWERSALIAS" val="a low-level language translator|smicln|a set of instructions to solve a problem|smicln|a compiler|smicln|something only programmers use"/>
  <p:tag name="VALUES" val="No Value|smicln|No Value|smicln|No Value|smicln|No Value"/>
  <p:tag name="TYPE" val="MultiChoiceSlide"/>
  <p:tag name="TPQUESTIONXML" val="﻿&lt;?xml version=&quot;1.0&quot; encoding=&quot;utf-8&quot;?&gt;&#10;&lt;questionlist&gt;&#10;    &lt;properties&gt;&#10;        &lt;guid&gt;3DC51FB3608D4083905469CD4784E07D&lt;/guid&gt;&#10;        &lt;description /&gt;&#10;        &lt;date&gt;12/6/2016 8:34:0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29AF997436548EBA363CE2E8BB8BABD&lt;/guid&gt;&#10;            &lt;repollguid&gt;B0853810AB074825AA76FB7A7639AB3E&lt;/repollguid&gt;&#10;            &lt;sourceid&gt;ADAE32B53FB94BD89A3DE29CDDF02AC2&lt;/sourceid&gt;&#10;            &lt;questiontext&gt;An algorithm is&lt;/questiontext&gt;&#10;            &lt;showresults&gt;True&lt;/showresults&gt;&#10;            &lt;responsegrid&gt;0&lt;/responsegrid&gt;&#10;            &lt;countdowntimer&gt;False&lt;/countdowntimer&gt;&#10;            &lt;correctvalue&gt;100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F15C0DA35DDD4F32A84CF3D3AED64167&lt;/guid&gt;&#10;                    &lt;answertext&gt;a low-level language translator &lt;/answertext&gt;&#10;                    &lt;valuetype&gt;0&lt;/valuetype&gt;&#10;                &lt;/answer&gt;&#10;                &lt;answer&gt;&#10;                    &lt;guid&gt;6380625901704FAD936E038B4EE03F33&lt;/guid&gt;&#10;                    &lt;answertext&gt;a set of instructions to solve a problem &lt;/answertext&gt;&#10;                    &lt;valuetype&gt;0&lt;/valuetype&gt;&#10;                &lt;/answer&gt;&#10;                &lt;answer&gt;&#10;                    &lt;guid&gt;978D2573B35F441AA96779A99DA3F802&lt;/guid&gt;&#10;                    &lt;answertext&gt;a compiler &lt;/answertext&gt;&#10;                    &lt;valuetype&gt;0&lt;/valuetype&gt;&#10;                &lt;/answer&gt;&#10;                &lt;answer&gt;&#10;                    &lt;guid&gt;21DEEEB9C4D6408D92CCC8605CBE12B5&lt;/guid&gt;&#10;                    &lt;answertext&gt;something only programmers use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4"/>
  <p:tag name="FONTSIZE" val="32"/>
  <p:tag name="BULLETTYPE" val="ppBulletArabicPeriod"/>
  <p:tag name="ANSWERTEXT" val="a low-level language translator&#10;a set of instructions to solve a problem&#10;a compiler&#10;something only programmers use"/>
  <p:tag name="OLDNUMANSWERS" val="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A60147440314142933BE0A5E8D95B45&lt;/guid&gt;&#10;        &lt;description /&gt;&#10;        &lt;date&gt;12/6/2016 8:3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707F954BC8E4C6990847C915016AE6A&lt;/guid&gt;&#10;            &lt;repollguid&gt;6CD0892FAD054A899CDD485C9D137ADD&lt;/repollguid&gt;&#10;            &lt;sourceid&gt;A78871B9C2A44BDBBC4FEF0378187526&lt;/sourceid&gt;&#10;            &lt;questiontext&gt;The HTML tag &amp;lt;title&amp;gt;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2411B5DDA68C4E0B96FC6A6A17EC95EF&lt;/guid&gt;&#10;                    &lt;answertext&gt;Creates a big header at the top of the web page&lt;/answertext&gt;&#10;                    &lt;valuetype&gt;0&lt;/valuetype&gt;&#10;                &lt;/answer&gt;&#10;                &lt;answer&gt;&#10;                    &lt;guid&gt;46FDE3C7893F443B9EC7080738EB9878&lt;/guid&gt;&#10;                    &lt;answertext&gt;Puts a message in the title bar of the browser window&lt;/answertext&gt;&#10;                    &lt;valuetype&gt;0&lt;/valuetype&gt;&#10;                &lt;/answer&gt;&#10;                &lt;answer&gt;&#10;                    &lt;guid&gt;F98C1E9ED1AF40DCBB0045C59F517015&lt;/guid&gt;&#10;                    &lt;answertext&gt;Gives the default value for the bookmark text for that page&lt;/answertext&gt;&#10;                    &lt;valuetype&gt;0&lt;/valuetype&gt;&#10;                &lt;/answer&gt;&#10;                &lt;answer&gt;&#10;                    &lt;guid&gt;B4385FE8E01F46BCBDC274A88F7D51C3&lt;/guid&gt;&#10;                    &lt;answertext&gt;B and C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1"/>
  <p:tag name="NUMBERFORMAT" val="0"/>
  <p:tag name="LABELFORMAT" val="0"/>
  <p:tag name="DEFINEDCOLORS" val="3,6,10,45,32,50,13,4,9,55,1"/>
  <p:tag name="COLORTYPE" val="SCHEM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CC05A3EA7704DF9BD49EC933F929CC1&lt;/guid&gt;&#10;        &lt;description /&gt;&#10;        &lt;date&gt;4/28/2014 3:00:3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B56D8CA839640BBB4ABEB412925E87E&lt;/guid&gt;&#10;            &lt;repollguid&gt;4B6969CC08044C51A8611C022C6F62BF&lt;/repollguid&gt;&#10;            &lt;sourceid&gt;A93D83CEE50B47289B55AFE7968CD7FF&lt;/sourceid&gt;&#10;            &lt;questiontext&gt;A browser is made to interpre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94893606A2BE4BE2B27C1982F4CA52F2&lt;/guid&gt;&#10;                    &lt;answertext&gt;Binary codes and show the calculations on the screen&lt;/answertext&gt;&#10;                    &lt;valuetype&gt;0&lt;/valuetype&gt;&#10;                &lt;/answer&gt;&#10;                &lt;answer&gt;&#10;                    &lt;guid&gt;FC9A670787C24EB088372156132A454A&lt;/guid&gt;&#10;                    &lt;answertext&gt;HTML and show a web page on the screen&lt;/answertext&gt;&#10;                    &lt;valuetype&gt;0&lt;/valuetype&gt;&#10;                &lt;/answer&gt;&#10;                &lt;answer&gt;&#10;                    &lt;guid&gt;45DA9F4C85354A3FB6F702136BB9863A&lt;/guid&gt;&#10;                    &lt;answertext&gt;ASCII codes and show the Unicode&lt;/answertext&gt;&#10;                    &lt;valuetype&gt;0&lt;/valuetype&gt;&#10;                &lt;/answer&gt;&#10;                &lt;answer&gt;&#10;                    &lt;guid&gt;7784BA05250E42848A181C0E31FEAC77&lt;/guid&gt;&#10;                    &lt;answertext&gt;A programming language like Java and show the result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A60147440314142933BE0A5E8D95B45&lt;/guid&gt;&#10;        &lt;description /&gt;&#10;        &lt;date&gt;12/6/2016 8:34:0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36398A762A04BE9874CD97E4A79C0D9&lt;/guid&gt;&#10;            &lt;repollguid&gt;6CD0892FAD054A899CDD485C9D137ADD&lt;/repollguid&gt;&#10;            &lt;sourceid&gt;A78871B9C2A44BDBBC4FEF0378187526&lt;/sourceid&gt;&#10;            &lt;questiontext&gt;The HTML tag &amp;lt;title&amp;gt;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2411B5DDA68C4E0B96FC6A6A17EC95EF&lt;/guid&gt;&#10;                    &lt;answertext&gt;Creates a big header at the top of the web page&lt;/answertext&gt;&#10;                    &lt;valuetype&gt;0&lt;/valuetype&gt;&#10;                &lt;/answer&gt;&#10;                &lt;answer&gt;&#10;                    &lt;guid&gt;46FDE3C7893F443B9EC7080738EB9878&lt;/guid&gt;&#10;                    &lt;answertext&gt;Puts a message in the title bar of the browser window&lt;/answertext&gt;&#10;                    &lt;valuetype&gt;0&lt;/valuetype&gt;&#10;                &lt;/answer&gt;&#10;                &lt;answer&gt;&#10;                    &lt;guid&gt;F98C1E9ED1AF40DCBB0045C59F517015&lt;/guid&gt;&#10;                    &lt;answertext&gt;Gives the default value for the bookmark text for that page&lt;/answertext&gt;&#10;                    &lt;valuetype&gt;0&lt;/valuetype&gt;&#10;                &lt;/answer&gt;&#10;                &lt;answer&gt;&#10;                    &lt;guid&gt;B4385FE8E01F46BCBDC274A88F7D51C3&lt;/guid&gt;&#10;                    &lt;answertext&gt;B and C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1"/>
  <p:tag name="NUMBERFORMAT" val="0"/>
  <p:tag name="LABELFORMAT" val="0"/>
  <p:tag name="DEFINEDCOLORS" val="3,6,10,45,32,50,13,4,9,55,1"/>
  <p:tag name="COLORTYPE" val="SCHEM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1285</TotalTime>
  <Words>877</Words>
  <Application>Microsoft Office PowerPoint</Application>
  <PresentationFormat>On-screen Show (4:3)</PresentationFormat>
  <Paragraphs>118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Garamond</vt:lpstr>
      <vt:lpstr>Office Theme</vt:lpstr>
      <vt:lpstr>Review Final Exam</vt:lpstr>
      <vt:lpstr>1. The HTML tag &lt;a href= </vt:lpstr>
      <vt:lpstr>2. A browser is made to interpret</vt:lpstr>
      <vt:lpstr>3. Indexing a field in a DBMS</vt:lpstr>
      <vt:lpstr>4. An HTML tag &lt;li&gt; is used</vt:lpstr>
      <vt:lpstr>5. Concurrent access of database files</vt:lpstr>
      <vt:lpstr>6. The HTML tag &lt;title&gt;</vt:lpstr>
      <vt:lpstr>7. The World Wide Web was created by</vt:lpstr>
      <vt:lpstr>8. The constraints on a key field are</vt:lpstr>
      <vt:lpstr>9. A DBMS which is used for very large amounts of data in business is</vt:lpstr>
      <vt:lpstr>10. Referential integrity has to do with</vt:lpstr>
      <vt:lpstr>11. A is one-to-many with B means</vt:lpstr>
      <vt:lpstr>12. Data validation in a DBMS includes</vt:lpstr>
      <vt:lpstr>13. Phishing is </vt:lpstr>
      <vt:lpstr>14.  A packet is</vt:lpstr>
      <vt:lpstr>15. If the rabbit is facing the door  rabbit.move (two meters)       else  rabbit.turntoface(door) This is an example of which control structure?</vt:lpstr>
      <vt:lpstr>16. Cybersquatting</vt:lpstr>
      <vt:lpstr>17. The front end of a DBMS is</vt:lpstr>
      <vt:lpstr>18. The “or” operator in a query</vt:lpstr>
      <vt:lpstr>19. CPUs understand</vt:lpstr>
      <vt:lpstr>20. A syntax error happens when</vt:lpstr>
      <vt:lpstr>21. A strong password is</vt:lpstr>
      <vt:lpstr>22. An algorithm is</vt:lpstr>
      <vt:lpstr>23. In Alice it’s hard to</vt:lpstr>
    </vt:vector>
  </TitlesOfParts>
  <Company>University of Kentucky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Test 3</dc:title>
  <dc:creator>Debby</dc:creator>
  <cp:lastModifiedBy>keen@netins.net</cp:lastModifiedBy>
  <cp:revision>95</cp:revision>
  <dcterms:created xsi:type="dcterms:W3CDTF">2011-12-06T20:29:58Z</dcterms:created>
  <dcterms:modified xsi:type="dcterms:W3CDTF">2022-04-18T01:26:34Z</dcterms:modified>
</cp:coreProperties>
</file>