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5"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3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9C4462-54DB-4A9A-9AD1-4639C9498444}"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C49F6-4491-47BD-9C87-729FB9DC353D}" type="slidenum">
              <a:rPr lang="en-US" smtClean="0"/>
              <a:t>‹#›</a:t>
            </a:fld>
            <a:endParaRPr lang="en-US"/>
          </a:p>
        </p:txBody>
      </p:sp>
    </p:spTree>
    <p:extLst>
      <p:ext uri="{BB962C8B-B14F-4D97-AF65-F5344CB8AC3E}">
        <p14:creationId xmlns:p14="http://schemas.microsoft.com/office/powerpoint/2010/main" val="1760201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C4462-54DB-4A9A-9AD1-4639C9498444}"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C49F6-4491-47BD-9C87-729FB9DC353D}" type="slidenum">
              <a:rPr lang="en-US" smtClean="0"/>
              <a:t>‹#›</a:t>
            </a:fld>
            <a:endParaRPr lang="en-US"/>
          </a:p>
        </p:txBody>
      </p:sp>
    </p:spTree>
    <p:extLst>
      <p:ext uri="{BB962C8B-B14F-4D97-AF65-F5344CB8AC3E}">
        <p14:creationId xmlns:p14="http://schemas.microsoft.com/office/powerpoint/2010/main" val="813460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C4462-54DB-4A9A-9AD1-4639C9498444}"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C49F6-4491-47BD-9C87-729FB9DC353D}" type="slidenum">
              <a:rPr lang="en-US" smtClean="0"/>
              <a:t>‹#›</a:t>
            </a:fld>
            <a:endParaRPr lang="en-US"/>
          </a:p>
        </p:txBody>
      </p:sp>
    </p:spTree>
    <p:extLst>
      <p:ext uri="{BB962C8B-B14F-4D97-AF65-F5344CB8AC3E}">
        <p14:creationId xmlns:p14="http://schemas.microsoft.com/office/powerpoint/2010/main" val="2979122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C4462-54DB-4A9A-9AD1-4639C9498444}"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C49F6-4491-47BD-9C87-729FB9DC353D}" type="slidenum">
              <a:rPr lang="en-US" smtClean="0"/>
              <a:t>‹#›</a:t>
            </a:fld>
            <a:endParaRPr lang="en-US"/>
          </a:p>
        </p:txBody>
      </p:sp>
    </p:spTree>
    <p:extLst>
      <p:ext uri="{BB962C8B-B14F-4D97-AF65-F5344CB8AC3E}">
        <p14:creationId xmlns:p14="http://schemas.microsoft.com/office/powerpoint/2010/main" val="63123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9C4462-54DB-4A9A-9AD1-4639C9498444}"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C49F6-4491-47BD-9C87-729FB9DC353D}" type="slidenum">
              <a:rPr lang="en-US" smtClean="0"/>
              <a:t>‹#›</a:t>
            </a:fld>
            <a:endParaRPr lang="en-US"/>
          </a:p>
        </p:txBody>
      </p:sp>
    </p:spTree>
    <p:extLst>
      <p:ext uri="{BB962C8B-B14F-4D97-AF65-F5344CB8AC3E}">
        <p14:creationId xmlns:p14="http://schemas.microsoft.com/office/powerpoint/2010/main" val="657651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9C4462-54DB-4A9A-9AD1-4639C9498444}" type="datetimeFigureOut">
              <a:rPr lang="en-US" smtClean="0"/>
              <a:t>4/9/2017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C49F6-4491-47BD-9C87-729FB9DC353D}" type="slidenum">
              <a:rPr lang="en-US" smtClean="0"/>
              <a:t>‹#›</a:t>
            </a:fld>
            <a:endParaRPr lang="en-US"/>
          </a:p>
        </p:txBody>
      </p:sp>
    </p:spTree>
    <p:extLst>
      <p:ext uri="{BB962C8B-B14F-4D97-AF65-F5344CB8AC3E}">
        <p14:creationId xmlns:p14="http://schemas.microsoft.com/office/powerpoint/2010/main" val="87695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9C4462-54DB-4A9A-9AD1-4639C9498444}" type="datetimeFigureOut">
              <a:rPr lang="en-US" smtClean="0"/>
              <a:t>4/9/2017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DC49F6-4491-47BD-9C87-729FB9DC353D}" type="slidenum">
              <a:rPr lang="en-US" smtClean="0"/>
              <a:t>‹#›</a:t>
            </a:fld>
            <a:endParaRPr lang="en-US"/>
          </a:p>
        </p:txBody>
      </p:sp>
    </p:spTree>
    <p:extLst>
      <p:ext uri="{BB962C8B-B14F-4D97-AF65-F5344CB8AC3E}">
        <p14:creationId xmlns:p14="http://schemas.microsoft.com/office/powerpoint/2010/main" val="3016982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9C4462-54DB-4A9A-9AD1-4639C9498444}" type="datetimeFigureOut">
              <a:rPr lang="en-US" smtClean="0"/>
              <a:t>4/9/2017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DC49F6-4491-47BD-9C87-729FB9DC353D}" type="slidenum">
              <a:rPr lang="en-US" smtClean="0"/>
              <a:t>‹#›</a:t>
            </a:fld>
            <a:endParaRPr lang="en-US"/>
          </a:p>
        </p:txBody>
      </p:sp>
    </p:spTree>
    <p:extLst>
      <p:ext uri="{BB962C8B-B14F-4D97-AF65-F5344CB8AC3E}">
        <p14:creationId xmlns:p14="http://schemas.microsoft.com/office/powerpoint/2010/main" val="3129127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9C4462-54DB-4A9A-9AD1-4639C9498444}" type="datetimeFigureOut">
              <a:rPr lang="en-US" smtClean="0"/>
              <a:t>4/9/2017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DC49F6-4491-47BD-9C87-729FB9DC353D}" type="slidenum">
              <a:rPr lang="en-US" smtClean="0"/>
              <a:t>‹#›</a:t>
            </a:fld>
            <a:endParaRPr lang="en-US"/>
          </a:p>
        </p:txBody>
      </p:sp>
    </p:spTree>
    <p:extLst>
      <p:ext uri="{BB962C8B-B14F-4D97-AF65-F5344CB8AC3E}">
        <p14:creationId xmlns:p14="http://schemas.microsoft.com/office/powerpoint/2010/main" val="1503591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C4462-54DB-4A9A-9AD1-4639C9498444}" type="datetimeFigureOut">
              <a:rPr lang="en-US" smtClean="0"/>
              <a:t>4/9/2017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C49F6-4491-47BD-9C87-729FB9DC353D}" type="slidenum">
              <a:rPr lang="en-US" smtClean="0"/>
              <a:t>‹#›</a:t>
            </a:fld>
            <a:endParaRPr lang="en-US"/>
          </a:p>
        </p:txBody>
      </p:sp>
    </p:spTree>
    <p:extLst>
      <p:ext uri="{BB962C8B-B14F-4D97-AF65-F5344CB8AC3E}">
        <p14:creationId xmlns:p14="http://schemas.microsoft.com/office/powerpoint/2010/main" val="1064982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C4462-54DB-4A9A-9AD1-4639C9498444}" type="datetimeFigureOut">
              <a:rPr lang="en-US" smtClean="0"/>
              <a:t>4/9/2017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C49F6-4491-47BD-9C87-729FB9DC353D}" type="slidenum">
              <a:rPr lang="en-US" smtClean="0"/>
              <a:t>‹#›</a:t>
            </a:fld>
            <a:endParaRPr lang="en-US"/>
          </a:p>
        </p:txBody>
      </p:sp>
    </p:spTree>
    <p:extLst>
      <p:ext uri="{BB962C8B-B14F-4D97-AF65-F5344CB8AC3E}">
        <p14:creationId xmlns:p14="http://schemas.microsoft.com/office/powerpoint/2010/main" val="3245908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9C4462-54DB-4A9A-9AD1-4639C9498444}" type="datetimeFigureOut">
              <a:rPr lang="en-US" smtClean="0"/>
              <a:t>4/9/2017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C49F6-4491-47BD-9C87-729FB9DC353D}" type="slidenum">
              <a:rPr lang="en-US" smtClean="0"/>
              <a:t>‹#›</a:t>
            </a:fld>
            <a:endParaRPr lang="en-US"/>
          </a:p>
        </p:txBody>
      </p:sp>
    </p:spTree>
    <p:extLst>
      <p:ext uri="{BB962C8B-B14F-4D97-AF65-F5344CB8AC3E}">
        <p14:creationId xmlns:p14="http://schemas.microsoft.com/office/powerpoint/2010/main" val="2001256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Programming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813172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Program</a:t>
            </a:r>
            <a:endParaRPr lang="en-US" dirty="0"/>
          </a:p>
        </p:txBody>
      </p:sp>
      <p:sp>
        <p:nvSpPr>
          <p:cNvPr id="3" name="Content Placeholder 2"/>
          <p:cNvSpPr>
            <a:spLocks noGrp="1"/>
          </p:cNvSpPr>
          <p:nvPr>
            <p:ph idx="1"/>
          </p:nvPr>
        </p:nvSpPr>
        <p:spPr/>
        <p:txBody>
          <a:bodyPr/>
          <a:lstStyle/>
          <a:p>
            <a:r>
              <a:rPr lang="en-US" dirty="0" smtClean="0"/>
              <a:t>Any programmer will have a routine to follow when given an assignment or deciding what they want to program</a:t>
            </a:r>
          </a:p>
          <a:p>
            <a:r>
              <a:rPr lang="en-US" dirty="0" smtClean="0"/>
              <a:t>UNDERSTAND THE PROBLEM – first!</a:t>
            </a:r>
          </a:p>
          <a:p>
            <a:r>
              <a:rPr lang="en-US" dirty="0" smtClean="0"/>
              <a:t>Sometimes they work through it by hand, sometimes they have to ask the customer / manager / employer questions about the details</a:t>
            </a:r>
            <a:endParaRPr lang="en-US" dirty="0"/>
          </a:p>
        </p:txBody>
      </p:sp>
    </p:spTree>
    <p:extLst>
      <p:ext uri="{BB962C8B-B14F-4D97-AF65-F5344CB8AC3E}">
        <p14:creationId xmlns:p14="http://schemas.microsoft.com/office/powerpoint/2010/main" val="697903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Part 2</a:t>
            </a:r>
            <a:endParaRPr lang="en-US" dirty="0"/>
          </a:p>
        </p:txBody>
      </p:sp>
      <p:sp>
        <p:nvSpPr>
          <p:cNvPr id="3" name="Content Placeholder 2"/>
          <p:cNvSpPr>
            <a:spLocks noGrp="1"/>
          </p:cNvSpPr>
          <p:nvPr>
            <p:ph idx="1"/>
          </p:nvPr>
        </p:nvSpPr>
        <p:spPr/>
        <p:txBody>
          <a:bodyPr/>
          <a:lstStyle/>
          <a:p>
            <a:r>
              <a:rPr lang="en-US" dirty="0" smtClean="0"/>
              <a:t>Make a plan! A test plan!</a:t>
            </a:r>
          </a:p>
          <a:p>
            <a:pPr lvl="1"/>
            <a:r>
              <a:rPr lang="en-US" dirty="0" smtClean="0"/>
              <a:t>Involves thinking about how to test the program</a:t>
            </a:r>
          </a:p>
          <a:p>
            <a:pPr lvl="2"/>
            <a:r>
              <a:rPr lang="en-US" dirty="0" smtClean="0"/>
              <a:t>Testing?  It does not exist yet!  But this early planning can give insights into how to solve the problem</a:t>
            </a:r>
          </a:p>
          <a:p>
            <a:r>
              <a:rPr lang="en-US" dirty="0" smtClean="0"/>
              <a:t>Make a design = writing an algorithm in </a:t>
            </a:r>
            <a:r>
              <a:rPr lang="en-US" dirty="0" err="1" smtClean="0"/>
              <a:t>pseudocode</a:t>
            </a:r>
            <a:endParaRPr lang="en-US" dirty="0" smtClean="0"/>
          </a:p>
          <a:p>
            <a:pPr lvl="2"/>
            <a:r>
              <a:rPr lang="en-US" dirty="0" err="1" smtClean="0"/>
              <a:t>Pseudocode</a:t>
            </a:r>
            <a:r>
              <a:rPr lang="en-US" dirty="0" smtClean="0"/>
              <a:t> is a structured English, with no strict rules</a:t>
            </a:r>
          </a:p>
          <a:p>
            <a:pPr lvl="2"/>
            <a:r>
              <a:rPr lang="en-US" dirty="0" smtClean="0"/>
              <a:t>It’s a way to write a rough draft of a program before it actually gets put into a programming language</a:t>
            </a:r>
            <a:endParaRPr lang="en-US" dirty="0"/>
          </a:p>
        </p:txBody>
      </p:sp>
    </p:spTree>
    <p:extLst>
      <p:ext uri="{BB962C8B-B14F-4D97-AF65-F5344CB8AC3E}">
        <p14:creationId xmlns:p14="http://schemas.microsoft.com/office/powerpoint/2010/main" val="107380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Plan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887831"/>
              </p:ext>
            </p:extLst>
          </p:nvPr>
        </p:nvGraphicFramePr>
        <p:xfrm>
          <a:off x="457200" y="1600200"/>
          <a:ext cx="8229600" cy="38404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Test Case Description</a:t>
                      </a:r>
                      <a:endParaRPr lang="en-US" dirty="0"/>
                    </a:p>
                  </a:txBody>
                  <a:tcPr/>
                </a:tc>
                <a:tc>
                  <a:txBody>
                    <a:bodyPr/>
                    <a:lstStyle/>
                    <a:p>
                      <a:r>
                        <a:rPr lang="en-US" dirty="0" smtClean="0"/>
                        <a:t>Inputs</a:t>
                      </a:r>
                      <a:endParaRPr lang="en-US" dirty="0"/>
                    </a:p>
                  </a:txBody>
                  <a:tcPr/>
                </a:tc>
                <a:tc>
                  <a:txBody>
                    <a:bodyPr/>
                    <a:lstStyle/>
                    <a:p>
                      <a:r>
                        <a:rPr lang="en-US" dirty="0" smtClean="0"/>
                        <a:t>Expected Outputs</a:t>
                      </a:r>
                      <a:endParaRPr lang="en-US" dirty="0"/>
                    </a:p>
                  </a:txBody>
                  <a:tcPr/>
                </a:tc>
                <a:tc>
                  <a:txBody>
                    <a:bodyPr/>
                    <a:lstStyle/>
                    <a:p>
                      <a:r>
                        <a:rPr lang="en-US" dirty="0" smtClean="0"/>
                        <a:t>Actual Outputs</a:t>
                      </a:r>
                      <a:endParaRPr lang="en-US" dirty="0"/>
                    </a:p>
                  </a:txBody>
                  <a:tcPr/>
                </a:tc>
              </a:tr>
              <a:tr h="370840">
                <a:tc>
                  <a:txBody>
                    <a:bodyPr/>
                    <a:lstStyle/>
                    <a:p>
                      <a:r>
                        <a:rPr lang="en-US" dirty="0" smtClean="0"/>
                        <a:t>Normal score in A range</a:t>
                      </a:r>
                      <a:endParaRPr lang="en-US" dirty="0"/>
                    </a:p>
                  </a:txBody>
                  <a:tcPr/>
                </a:tc>
                <a:tc>
                  <a:txBody>
                    <a:bodyPr/>
                    <a:lstStyle/>
                    <a:p>
                      <a:r>
                        <a:rPr lang="en-US" dirty="0" smtClean="0"/>
                        <a:t>92</a:t>
                      </a:r>
                      <a:endParaRPr lang="en-US" dirty="0"/>
                    </a:p>
                  </a:txBody>
                  <a:tcPr/>
                </a:tc>
                <a:tc>
                  <a:txBody>
                    <a:bodyPr/>
                    <a:lstStyle/>
                    <a:p>
                      <a:r>
                        <a:rPr lang="en-US" dirty="0" smtClean="0"/>
                        <a:t>A</a:t>
                      </a:r>
                      <a:endParaRPr lang="en-US" dirty="0"/>
                    </a:p>
                  </a:txBody>
                  <a:tcPr/>
                </a:tc>
                <a:tc>
                  <a:txBody>
                    <a:bodyPr/>
                    <a:lstStyle/>
                    <a:p>
                      <a:endParaRPr lang="en-US" dirty="0"/>
                    </a:p>
                  </a:txBody>
                  <a:tcPr/>
                </a:tc>
              </a:tr>
              <a:tr h="370840">
                <a:tc>
                  <a:txBody>
                    <a:bodyPr/>
                    <a:lstStyle/>
                    <a:p>
                      <a:r>
                        <a:rPr lang="en-US" dirty="0" smtClean="0"/>
                        <a:t>Normal score in</a:t>
                      </a:r>
                      <a:r>
                        <a:rPr lang="en-US" baseline="0" dirty="0" smtClean="0"/>
                        <a:t> B range</a:t>
                      </a:r>
                      <a:endParaRPr lang="en-US" dirty="0"/>
                    </a:p>
                  </a:txBody>
                  <a:tcPr/>
                </a:tc>
                <a:tc>
                  <a:txBody>
                    <a:bodyPr/>
                    <a:lstStyle/>
                    <a:p>
                      <a:r>
                        <a:rPr lang="en-US" dirty="0" smtClean="0"/>
                        <a:t>84</a:t>
                      </a:r>
                      <a:endParaRPr lang="en-US" dirty="0"/>
                    </a:p>
                  </a:txBody>
                  <a:tcPr/>
                </a:tc>
                <a:tc>
                  <a:txBody>
                    <a:bodyPr/>
                    <a:lstStyle/>
                    <a:p>
                      <a:r>
                        <a:rPr lang="en-US" dirty="0" smtClean="0"/>
                        <a:t>B</a:t>
                      </a:r>
                      <a:endParaRPr lang="en-US" dirty="0"/>
                    </a:p>
                  </a:txBody>
                  <a:tcPr/>
                </a:tc>
                <a:tc>
                  <a:txBody>
                    <a:bodyPr/>
                    <a:lstStyle/>
                    <a:p>
                      <a:endParaRPr lang="en-US" dirty="0"/>
                    </a:p>
                  </a:txBody>
                  <a:tcPr/>
                </a:tc>
              </a:tr>
              <a:tr h="370840">
                <a:tc>
                  <a:txBody>
                    <a:bodyPr/>
                    <a:lstStyle/>
                    <a:p>
                      <a:r>
                        <a:rPr lang="en-US" dirty="0" smtClean="0"/>
                        <a:t>Normal score in C range</a:t>
                      </a:r>
                      <a:endParaRPr lang="en-US" dirty="0"/>
                    </a:p>
                  </a:txBody>
                  <a:tcPr/>
                </a:tc>
                <a:tc>
                  <a:txBody>
                    <a:bodyPr/>
                    <a:lstStyle/>
                    <a:p>
                      <a:r>
                        <a:rPr lang="en-US" dirty="0" smtClean="0"/>
                        <a:t>72</a:t>
                      </a:r>
                      <a:endParaRPr lang="en-US" dirty="0"/>
                    </a:p>
                  </a:txBody>
                  <a:tcPr/>
                </a:tc>
                <a:tc>
                  <a:txBody>
                    <a:bodyPr/>
                    <a:lstStyle/>
                    <a:p>
                      <a:r>
                        <a:rPr lang="en-US" dirty="0" smtClean="0"/>
                        <a:t>C</a:t>
                      </a:r>
                      <a:endParaRPr lang="en-US" dirty="0"/>
                    </a:p>
                  </a:txBody>
                  <a:tcPr/>
                </a:tc>
                <a:tc>
                  <a:txBody>
                    <a:bodyPr/>
                    <a:lstStyle/>
                    <a:p>
                      <a:endParaRPr lang="en-US" dirty="0"/>
                    </a:p>
                  </a:txBody>
                  <a:tcPr/>
                </a:tc>
              </a:tr>
              <a:tr h="370840">
                <a:tc>
                  <a:txBody>
                    <a:bodyPr/>
                    <a:lstStyle/>
                    <a:p>
                      <a:r>
                        <a:rPr lang="en-US" dirty="0" smtClean="0"/>
                        <a:t>Error due to wrong size of score</a:t>
                      </a:r>
                      <a:endParaRPr lang="en-US" dirty="0"/>
                    </a:p>
                  </a:txBody>
                  <a:tcPr/>
                </a:tc>
                <a:tc>
                  <a:txBody>
                    <a:bodyPr/>
                    <a:lstStyle/>
                    <a:p>
                      <a:r>
                        <a:rPr lang="en-US" dirty="0" smtClean="0"/>
                        <a:t>-23</a:t>
                      </a:r>
                      <a:endParaRPr lang="en-US" dirty="0"/>
                    </a:p>
                  </a:txBody>
                  <a:tcPr/>
                </a:tc>
                <a:tc>
                  <a:txBody>
                    <a:bodyPr/>
                    <a:lstStyle/>
                    <a:p>
                      <a:r>
                        <a:rPr lang="en-US" dirty="0" smtClean="0"/>
                        <a:t>Error message about value</a:t>
                      </a:r>
                      <a:endParaRPr lang="en-US" dirty="0"/>
                    </a:p>
                  </a:txBody>
                  <a:tcPr/>
                </a:tc>
                <a:tc>
                  <a:txBody>
                    <a:bodyPr/>
                    <a:lstStyle/>
                    <a:p>
                      <a:endParaRPr lang="en-US" dirty="0"/>
                    </a:p>
                  </a:txBody>
                  <a:tcPr/>
                </a:tc>
              </a:tr>
              <a:tr h="370840">
                <a:tc>
                  <a:txBody>
                    <a:bodyPr/>
                    <a:lstStyle/>
                    <a:p>
                      <a:r>
                        <a:rPr lang="en-US" dirty="0" smtClean="0"/>
                        <a:t>Error due to wrong type of input</a:t>
                      </a:r>
                      <a:endParaRPr lang="en-US" dirty="0"/>
                    </a:p>
                  </a:txBody>
                  <a:tcPr/>
                </a:tc>
                <a:tc>
                  <a:txBody>
                    <a:bodyPr/>
                    <a:lstStyle/>
                    <a:p>
                      <a:r>
                        <a:rPr lang="en-US" dirty="0" smtClean="0"/>
                        <a:t>A</a:t>
                      </a:r>
                      <a:endParaRPr lang="en-US" dirty="0"/>
                    </a:p>
                  </a:txBody>
                  <a:tcPr/>
                </a:tc>
                <a:tc>
                  <a:txBody>
                    <a:bodyPr/>
                    <a:lstStyle/>
                    <a:p>
                      <a:r>
                        <a:rPr lang="en-US" dirty="0" smtClean="0"/>
                        <a:t>undetermined</a:t>
                      </a:r>
                      <a:endParaRPr lang="en-US" dirty="0"/>
                    </a:p>
                  </a:txBody>
                  <a:tcPr/>
                </a:tc>
                <a:tc>
                  <a:txBody>
                    <a:bodyPr/>
                    <a:lstStyle/>
                    <a:p>
                      <a:endParaRPr lang="en-US"/>
                    </a:p>
                  </a:txBody>
                  <a:tcPr/>
                </a:tc>
              </a:tr>
            </a:tbl>
          </a:graphicData>
        </a:graphic>
      </p:graphicFrame>
    </p:spTree>
    <p:extLst>
      <p:ext uri="{BB962C8B-B14F-4D97-AF65-F5344CB8AC3E}">
        <p14:creationId xmlns:p14="http://schemas.microsoft.com/office/powerpoint/2010/main" val="674205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Design </a:t>
            </a:r>
            <a:r>
              <a:rPr lang="en-US" dirty="0" smtClean="0"/>
              <a:t>in pseudocode</a:t>
            </a:r>
            <a:endParaRPr lang="en-US" dirty="0"/>
          </a:p>
        </p:txBody>
      </p:sp>
      <p:sp>
        <p:nvSpPr>
          <p:cNvPr id="3" name="Content Placeholder 2"/>
          <p:cNvSpPr>
            <a:spLocks noGrp="1"/>
          </p:cNvSpPr>
          <p:nvPr>
            <p:ph idx="1"/>
          </p:nvPr>
        </p:nvSpPr>
        <p:spPr/>
        <p:txBody>
          <a:bodyPr>
            <a:normAutofit lnSpcReduction="10000"/>
          </a:bodyPr>
          <a:lstStyle/>
          <a:p>
            <a:r>
              <a:rPr lang="en-US" dirty="0" smtClean="0"/>
              <a:t>Open the file for reading</a:t>
            </a:r>
          </a:p>
          <a:p>
            <a:r>
              <a:rPr lang="en-US" dirty="0" smtClean="0"/>
              <a:t>Get all the data from the file into a list</a:t>
            </a:r>
          </a:p>
          <a:p>
            <a:r>
              <a:rPr lang="en-US" dirty="0" smtClean="0"/>
              <a:t>Close the file</a:t>
            </a:r>
          </a:p>
          <a:p>
            <a:r>
              <a:rPr lang="en-US" dirty="0" smtClean="0"/>
              <a:t>Start the total at zero </a:t>
            </a:r>
          </a:p>
          <a:p>
            <a:r>
              <a:rPr lang="en-US" dirty="0" smtClean="0"/>
              <a:t>For each item in the list</a:t>
            </a:r>
          </a:p>
          <a:p>
            <a:pPr lvl="1"/>
            <a:r>
              <a:rPr lang="en-US" dirty="0" smtClean="0"/>
              <a:t>Add the value of the item to a total</a:t>
            </a:r>
          </a:p>
          <a:p>
            <a:pPr lvl="1"/>
            <a:r>
              <a:rPr lang="en-US" dirty="0" smtClean="0"/>
              <a:t>If the value is larger than 75, display a message</a:t>
            </a:r>
          </a:p>
          <a:p>
            <a:r>
              <a:rPr lang="en-US" dirty="0" smtClean="0"/>
              <a:t>Display the total </a:t>
            </a:r>
            <a:endParaRPr lang="en-US" dirty="0"/>
          </a:p>
        </p:txBody>
      </p:sp>
    </p:spTree>
    <p:extLst>
      <p:ext uri="{BB962C8B-B14F-4D97-AF65-F5344CB8AC3E}">
        <p14:creationId xmlns:p14="http://schemas.microsoft.com/office/powerpoint/2010/main" val="18019571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Languages</a:t>
            </a:r>
            <a:endParaRPr lang="en-US" dirty="0"/>
          </a:p>
        </p:txBody>
      </p:sp>
      <p:sp>
        <p:nvSpPr>
          <p:cNvPr id="3" name="Content Placeholder 2"/>
          <p:cNvSpPr>
            <a:spLocks noGrp="1"/>
          </p:cNvSpPr>
          <p:nvPr>
            <p:ph idx="1"/>
          </p:nvPr>
        </p:nvSpPr>
        <p:spPr/>
        <p:txBody>
          <a:bodyPr>
            <a:normAutofit lnSpcReduction="10000"/>
          </a:bodyPr>
          <a:lstStyle/>
          <a:p>
            <a:r>
              <a:rPr lang="en-US" dirty="0" smtClean="0"/>
              <a:t>Languages (human and computer) have </a:t>
            </a:r>
            <a:r>
              <a:rPr lang="en-US" b="1" dirty="0" smtClean="0"/>
              <a:t>syntax</a:t>
            </a:r>
            <a:r>
              <a:rPr lang="en-US" dirty="0" smtClean="0"/>
              <a:t> and </a:t>
            </a:r>
            <a:r>
              <a:rPr lang="en-US" b="1" dirty="0" smtClean="0"/>
              <a:t>semantics</a:t>
            </a:r>
          </a:p>
          <a:p>
            <a:r>
              <a:rPr lang="en-US" dirty="0" smtClean="0"/>
              <a:t>The rules you learned in grammar school about spelling, punctuation, subject/verbs, parts of speech, etc. were syntax rules for English</a:t>
            </a:r>
          </a:p>
          <a:p>
            <a:r>
              <a:rPr lang="en-US" dirty="0" smtClean="0"/>
              <a:t>Programming languages have much stricter rules and will not work if you don’t follow them</a:t>
            </a:r>
            <a:endParaRPr lang="en-US" dirty="0"/>
          </a:p>
        </p:txBody>
      </p:sp>
    </p:spTree>
    <p:extLst>
      <p:ext uri="{BB962C8B-B14F-4D97-AF65-F5344CB8AC3E}">
        <p14:creationId xmlns:p14="http://schemas.microsoft.com/office/powerpoint/2010/main" val="2044404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a:t>
            </a:r>
            <a:endParaRPr lang="en-US" dirty="0"/>
          </a:p>
        </p:txBody>
      </p:sp>
      <p:sp>
        <p:nvSpPr>
          <p:cNvPr id="3" name="Content Placeholder 2"/>
          <p:cNvSpPr>
            <a:spLocks noGrp="1"/>
          </p:cNvSpPr>
          <p:nvPr>
            <p:ph idx="1"/>
          </p:nvPr>
        </p:nvSpPr>
        <p:spPr/>
        <p:txBody>
          <a:bodyPr/>
          <a:lstStyle/>
          <a:p>
            <a:r>
              <a:rPr lang="en-US" dirty="0" smtClean="0"/>
              <a:t>The semantics of a human language is the meaning that the statements convey, the idea that you are trying to send from your brain to your listeners’ brains.</a:t>
            </a:r>
          </a:p>
          <a:p>
            <a:r>
              <a:rPr lang="en-US" dirty="0" smtClean="0"/>
              <a:t>The semantics of a programming language is what does the computer do when the program is translated to machine code and run by the CPU</a:t>
            </a:r>
            <a:endParaRPr lang="en-US" dirty="0"/>
          </a:p>
        </p:txBody>
      </p:sp>
    </p:spTree>
    <p:extLst>
      <p:ext uri="{BB962C8B-B14F-4D97-AF65-F5344CB8AC3E}">
        <p14:creationId xmlns:p14="http://schemas.microsoft.com/office/powerpoint/2010/main" val="866551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Syntax to a human is not strictly necessary, we can get meaning from a statement which does not have perfect syntax (things like Twitter messages and text messages, for example)</a:t>
            </a:r>
          </a:p>
          <a:p>
            <a:r>
              <a:rPr lang="en-US" dirty="0" smtClean="0"/>
              <a:t>Syntax to a computer is required to be correct, so programmers have to have pretty good memories to remember the rules of the language</a:t>
            </a:r>
            <a:endParaRPr lang="en-US" dirty="0"/>
          </a:p>
        </p:txBody>
      </p:sp>
    </p:spTree>
    <p:extLst>
      <p:ext uri="{BB962C8B-B14F-4D97-AF65-F5344CB8AC3E}">
        <p14:creationId xmlns:p14="http://schemas.microsoft.com/office/powerpoint/2010/main" val="39516897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Errors</a:t>
            </a:r>
            <a:endParaRPr lang="en-US" dirty="0"/>
          </a:p>
        </p:txBody>
      </p:sp>
      <p:sp>
        <p:nvSpPr>
          <p:cNvPr id="3" name="Content Placeholder 2"/>
          <p:cNvSpPr>
            <a:spLocks noGrp="1"/>
          </p:cNvSpPr>
          <p:nvPr>
            <p:ph idx="1"/>
          </p:nvPr>
        </p:nvSpPr>
        <p:spPr/>
        <p:txBody>
          <a:bodyPr>
            <a:normAutofit lnSpcReduction="10000"/>
          </a:bodyPr>
          <a:lstStyle/>
          <a:p>
            <a:r>
              <a:rPr lang="en-US" dirty="0" smtClean="0"/>
              <a:t>When an English statement has an error, misspelling, wrong punctuation, wrong word, etc., we can usually figure out what is meant</a:t>
            </a:r>
          </a:p>
          <a:p>
            <a:r>
              <a:rPr lang="en-US" dirty="0" smtClean="0"/>
              <a:t>When a program has a syntax error, it cannot be translated, so it’s useless.  Programmers get good at fixing syntax errors</a:t>
            </a:r>
          </a:p>
          <a:p>
            <a:r>
              <a:rPr lang="en-US" dirty="0" smtClean="0"/>
              <a:t>When a program has a semantics error, it is not doing what the programmer meant it to do (that’s called a bug)</a:t>
            </a:r>
            <a:endParaRPr lang="en-US" dirty="0"/>
          </a:p>
        </p:txBody>
      </p:sp>
    </p:spTree>
    <p:extLst>
      <p:ext uri="{BB962C8B-B14F-4D97-AF65-F5344CB8AC3E}">
        <p14:creationId xmlns:p14="http://schemas.microsoft.com/office/powerpoint/2010/main" val="1945412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a:t>
            </a:r>
            <a:endParaRPr lang="en-US" dirty="0"/>
          </a:p>
        </p:txBody>
      </p:sp>
      <p:sp>
        <p:nvSpPr>
          <p:cNvPr id="3" name="Content Placeholder 2"/>
          <p:cNvSpPr>
            <a:spLocks noGrp="1"/>
          </p:cNvSpPr>
          <p:nvPr>
            <p:ph idx="1"/>
          </p:nvPr>
        </p:nvSpPr>
        <p:spPr/>
        <p:txBody>
          <a:bodyPr/>
          <a:lstStyle/>
          <a:p>
            <a:r>
              <a:rPr lang="en-US" dirty="0" smtClean="0"/>
              <a:t>Debugging (fixing mistakes in programs) is an art</a:t>
            </a:r>
          </a:p>
          <a:p>
            <a:r>
              <a:rPr lang="en-US" dirty="0" smtClean="0"/>
              <a:t>Programmers have tools to help them do this, but it is difficult.  That’s one reason software packages have various versions.  Bugs get fixed and the fixes are released to the customers</a:t>
            </a:r>
            <a:endParaRPr lang="en-US" dirty="0"/>
          </a:p>
        </p:txBody>
      </p:sp>
    </p:spTree>
    <p:extLst>
      <p:ext uri="{BB962C8B-B14F-4D97-AF65-F5344CB8AC3E}">
        <p14:creationId xmlns:p14="http://schemas.microsoft.com/office/powerpoint/2010/main" val="23634359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career as a programmer</a:t>
            </a:r>
            <a:endParaRPr lang="en-US" dirty="0"/>
          </a:p>
        </p:txBody>
      </p:sp>
      <p:sp>
        <p:nvSpPr>
          <p:cNvPr id="3" name="Content Placeholder 2"/>
          <p:cNvSpPr>
            <a:spLocks noGrp="1"/>
          </p:cNvSpPr>
          <p:nvPr>
            <p:ph idx="1"/>
          </p:nvPr>
        </p:nvSpPr>
        <p:spPr/>
        <p:txBody>
          <a:bodyPr>
            <a:normAutofit fontScale="92500"/>
          </a:bodyPr>
          <a:lstStyle/>
          <a:p>
            <a:r>
              <a:rPr lang="en-US" dirty="0" smtClean="0"/>
              <a:t>Many people are employed as programmers</a:t>
            </a:r>
          </a:p>
          <a:p>
            <a:pPr lvl="1"/>
            <a:r>
              <a:rPr lang="en-US" dirty="0" smtClean="0"/>
              <a:t>They may create new programs for their boss</a:t>
            </a:r>
          </a:p>
          <a:p>
            <a:pPr lvl="1"/>
            <a:r>
              <a:rPr lang="en-US" dirty="0" smtClean="0"/>
              <a:t>They may maintain programs which are already written, debugging, modifying, updating, etc.</a:t>
            </a:r>
          </a:p>
          <a:p>
            <a:r>
              <a:rPr lang="en-US" dirty="0" smtClean="0"/>
              <a:t>Some people start their own companies to make the software they think will be useful or popular or profitable</a:t>
            </a:r>
          </a:p>
          <a:p>
            <a:r>
              <a:rPr lang="en-US" dirty="0" smtClean="0"/>
              <a:t>Some are self-employed contractors, hiring out to do programming jobs for different companies</a:t>
            </a:r>
            <a:endParaRPr lang="en-US" dirty="0"/>
          </a:p>
        </p:txBody>
      </p:sp>
    </p:spTree>
    <p:extLst>
      <p:ext uri="{BB962C8B-B14F-4D97-AF65-F5344CB8AC3E}">
        <p14:creationId xmlns:p14="http://schemas.microsoft.com/office/powerpoint/2010/main" val="1847812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is made by programmers</a:t>
            </a:r>
            <a:endParaRPr lang="en-US" dirty="0"/>
          </a:p>
        </p:txBody>
      </p:sp>
      <p:sp>
        <p:nvSpPr>
          <p:cNvPr id="3" name="Content Placeholder 2"/>
          <p:cNvSpPr>
            <a:spLocks noGrp="1"/>
          </p:cNvSpPr>
          <p:nvPr>
            <p:ph idx="1"/>
          </p:nvPr>
        </p:nvSpPr>
        <p:spPr/>
        <p:txBody>
          <a:bodyPr/>
          <a:lstStyle/>
          <a:p>
            <a:r>
              <a:rPr lang="en-US" dirty="0" smtClean="0"/>
              <a:t>Computers need all kinds of software, from operating systems to applications</a:t>
            </a:r>
          </a:p>
          <a:p>
            <a:r>
              <a:rPr lang="en-US" dirty="0" smtClean="0"/>
              <a:t>People learn how to tell the computers what to do so that the computers do useful things </a:t>
            </a:r>
          </a:p>
          <a:p>
            <a:r>
              <a:rPr lang="en-US" dirty="0" smtClean="0"/>
              <a:t>Software on modern computers usually requires many instructions, millions sometimes so programmers work together in teams at software development companies</a:t>
            </a:r>
            <a:endParaRPr lang="en-US" dirty="0"/>
          </a:p>
        </p:txBody>
      </p:sp>
    </p:spTree>
    <p:extLst>
      <p:ext uri="{BB962C8B-B14F-4D97-AF65-F5344CB8AC3E}">
        <p14:creationId xmlns:p14="http://schemas.microsoft.com/office/powerpoint/2010/main" val="1460409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skills</a:t>
            </a:r>
            <a:endParaRPr lang="en-US" dirty="0"/>
          </a:p>
        </p:txBody>
      </p:sp>
      <p:sp>
        <p:nvSpPr>
          <p:cNvPr id="3" name="Content Placeholder 2"/>
          <p:cNvSpPr>
            <a:spLocks noGrp="1"/>
          </p:cNvSpPr>
          <p:nvPr>
            <p:ph idx="1"/>
          </p:nvPr>
        </p:nvSpPr>
        <p:spPr/>
        <p:txBody>
          <a:bodyPr/>
          <a:lstStyle/>
          <a:p>
            <a:r>
              <a:rPr lang="en-US" dirty="0" smtClean="0"/>
              <a:t>Programmers need skills to write good programs</a:t>
            </a:r>
          </a:p>
          <a:p>
            <a:r>
              <a:rPr lang="en-US" dirty="0" smtClean="0"/>
              <a:t>Some can be learned, some are innate</a:t>
            </a:r>
          </a:p>
          <a:p>
            <a:r>
              <a:rPr lang="en-US" dirty="0" smtClean="0"/>
              <a:t>They need to be good communicators, both with machines and with people</a:t>
            </a:r>
          </a:p>
          <a:p>
            <a:r>
              <a:rPr lang="en-US" dirty="0" smtClean="0"/>
              <a:t>They should enjoy logic and mental puzzles</a:t>
            </a:r>
          </a:p>
          <a:p>
            <a:r>
              <a:rPr lang="en-US" dirty="0" smtClean="0"/>
              <a:t>Ideally they also have knowledge of the domain where their programs will be used</a:t>
            </a:r>
            <a:endParaRPr lang="en-US" dirty="0"/>
          </a:p>
        </p:txBody>
      </p:sp>
    </p:spTree>
    <p:extLst>
      <p:ext uri="{BB962C8B-B14F-4D97-AF65-F5344CB8AC3E}">
        <p14:creationId xmlns:p14="http://schemas.microsoft.com/office/powerpoint/2010/main" val="2665768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Algorithms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“Step-by-step procedure” is a mouthful.  We have a name for that: an </a:t>
            </a:r>
            <a:r>
              <a:rPr lang="en-US" b="1" dirty="0" smtClean="0"/>
              <a:t>algorithm</a:t>
            </a:r>
            <a:r>
              <a:rPr lang="en-US" dirty="0" smtClean="0"/>
              <a:t>.</a:t>
            </a:r>
          </a:p>
          <a:p>
            <a:r>
              <a:rPr lang="en-US" dirty="0" smtClean="0"/>
              <a:t>A “well-ordered collection of unambiguous and effectively computable operations that, when executed, produces a result and halts in a finite amount of time.” [Schneider and Gersting].</a:t>
            </a:r>
          </a:p>
          <a:p>
            <a:r>
              <a:rPr lang="en-US" dirty="0" smtClean="0"/>
              <a:t>Steps can be described in English or other natural languages, or programming languages</a:t>
            </a:r>
          </a:p>
          <a:p>
            <a:pPr marL="0" indent="0">
              <a:buNone/>
            </a:pPr>
            <a:endParaRPr lang="en-US" dirty="0"/>
          </a:p>
        </p:txBody>
      </p:sp>
    </p:spTree>
    <p:extLst>
      <p:ext uri="{BB962C8B-B14F-4D97-AF65-F5344CB8AC3E}">
        <p14:creationId xmlns:p14="http://schemas.microsoft.com/office/powerpoint/2010/main" val="385803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Languages</a:t>
            </a:r>
            <a:endParaRPr lang="en-US" dirty="0"/>
          </a:p>
        </p:txBody>
      </p:sp>
      <p:sp>
        <p:nvSpPr>
          <p:cNvPr id="3" name="Content Placeholder 2"/>
          <p:cNvSpPr>
            <a:spLocks noGrp="1"/>
          </p:cNvSpPr>
          <p:nvPr>
            <p:ph idx="1"/>
          </p:nvPr>
        </p:nvSpPr>
        <p:spPr/>
        <p:txBody>
          <a:bodyPr/>
          <a:lstStyle/>
          <a:p>
            <a:r>
              <a:rPr lang="en-US" dirty="0" smtClean="0"/>
              <a:t>The first computer language was machine language, written in binary (first generation)</a:t>
            </a:r>
          </a:p>
          <a:p>
            <a:r>
              <a:rPr lang="en-US" dirty="0" smtClean="0"/>
              <a:t>Humans found it very </a:t>
            </a:r>
            <a:r>
              <a:rPr lang="en-US" dirty="0" err="1" smtClean="0"/>
              <a:t>very</a:t>
            </a:r>
            <a:r>
              <a:rPr lang="en-US" dirty="0" smtClean="0"/>
              <a:t> tedious</a:t>
            </a:r>
          </a:p>
          <a:p>
            <a:r>
              <a:rPr lang="en-US" dirty="0" smtClean="0"/>
              <a:t>Simple actions took hundreds of machine steps</a:t>
            </a:r>
          </a:p>
          <a:p>
            <a:r>
              <a:rPr lang="en-US" dirty="0" smtClean="0"/>
              <a:t>Humans had to translate their desired steps into machine instructions and then punch them in or toggle switches to make it happen</a:t>
            </a:r>
            <a:endParaRPr lang="en-US" dirty="0"/>
          </a:p>
        </p:txBody>
      </p:sp>
    </p:spTree>
    <p:extLst>
      <p:ext uri="{BB962C8B-B14F-4D97-AF65-F5344CB8AC3E}">
        <p14:creationId xmlns:p14="http://schemas.microsoft.com/office/powerpoint/2010/main" val="4087948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Assembly languages</a:t>
            </a:r>
            <a:endParaRPr lang="en-US" dirty="0"/>
          </a:p>
        </p:txBody>
      </p:sp>
      <p:sp>
        <p:nvSpPr>
          <p:cNvPr id="3" name="Content Placeholder 2"/>
          <p:cNvSpPr>
            <a:spLocks noGrp="1"/>
          </p:cNvSpPr>
          <p:nvPr>
            <p:ph idx="1"/>
          </p:nvPr>
        </p:nvSpPr>
        <p:spPr/>
        <p:txBody>
          <a:bodyPr>
            <a:normAutofit lnSpcReduction="10000"/>
          </a:bodyPr>
          <a:lstStyle/>
          <a:p>
            <a:r>
              <a:rPr lang="en-US" dirty="0" smtClean="0"/>
              <a:t>Soon the computer operators wanted an easier language to use (second generation)</a:t>
            </a:r>
          </a:p>
          <a:p>
            <a:r>
              <a:rPr lang="en-US" dirty="0" smtClean="0"/>
              <a:t>Assembly languages look a little like English</a:t>
            </a:r>
          </a:p>
          <a:p>
            <a:pPr lvl="1"/>
            <a:r>
              <a:rPr lang="en-US" dirty="0" smtClean="0"/>
              <a:t>STO 4, X</a:t>
            </a:r>
          </a:p>
          <a:p>
            <a:pPr lvl="1"/>
            <a:r>
              <a:rPr lang="en-US" dirty="0" smtClean="0"/>
              <a:t>JMP LAB1</a:t>
            </a:r>
          </a:p>
          <a:p>
            <a:pPr lvl="1"/>
            <a:r>
              <a:rPr lang="en-US" dirty="0" smtClean="0"/>
              <a:t>ADD 23, X</a:t>
            </a:r>
          </a:p>
          <a:p>
            <a:pPr lvl="1"/>
            <a:r>
              <a:rPr lang="en-US" dirty="0" smtClean="0"/>
              <a:t>OUT X</a:t>
            </a:r>
          </a:p>
          <a:p>
            <a:r>
              <a:rPr lang="en-US" dirty="0" smtClean="0"/>
              <a:t>Still lots of steps but a little more </a:t>
            </a:r>
            <a:r>
              <a:rPr lang="en-US" dirty="0" smtClean="0"/>
              <a:t>understandable, “human-readable”</a:t>
            </a:r>
            <a:endParaRPr lang="en-US" dirty="0"/>
          </a:p>
        </p:txBody>
      </p:sp>
    </p:spTree>
    <p:extLst>
      <p:ext uri="{BB962C8B-B14F-4D97-AF65-F5344CB8AC3E}">
        <p14:creationId xmlns:p14="http://schemas.microsoft.com/office/powerpoint/2010/main" val="2452676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Assembly languages</a:t>
            </a:r>
            <a:endParaRPr lang="en-US" dirty="0"/>
          </a:p>
        </p:txBody>
      </p:sp>
      <p:sp>
        <p:nvSpPr>
          <p:cNvPr id="3" name="Content Placeholder 2"/>
          <p:cNvSpPr>
            <a:spLocks noGrp="1"/>
          </p:cNvSpPr>
          <p:nvPr>
            <p:ph idx="1"/>
          </p:nvPr>
        </p:nvSpPr>
        <p:spPr/>
        <p:txBody>
          <a:bodyPr/>
          <a:lstStyle/>
          <a:p>
            <a:r>
              <a:rPr lang="en-US" dirty="0" smtClean="0"/>
              <a:t>But assembly language programs had to be translated back to machine code to be useful</a:t>
            </a:r>
          </a:p>
          <a:p>
            <a:r>
              <a:rPr lang="en-US" dirty="0" smtClean="0"/>
              <a:t>Machine code is the only language CPUs know</a:t>
            </a:r>
          </a:p>
          <a:p>
            <a:r>
              <a:rPr lang="en-US" dirty="0" smtClean="0"/>
              <a:t>The translating program is called an assembler</a:t>
            </a:r>
          </a:p>
          <a:p>
            <a:r>
              <a:rPr lang="en-US" dirty="0" smtClean="0"/>
              <a:t>There are still jobs for people who are good at assembly languages.  Assembly is still used in game consoles, appliances, chips controlling machines, etc.</a:t>
            </a:r>
            <a:endParaRPr lang="en-US" dirty="0"/>
          </a:p>
        </p:txBody>
      </p:sp>
    </p:spTree>
    <p:extLst>
      <p:ext uri="{BB962C8B-B14F-4D97-AF65-F5344CB8AC3E}">
        <p14:creationId xmlns:p14="http://schemas.microsoft.com/office/powerpoint/2010/main" val="4044916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 Level Languages</a:t>
            </a:r>
            <a:endParaRPr lang="en-US" dirty="0"/>
          </a:p>
        </p:txBody>
      </p:sp>
      <p:sp>
        <p:nvSpPr>
          <p:cNvPr id="3" name="Content Placeholder 2"/>
          <p:cNvSpPr>
            <a:spLocks noGrp="1"/>
          </p:cNvSpPr>
          <p:nvPr>
            <p:ph idx="1"/>
          </p:nvPr>
        </p:nvSpPr>
        <p:spPr/>
        <p:txBody>
          <a:bodyPr/>
          <a:lstStyle/>
          <a:p>
            <a:r>
              <a:rPr lang="en-US" dirty="0" smtClean="0"/>
              <a:t>People still wanted easier languages to use, ones that were closer to how humans think instead of how computers work, more abstract  (third generation, high-level languages)</a:t>
            </a:r>
          </a:p>
          <a:p>
            <a:r>
              <a:rPr lang="en-US" dirty="0" smtClean="0"/>
              <a:t>FORTRAN was the first commercially successful high-level language (Formula Translator), done in the 1950’s</a:t>
            </a:r>
            <a:endParaRPr lang="en-US" dirty="0"/>
          </a:p>
        </p:txBody>
      </p:sp>
    </p:spTree>
    <p:extLst>
      <p:ext uri="{BB962C8B-B14F-4D97-AF65-F5344CB8AC3E}">
        <p14:creationId xmlns:p14="http://schemas.microsoft.com/office/powerpoint/2010/main" val="617390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Compilers</a:t>
            </a:r>
            <a:endParaRPr lang="en-US" dirty="0"/>
          </a:p>
        </p:txBody>
      </p:sp>
      <p:sp>
        <p:nvSpPr>
          <p:cNvPr id="3" name="Content Placeholder 2"/>
          <p:cNvSpPr>
            <a:spLocks noGrp="1"/>
          </p:cNvSpPr>
          <p:nvPr>
            <p:ph idx="1"/>
          </p:nvPr>
        </p:nvSpPr>
        <p:spPr/>
        <p:txBody>
          <a:bodyPr/>
          <a:lstStyle/>
          <a:p>
            <a:r>
              <a:rPr lang="en-US" dirty="0" smtClean="0"/>
              <a:t>High-level languages also need translator programs – they are called compilers and interpreters</a:t>
            </a:r>
          </a:p>
          <a:p>
            <a:r>
              <a:rPr lang="en-US" dirty="0" smtClean="0"/>
              <a:t>Other high-level languages are COBOL, Basic (all kinds of versions), C, C++, Java, Perl, Python</a:t>
            </a:r>
          </a:p>
          <a:p>
            <a:r>
              <a:rPr lang="en-US" dirty="0" smtClean="0"/>
              <a:t>Some have free translators, some translators cost money</a:t>
            </a:r>
            <a:endParaRPr lang="en-US" dirty="0"/>
          </a:p>
        </p:txBody>
      </p:sp>
    </p:spTree>
    <p:extLst>
      <p:ext uri="{BB962C8B-B14F-4D97-AF65-F5344CB8AC3E}">
        <p14:creationId xmlns:p14="http://schemas.microsoft.com/office/powerpoint/2010/main" val="275038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1027</Words>
  <Application>Microsoft Office PowerPoint</Application>
  <PresentationFormat>On-screen Show (4:3)</PresentationFormat>
  <Paragraphs>102</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Programming</vt:lpstr>
      <vt:lpstr>Software is made by programmers</vt:lpstr>
      <vt:lpstr>Programming skills</vt:lpstr>
      <vt:lpstr>Algorithms</vt:lpstr>
      <vt:lpstr>Programming Languages</vt:lpstr>
      <vt:lpstr>Assembly languages</vt:lpstr>
      <vt:lpstr>Assembly languages</vt:lpstr>
      <vt:lpstr>Higher Level Languages</vt:lpstr>
      <vt:lpstr>Compilers</vt:lpstr>
      <vt:lpstr>How to Program</vt:lpstr>
      <vt:lpstr>How to, Part 2</vt:lpstr>
      <vt:lpstr>Test Plan</vt:lpstr>
      <vt:lpstr>A Design in pseudocode</vt:lpstr>
      <vt:lpstr>Programming Languages</vt:lpstr>
      <vt:lpstr>Semantics</vt:lpstr>
      <vt:lpstr>PowerPoint Presentation</vt:lpstr>
      <vt:lpstr>Errors</vt:lpstr>
      <vt:lpstr>Debugging</vt:lpstr>
      <vt:lpstr>A career as a programmer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dc:title>
  <dc:creator>Debby</dc:creator>
  <cp:lastModifiedBy>Debby</cp:lastModifiedBy>
  <cp:revision>10</cp:revision>
  <dcterms:created xsi:type="dcterms:W3CDTF">2014-11-12T02:46:27Z</dcterms:created>
  <dcterms:modified xsi:type="dcterms:W3CDTF">2017-04-09T22:25:06Z</dcterms:modified>
</cp:coreProperties>
</file>