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56" r:id="rId2"/>
    <p:sldId id="266" r:id="rId3"/>
    <p:sldId id="257" r:id="rId4"/>
    <p:sldId id="259" r:id="rId5"/>
    <p:sldId id="260" r:id="rId6"/>
    <p:sldId id="261" r:id="rId7"/>
    <p:sldId id="262" r:id="rId8"/>
    <p:sldId id="263" r:id="rId9"/>
    <p:sldId id="272" r:id="rId10"/>
    <p:sldId id="264" r:id="rId11"/>
    <p:sldId id="267" r:id="rId12"/>
    <p:sldId id="285" r:id="rId13"/>
    <p:sldId id="273" r:id="rId14"/>
    <p:sldId id="274" r:id="rId15"/>
    <p:sldId id="278" r:id="rId16"/>
    <p:sldId id="275" r:id="rId17"/>
    <p:sldId id="276" r:id="rId18"/>
    <p:sldId id="277" r:id="rId19"/>
    <p:sldId id="279" r:id="rId20"/>
    <p:sldId id="280" r:id="rId21"/>
    <p:sldId id="289" r:id="rId22"/>
    <p:sldId id="290" r:id="rId23"/>
    <p:sldId id="291" r:id="rId24"/>
    <p:sldId id="292" r:id="rId25"/>
    <p:sldId id="286" r:id="rId26"/>
    <p:sldId id="283" r:id="rId27"/>
    <p:sldId id="288" r:id="rId28"/>
    <p:sldId id="284" r:id="rId29"/>
    <p:sldId id="287"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67" autoAdjust="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0775C66-2F4D-44C3-8A5E-7E40BC0BB516}" type="datetimeFigureOut">
              <a:rPr lang="en-US" smtClean="0"/>
              <a:t>2/14/2021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CCA4ABF-2F6D-4CAE-ACD6-08872FA80AAC}" type="slidenum">
              <a:rPr lang="en-US" smtClean="0"/>
              <a:t>‹#›</a:t>
            </a:fld>
            <a:endParaRPr lang="en-US"/>
          </a:p>
        </p:txBody>
      </p:sp>
    </p:spTree>
    <p:extLst>
      <p:ext uri="{BB962C8B-B14F-4D97-AF65-F5344CB8AC3E}">
        <p14:creationId xmlns:p14="http://schemas.microsoft.com/office/powerpoint/2010/main" val="20525711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49" name="Rectangle 7"/>
          <p:cNvSpPr>
            <a:spLocks noGrp="1" noChangeArrowheads="1"/>
          </p:cNvSpPr>
          <p:nvPr>
            <p:ph type="sldNum" sz="quarter" idx="5"/>
          </p:nvPr>
        </p:nvSpPr>
        <p:spPr>
          <a:noFill/>
        </p:spPr>
        <p:txBody>
          <a:bodyPr/>
          <a:lstStyle/>
          <a:p>
            <a:fld id="{460326E7-5265-4F0B-8B6C-F792365141FA}" type="slidenum">
              <a:rPr lang="en-US" smtClean="0">
                <a:cs typeface="Arial" charset="0"/>
              </a:rPr>
              <a:pPr/>
              <a:t>21</a:t>
            </a:fld>
            <a:endParaRPr lang="en-US">
              <a:cs typeface="Arial" charset="0"/>
            </a:endParaRPr>
          </a:p>
        </p:txBody>
      </p:sp>
      <p:sp>
        <p:nvSpPr>
          <p:cNvPr id="104450" name="Rectangle 2"/>
          <p:cNvSpPr>
            <a:spLocks noGrp="1" noRot="1" noChangeAspect="1" noChangeArrowheads="1" noTextEdit="1"/>
          </p:cNvSpPr>
          <p:nvPr>
            <p:ph type="sldImg"/>
          </p:nvPr>
        </p:nvSpPr>
        <p:spPr>
          <a:xfrm>
            <a:off x="685800" y="1143000"/>
            <a:ext cx="5486400" cy="3086100"/>
          </a:xfrm>
          <a:ln/>
        </p:spPr>
      </p:sp>
      <p:sp>
        <p:nvSpPr>
          <p:cNvPr id="104451" name="Rectangle 3"/>
          <p:cNvSpPr>
            <a:spLocks noGrp="1" noChangeArrowheads="1"/>
          </p:cNvSpPr>
          <p:nvPr>
            <p:ph type="body" idx="1"/>
          </p:nvPr>
        </p:nvSpPr>
        <p:spPr>
          <a:noFill/>
          <a:ln/>
        </p:spPr>
        <p:txBody>
          <a:bodyPr/>
          <a:lstStyle/>
          <a:p>
            <a:pPr eaLnBrk="1" hangingPunct="1"/>
            <a:r>
              <a:rPr lang="en-US" dirty="0"/>
              <a:t>Figure 2-43</a:t>
            </a:r>
          </a:p>
        </p:txBody>
      </p:sp>
    </p:spTree>
    <p:extLst>
      <p:ext uri="{BB962C8B-B14F-4D97-AF65-F5344CB8AC3E}">
        <p14:creationId xmlns:p14="http://schemas.microsoft.com/office/powerpoint/2010/main" val="30301681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1" name="Rectangle 7"/>
          <p:cNvSpPr>
            <a:spLocks noGrp="1" noChangeArrowheads="1"/>
          </p:cNvSpPr>
          <p:nvPr>
            <p:ph type="sldNum" sz="quarter" idx="5"/>
          </p:nvPr>
        </p:nvSpPr>
        <p:spPr>
          <a:noFill/>
        </p:spPr>
        <p:txBody>
          <a:bodyPr/>
          <a:lstStyle/>
          <a:p>
            <a:fld id="{5F568BCA-7E78-43F4-8E9F-5370D0CECFA1}" type="slidenum">
              <a:rPr lang="en-US" smtClean="0">
                <a:cs typeface="Arial" charset="0"/>
              </a:rPr>
              <a:pPr/>
              <a:t>22</a:t>
            </a:fld>
            <a:endParaRPr lang="en-US">
              <a:cs typeface="Arial" charset="0"/>
            </a:endParaRPr>
          </a:p>
        </p:txBody>
      </p:sp>
      <p:sp>
        <p:nvSpPr>
          <p:cNvPr id="112642" name="Rectangle 2"/>
          <p:cNvSpPr>
            <a:spLocks noGrp="1" noRot="1" noChangeAspect="1" noChangeArrowheads="1" noTextEdit="1"/>
          </p:cNvSpPr>
          <p:nvPr>
            <p:ph type="sldImg"/>
          </p:nvPr>
        </p:nvSpPr>
        <p:spPr>
          <a:xfrm>
            <a:off x="685800" y="1143000"/>
            <a:ext cx="5486400" cy="3086100"/>
          </a:xfrm>
          <a:ln/>
        </p:spPr>
      </p:sp>
      <p:sp>
        <p:nvSpPr>
          <p:cNvPr id="112643" name="Rectangle 3"/>
          <p:cNvSpPr>
            <a:spLocks noGrp="1" noChangeArrowheads="1"/>
          </p:cNvSpPr>
          <p:nvPr>
            <p:ph type="body" idx="1"/>
          </p:nvPr>
        </p:nvSpPr>
        <p:spPr>
          <a:noFill/>
          <a:ln/>
        </p:spPr>
        <p:txBody>
          <a:bodyPr/>
          <a:lstStyle/>
          <a:p>
            <a:pPr eaLnBrk="1" hangingPunct="1"/>
            <a:r>
              <a:rPr lang="en-US" dirty="0"/>
              <a:t>Figure 2-47</a:t>
            </a:r>
          </a:p>
        </p:txBody>
      </p:sp>
    </p:spTree>
    <p:extLst>
      <p:ext uri="{BB962C8B-B14F-4D97-AF65-F5344CB8AC3E}">
        <p14:creationId xmlns:p14="http://schemas.microsoft.com/office/powerpoint/2010/main" val="27866110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E397D4-73C8-4CF0-ABC0-CB9F1015FB4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AA4014A-37EA-4A8D-A103-2D9C16F9671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7AD33D9-BFAC-4C1D-8777-10173FEE960E}"/>
              </a:ext>
            </a:extLst>
          </p:cNvPr>
          <p:cNvSpPr>
            <a:spLocks noGrp="1"/>
          </p:cNvSpPr>
          <p:nvPr>
            <p:ph type="dt" sz="half" idx="10"/>
          </p:nvPr>
        </p:nvSpPr>
        <p:spPr/>
        <p:txBody>
          <a:bodyPr/>
          <a:lstStyle/>
          <a:p>
            <a:fld id="{768D3019-055E-432E-AB6E-0BBC08E8E3CA}" type="datetimeFigureOut">
              <a:rPr lang="en-US" smtClean="0"/>
              <a:t>2/14/2021</a:t>
            </a:fld>
            <a:endParaRPr lang="en-US"/>
          </a:p>
        </p:txBody>
      </p:sp>
      <p:sp>
        <p:nvSpPr>
          <p:cNvPr id="5" name="Footer Placeholder 4">
            <a:extLst>
              <a:ext uri="{FF2B5EF4-FFF2-40B4-BE49-F238E27FC236}">
                <a16:creationId xmlns:a16="http://schemas.microsoft.com/office/drawing/2014/main" id="{81260238-1B72-46DB-8AEB-5347C0F4356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9052FA4-0751-407D-8FAF-456B253FC3AE}"/>
              </a:ext>
            </a:extLst>
          </p:cNvPr>
          <p:cNvSpPr>
            <a:spLocks noGrp="1"/>
          </p:cNvSpPr>
          <p:nvPr>
            <p:ph type="sldNum" sz="quarter" idx="12"/>
          </p:nvPr>
        </p:nvSpPr>
        <p:spPr/>
        <p:txBody>
          <a:bodyPr/>
          <a:lstStyle/>
          <a:p>
            <a:fld id="{8CE0216B-780D-4BE9-A418-50E0C1237D17}" type="slidenum">
              <a:rPr lang="en-US" smtClean="0"/>
              <a:t>‹#›</a:t>
            </a:fld>
            <a:endParaRPr lang="en-US"/>
          </a:p>
        </p:txBody>
      </p:sp>
    </p:spTree>
    <p:extLst>
      <p:ext uri="{BB962C8B-B14F-4D97-AF65-F5344CB8AC3E}">
        <p14:creationId xmlns:p14="http://schemas.microsoft.com/office/powerpoint/2010/main" val="17867063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946E6A-485B-4189-89FE-3B309A72A34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D5D0904-429D-4B38-A9CC-FC362265E71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9B3C0DC-8A11-41D3-BC50-062BC77E24D4}"/>
              </a:ext>
            </a:extLst>
          </p:cNvPr>
          <p:cNvSpPr>
            <a:spLocks noGrp="1"/>
          </p:cNvSpPr>
          <p:nvPr>
            <p:ph type="dt" sz="half" idx="10"/>
          </p:nvPr>
        </p:nvSpPr>
        <p:spPr/>
        <p:txBody>
          <a:bodyPr/>
          <a:lstStyle/>
          <a:p>
            <a:fld id="{768D3019-055E-432E-AB6E-0BBC08E8E3CA}" type="datetimeFigureOut">
              <a:rPr lang="en-US" smtClean="0"/>
              <a:t>2/14/2021</a:t>
            </a:fld>
            <a:endParaRPr lang="en-US"/>
          </a:p>
        </p:txBody>
      </p:sp>
      <p:sp>
        <p:nvSpPr>
          <p:cNvPr id="5" name="Footer Placeholder 4">
            <a:extLst>
              <a:ext uri="{FF2B5EF4-FFF2-40B4-BE49-F238E27FC236}">
                <a16:creationId xmlns:a16="http://schemas.microsoft.com/office/drawing/2014/main" id="{78E5A6D7-BB0F-491D-8D75-D1FB6F0214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669AA6-46EA-4E8D-8545-9FE70B3C0CBD}"/>
              </a:ext>
            </a:extLst>
          </p:cNvPr>
          <p:cNvSpPr>
            <a:spLocks noGrp="1"/>
          </p:cNvSpPr>
          <p:nvPr>
            <p:ph type="sldNum" sz="quarter" idx="12"/>
          </p:nvPr>
        </p:nvSpPr>
        <p:spPr/>
        <p:txBody>
          <a:bodyPr/>
          <a:lstStyle/>
          <a:p>
            <a:fld id="{8CE0216B-780D-4BE9-A418-50E0C1237D17}" type="slidenum">
              <a:rPr lang="en-US" smtClean="0"/>
              <a:t>‹#›</a:t>
            </a:fld>
            <a:endParaRPr lang="en-US"/>
          </a:p>
        </p:txBody>
      </p:sp>
    </p:spTree>
    <p:extLst>
      <p:ext uri="{BB962C8B-B14F-4D97-AF65-F5344CB8AC3E}">
        <p14:creationId xmlns:p14="http://schemas.microsoft.com/office/powerpoint/2010/main" val="36175563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7A4E1A3-DE9A-409E-B07C-80F3B462978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A9F49BA-C04B-4820-9E48-43C36C1D2D1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368884D-C6D6-4829-A5E4-93512BEB871C}"/>
              </a:ext>
            </a:extLst>
          </p:cNvPr>
          <p:cNvSpPr>
            <a:spLocks noGrp="1"/>
          </p:cNvSpPr>
          <p:nvPr>
            <p:ph type="dt" sz="half" idx="10"/>
          </p:nvPr>
        </p:nvSpPr>
        <p:spPr/>
        <p:txBody>
          <a:bodyPr/>
          <a:lstStyle/>
          <a:p>
            <a:fld id="{768D3019-055E-432E-AB6E-0BBC08E8E3CA}" type="datetimeFigureOut">
              <a:rPr lang="en-US" smtClean="0"/>
              <a:t>2/14/2021</a:t>
            </a:fld>
            <a:endParaRPr lang="en-US"/>
          </a:p>
        </p:txBody>
      </p:sp>
      <p:sp>
        <p:nvSpPr>
          <p:cNvPr id="5" name="Footer Placeholder 4">
            <a:extLst>
              <a:ext uri="{FF2B5EF4-FFF2-40B4-BE49-F238E27FC236}">
                <a16:creationId xmlns:a16="http://schemas.microsoft.com/office/drawing/2014/main" id="{18101C14-AB02-44E7-9D5D-A2A9EFADD2F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1A5FB9B-F318-4F44-A5B0-2CF9ACB5046C}"/>
              </a:ext>
            </a:extLst>
          </p:cNvPr>
          <p:cNvSpPr>
            <a:spLocks noGrp="1"/>
          </p:cNvSpPr>
          <p:nvPr>
            <p:ph type="sldNum" sz="quarter" idx="12"/>
          </p:nvPr>
        </p:nvSpPr>
        <p:spPr/>
        <p:txBody>
          <a:bodyPr/>
          <a:lstStyle/>
          <a:p>
            <a:fld id="{8CE0216B-780D-4BE9-A418-50E0C1237D17}" type="slidenum">
              <a:rPr lang="en-US" smtClean="0"/>
              <a:t>‹#›</a:t>
            </a:fld>
            <a:endParaRPr lang="en-US"/>
          </a:p>
        </p:txBody>
      </p:sp>
    </p:spTree>
    <p:extLst>
      <p:ext uri="{BB962C8B-B14F-4D97-AF65-F5344CB8AC3E}">
        <p14:creationId xmlns:p14="http://schemas.microsoft.com/office/powerpoint/2010/main" val="15147941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542DC-E30C-4D55-88AC-534B2AFC827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2C73E14-8749-49C6-B891-A664F9549EB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D78EBAE-A34A-466D-AC44-EB1127D99192}"/>
              </a:ext>
            </a:extLst>
          </p:cNvPr>
          <p:cNvSpPr>
            <a:spLocks noGrp="1"/>
          </p:cNvSpPr>
          <p:nvPr>
            <p:ph type="dt" sz="half" idx="10"/>
          </p:nvPr>
        </p:nvSpPr>
        <p:spPr/>
        <p:txBody>
          <a:bodyPr/>
          <a:lstStyle/>
          <a:p>
            <a:fld id="{768D3019-055E-432E-AB6E-0BBC08E8E3CA}" type="datetimeFigureOut">
              <a:rPr lang="en-US" smtClean="0"/>
              <a:t>2/14/2021</a:t>
            </a:fld>
            <a:endParaRPr lang="en-US"/>
          </a:p>
        </p:txBody>
      </p:sp>
      <p:sp>
        <p:nvSpPr>
          <p:cNvPr id="5" name="Footer Placeholder 4">
            <a:extLst>
              <a:ext uri="{FF2B5EF4-FFF2-40B4-BE49-F238E27FC236}">
                <a16:creationId xmlns:a16="http://schemas.microsoft.com/office/drawing/2014/main" id="{7EF71CCA-14A8-4956-9633-3775F3204F3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1B6D495-ABBE-4CED-B36B-ACCF4A4A0A89}"/>
              </a:ext>
            </a:extLst>
          </p:cNvPr>
          <p:cNvSpPr>
            <a:spLocks noGrp="1"/>
          </p:cNvSpPr>
          <p:nvPr>
            <p:ph type="sldNum" sz="quarter" idx="12"/>
          </p:nvPr>
        </p:nvSpPr>
        <p:spPr/>
        <p:txBody>
          <a:bodyPr/>
          <a:lstStyle/>
          <a:p>
            <a:fld id="{8CE0216B-780D-4BE9-A418-50E0C1237D17}" type="slidenum">
              <a:rPr lang="en-US" smtClean="0"/>
              <a:t>‹#›</a:t>
            </a:fld>
            <a:endParaRPr lang="en-US"/>
          </a:p>
        </p:txBody>
      </p:sp>
    </p:spTree>
    <p:extLst>
      <p:ext uri="{BB962C8B-B14F-4D97-AF65-F5344CB8AC3E}">
        <p14:creationId xmlns:p14="http://schemas.microsoft.com/office/powerpoint/2010/main" val="3946178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0FC5F4-99BD-4E60-922F-AE51EBCFF68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E813259-F141-4D3E-B2E4-E16B4FF2D52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353B47E-B5D3-46CA-872F-14131D7FA47A}"/>
              </a:ext>
            </a:extLst>
          </p:cNvPr>
          <p:cNvSpPr>
            <a:spLocks noGrp="1"/>
          </p:cNvSpPr>
          <p:nvPr>
            <p:ph type="dt" sz="half" idx="10"/>
          </p:nvPr>
        </p:nvSpPr>
        <p:spPr/>
        <p:txBody>
          <a:bodyPr/>
          <a:lstStyle/>
          <a:p>
            <a:fld id="{768D3019-055E-432E-AB6E-0BBC08E8E3CA}" type="datetimeFigureOut">
              <a:rPr lang="en-US" smtClean="0"/>
              <a:t>2/14/2021</a:t>
            </a:fld>
            <a:endParaRPr lang="en-US"/>
          </a:p>
        </p:txBody>
      </p:sp>
      <p:sp>
        <p:nvSpPr>
          <p:cNvPr id="5" name="Footer Placeholder 4">
            <a:extLst>
              <a:ext uri="{FF2B5EF4-FFF2-40B4-BE49-F238E27FC236}">
                <a16:creationId xmlns:a16="http://schemas.microsoft.com/office/drawing/2014/main" id="{F320E0F7-1AF7-48FB-B1FA-76471A8168B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F1E1A91-D81E-4CB4-ADCF-2F2116B1B9D5}"/>
              </a:ext>
            </a:extLst>
          </p:cNvPr>
          <p:cNvSpPr>
            <a:spLocks noGrp="1"/>
          </p:cNvSpPr>
          <p:nvPr>
            <p:ph type="sldNum" sz="quarter" idx="12"/>
          </p:nvPr>
        </p:nvSpPr>
        <p:spPr/>
        <p:txBody>
          <a:bodyPr/>
          <a:lstStyle/>
          <a:p>
            <a:fld id="{8CE0216B-780D-4BE9-A418-50E0C1237D17}" type="slidenum">
              <a:rPr lang="en-US" smtClean="0"/>
              <a:t>‹#›</a:t>
            </a:fld>
            <a:endParaRPr lang="en-US"/>
          </a:p>
        </p:txBody>
      </p:sp>
    </p:spTree>
    <p:extLst>
      <p:ext uri="{BB962C8B-B14F-4D97-AF65-F5344CB8AC3E}">
        <p14:creationId xmlns:p14="http://schemas.microsoft.com/office/powerpoint/2010/main" val="21537777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5C4B87-B160-4086-AC90-3C5FC8D9AC5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5479C3C-90BB-4437-862E-C623016B021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4C60649-4358-4467-82EF-2BE5BFA3BA6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A39867E-C7B6-4D3A-B79D-0C7B38D5C9DF}"/>
              </a:ext>
            </a:extLst>
          </p:cNvPr>
          <p:cNvSpPr>
            <a:spLocks noGrp="1"/>
          </p:cNvSpPr>
          <p:nvPr>
            <p:ph type="dt" sz="half" idx="10"/>
          </p:nvPr>
        </p:nvSpPr>
        <p:spPr/>
        <p:txBody>
          <a:bodyPr/>
          <a:lstStyle/>
          <a:p>
            <a:fld id="{768D3019-055E-432E-AB6E-0BBC08E8E3CA}" type="datetimeFigureOut">
              <a:rPr lang="en-US" smtClean="0"/>
              <a:t>2/14/2021</a:t>
            </a:fld>
            <a:endParaRPr lang="en-US"/>
          </a:p>
        </p:txBody>
      </p:sp>
      <p:sp>
        <p:nvSpPr>
          <p:cNvPr id="6" name="Footer Placeholder 5">
            <a:extLst>
              <a:ext uri="{FF2B5EF4-FFF2-40B4-BE49-F238E27FC236}">
                <a16:creationId xmlns:a16="http://schemas.microsoft.com/office/drawing/2014/main" id="{6AB87771-3E66-425A-BE40-D0BBEBD3646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277BB4B-7FA2-4E43-90CC-B6689BEDE3F2}"/>
              </a:ext>
            </a:extLst>
          </p:cNvPr>
          <p:cNvSpPr>
            <a:spLocks noGrp="1"/>
          </p:cNvSpPr>
          <p:nvPr>
            <p:ph type="sldNum" sz="quarter" idx="12"/>
          </p:nvPr>
        </p:nvSpPr>
        <p:spPr/>
        <p:txBody>
          <a:bodyPr/>
          <a:lstStyle/>
          <a:p>
            <a:fld id="{8CE0216B-780D-4BE9-A418-50E0C1237D17}" type="slidenum">
              <a:rPr lang="en-US" smtClean="0"/>
              <a:t>‹#›</a:t>
            </a:fld>
            <a:endParaRPr lang="en-US"/>
          </a:p>
        </p:txBody>
      </p:sp>
    </p:spTree>
    <p:extLst>
      <p:ext uri="{BB962C8B-B14F-4D97-AF65-F5344CB8AC3E}">
        <p14:creationId xmlns:p14="http://schemas.microsoft.com/office/powerpoint/2010/main" val="29555849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3D9F5B-5C70-43A9-85E0-AAB5C7C1736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2A07AFC-30DD-4D22-A392-0F227145B59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99167EF-D0DA-462C-AC59-3F344A28322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C7F0621-2BCF-4DBA-BAC0-DFE4000AD0C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11C2581-8361-4F9F-84B3-2DD4E9937E0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B7D1804-6F6D-4256-977B-5D119ECB2D3E}"/>
              </a:ext>
            </a:extLst>
          </p:cNvPr>
          <p:cNvSpPr>
            <a:spLocks noGrp="1"/>
          </p:cNvSpPr>
          <p:nvPr>
            <p:ph type="dt" sz="half" idx="10"/>
          </p:nvPr>
        </p:nvSpPr>
        <p:spPr/>
        <p:txBody>
          <a:bodyPr/>
          <a:lstStyle/>
          <a:p>
            <a:fld id="{768D3019-055E-432E-AB6E-0BBC08E8E3CA}" type="datetimeFigureOut">
              <a:rPr lang="en-US" smtClean="0"/>
              <a:t>2/14/2021</a:t>
            </a:fld>
            <a:endParaRPr lang="en-US"/>
          </a:p>
        </p:txBody>
      </p:sp>
      <p:sp>
        <p:nvSpPr>
          <p:cNvPr id="8" name="Footer Placeholder 7">
            <a:extLst>
              <a:ext uri="{FF2B5EF4-FFF2-40B4-BE49-F238E27FC236}">
                <a16:creationId xmlns:a16="http://schemas.microsoft.com/office/drawing/2014/main" id="{C996DD4A-48D4-4E1F-B821-0ECC6D3C4FF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A745291-E143-4058-A13A-B0A6098B6447}"/>
              </a:ext>
            </a:extLst>
          </p:cNvPr>
          <p:cNvSpPr>
            <a:spLocks noGrp="1"/>
          </p:cNvSpPr>
          <p:nvPr>
            <p:ph type="sldNum" sz="quarter" idx="12"/>
          </p:nvPr>
        </p:nvSpPr>
        <p:spPr/>
        <p:txBody>
          <a:bodyPr/>
          <a:lstStyle/>
          <a:p>
            <a:fld id="{8CE0216B-780D-4BE9-A418-50E0C1237D17}" type="slidenum">
              <a:rPr lang="en-US" smtClean="0"/>
              <a:t>‹#›</a:t>
            </a:fld>
            <a:endParaRPr lang="en-US"/>
          </a:p>
        </p:txBody>
      </p:sp>
    </p:spTree>
    <p:extLst>
      <p:ext uri="{BB962C8B-B14F-4D97-AF65-F5344CB8AC3E}">
        <p14:creationId xmlns:p14="http://schemas.microsoft.com/office/powerpoint/2010/main" val="38765241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D539F4-10E9-4718-ABFE-7DCB7660EE7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BE86054-A845-4222-AD26-5020E454CBE7}"/>
              </a:ext>
            </a:extLst>
          </p:cNvPr>
          <p:cNvSpPr>
            <a:spLocks noGrp="1"/>
          </p:cNvSpPr>
          <p:nvPr>
            <p:ph type="dt" sz="half" idx="10"/>
          </p:nvPr>
        </p:nvSpPr>
        <p:spPr/>
        <p:txBody>
          <a:bodyPr/>
          <a:lstStyle/>
          <a:p>
            <a:fld id="{768D3019-055E-432E-AB6E-0BBC08E8E3CA}" type="datetimeFigureOut">
              <a:rPr lang="en-US" smtClean="0"/>
              <a:t>2/14/2021</a:t>
            </a:fld>
            <a:endParaRPr lang="en-US"/>
          </a:p>
        </p:txBody>
      </p:sp>
      <p:sp>
        <p:nvSpPr>
          <p:cNvPr id="4" name="Footer Placeholder 3">
            <a:extLst>
              <a:ext uri="{FF2B5EF4-FFF2-40B4-BE49-F238E27FC236}">
                <a16:creationId xmlns:a16="http://schemas.microsoft.com/office/drawing/2014/main" id="{2FF46A9D-1AD4-46BF-BBC4-7386056C774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50723AC-E495-4892-89FA-BEECACCEE0CE}"/>
              </a:ext>
            </a:extLst>
          </p:cNvPr>
          <p:cNvSpPr>
            <a:spLocks noGrp="1"/>
          </p:cNvSpPr>
          <p:nvPr>
            <p:ph type="sldNum" sz="quarter" idx="12"/>
          </p:nvPr>
        </p:nvSpPr>
        <p:spPr/>
        <p:txBody>
          <a:bodyPr/>
          <a:lstStyle/>
          <a:p>
            <a:fld id="{8CE0216B-780D-4BE9-A418-50E0C1237D17}" type="slidenum">
              <a:rPr lang="en-US" smtClean="0"/>
              <a:t>‹#›</a:t>
            </a:fld>
            <a:endParaRPr lang="en-US"/>
          </a:p>
        </p:txBody>
      </p:sp>
    </p:spTree>
    <p:extLst>
      <p:ext uri="{BB962C8B-B14F-4D97-AF65-F5344CB8AC3E}">
        <p14:creationId xmlns:p14="http://schemas.microsoft.com/office/powerpoint/2010/main" val="42404619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CD2BABF-CA86-47BC-9C03-6EA1F1B2693C}"/>
              </a:ext>
            </a:extLst>
          </p:cNvPr>
          <p:cNvSpPr>
            <a:spLocks noGrp="1"/>
          </p:cNvSpPr>
          <p:nvPr>
            <p:ph type="dt" sz="half" idx="10"/>
          </p:nvPr>
        </p:nvSpPr>
        <p:spPr/>
        <p:txBody>
          <a:bodyPr/>
          <a:lstStyle/>
          <a:p>
            <a:fld id="{768D3019-055E-432E-AB6E-0BBC08E8E3CA}" type="datetimeFigureOut">
              <a:rPr lang="en-US" smtClean="0"/>
              <a:t>2/14/2021</a:t>
            </a:fld>
            <a:endParaRPr lang="en-US"/>
          </a:p>
        </p:txBody>
      </p:sp>
      <p:sp>
        <p:nvSpPr>
          <p:cNvPr id="3" name="Footer Placeholder 2">
            <a:extLst>
              <a:ext uri="{FF2B5EF4-FFF2-40B4-BE49-F238E27FC236}">
                <a16:creationId xmlns:a16="http://schemas.microsoft.com/office/drawing/2014/main" id="{22C011AC-A7AE-4260-8856-62B26D7F588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B7C5E2D-984D-474F-8DB4-6642CAFA8319}"/>
              </a:ext>
            </a:extLst>
          </p:cNvPr>
          <p:cNvSpPr>
            <a:spLocks noGrp="1"/>
          </p:cNvSpPr>
          <p:nvPr>
            <p:ph type="sldNum" sz="quarter" idx="12"/>
          </p:nvPr>
        </p:nvSpPr>
        <p:spPr/>
        <p:txBody>
          <a:bodyPr/>
          <a:lstStyle/>
          <a:p>
            <a:fld id="{8CE0216B-780D-4BE9-A418-50E0C1237D17}" type="slidenum">
              <a:rPr lang="en-US" smtClean="0"/>
              <a:t>‹#›</a:t>
            </a:fld>
            <a:endParaRPr lang="en-US"/>
          </a:p>
        </p:txBody>
      </p:sp>
    </p:spTree>
    <p:extLst>
      <p:ext uri="{BB962C8B-B14F-4D97-AF65-F5344CB8AC3E}">
        <p14:creationId xmlns:p14="http://schemas.microsoft.com/office/powerpoint/2010/main" val="16983830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28941-0C10-49C1-98E0-CB646B34E76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9C2B9E2-C618-4417-84A8-91B23DDF653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697BDEA-15F4-4861-89B3-84877EAD513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32DBB8D-741E-40CC-B130-AFCA4A987A55}"/>
              </a:ext>
            </a:extLst>
          </p:cNvPr>
          <p:cNvSpPr>
            <a:spLocks noGrp="1"/>
          </p:cNvSpPr>
          <p:nvPr>
            <p:ph type="dt" sz="half" idx="10"/>
          </p:nvPr>
        </p:nvSpPr>
        <p:spPr/>
        <p:txBody>
          <a:bodyPr/>
          <a:lstStyle/>
          <a:p>
            <a:fld id="{768D3019-055E-432E-AB6E-0BBC08E8E3CA}" type="datetimeFigureOut">
              <a:rPr lang="en-US" smtClean="0"/>
              <a:t>2/14/2021</a:t>
            </a:fld>
            <a:endParaRPr lang="en-US"/>
          </a:p>
        </p:txBody>
      </p:sp>
      <p:sp>
        <p:nvSpPr>
          <p:cNvPr id="6" name="Footer Placeholder 5">
            <a:extLst>
              <a:ext uri="{FF2B5EF4-FFF2-40B4-BE49-F238E27FC236}">
                <a16:creationId xmlns:a16="http://schemas.microsoft.com/office/drawing/2014/main" id="{B7F12399-03FC-4159-BA4A-8CBECADE5AA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1EC5E72-8894-42F5-B8DE-5D9B5F07F82C}"/>
              </a:ext>
            </a:extLst>
          </p:cNvPr>
          <p:cNvSpPr>
            <a:spLocks noGrp="1"/>
          </p:cNvSpPr>
          <p:nvPr>
            <p:ph type="sldNum" sz="quarter" idx="12"/>
          </p:nvPr>
        </p:nvSpPr>
        <p:spPr/>
        <p:txBody>
          <a:bodyPr/>
          <a:lstStyle/>
          <a:p>
            <a:fld id="{8CE0216B-780D-4BE9-A418-50E0C1237D17}" type="slidenum">
              <a:rPr lang="en-US" smtClean="0"/>
              <a:t>‹#›</a:t>
            </a:fld>
            <a:endParaRPr lang="en-US"/>
          </a:p>
        </p:txBody>
      </p:sp>
    </p:spTree>
    <p:extLst>
      <p:ext uri="{BB962C8B-B14F-4D97-AF65-F5344CB8AC3E}">
        <p14:creationId xmlns:p14="http://schemas.microsoft.com/office/powerpoint/2010/main" val="4392368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2827A3-94D3-4D93-B967-2DEB71EC64E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20DFA92-2B9E-470C-909E-44AA7C85B03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EBB8E24-E0CF-4935-8E2B-CA92BBCC14A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34604FC-B7F6-4E94-853C-ED9E8854EA0F}"/>
              </a:ext>
            </a:extLst>
          </p:cNvPr>
          <p:cNvSpPr>
            <a:spLocks noGrp="1"/>
          </p:cNvSpPr>
          <p:nvPr>
            <p:ph type="dt" sz="half" idx="10"/>
          </p:nvPr>
        </p:nvSpPr>
        <p:spPr/>
        <p:txBody>
          <a:bodyPr/>
          <a:lstStyle/>
          <a:p>
            <a:fld id="{768D3019-055E-432E-AB6E-0BBC08E8E3CA}" type="datetimeFigureOut">
              <a:rPr lang="en-US" smtClean="0"/>
              <a:t>2/14/2021</a:t>
            </a:fld>
            <a:endParaRPr lang="en-US"/>
          </a:p>
        </p:txBody>
      </p:sp>
      <p:sp>
        <p:nvSpPr>
          <p:cNvPr id="6" name="Footer Placeholder 5">
            <a:extLst>
              <a:ext uri="{FF2B5EF4-FFF2-40B4-BE49-F238E27FC236}">
                <a16:creationId xmlns:a16="http://schemas.microsoft.com/office/drawing/2014/main" id="{68E04923-40FE-40FA-BCCF-A976AC63EE9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7EF6C78-B068-421F-84BE-C4692D39D3EC}"/>
              </a:ext>
            </a:extLst>
          </p:cNvPr>
          <p:cNvSpPr>
            <a:spLocks noGrp="1"/>
          </p:cNvSpPr>
          <p:nvPr>
            <p:ph type="sldNum" sz="quarter" idx="12"/>
          </p:nvPr>
        </p:nvSpPr>
        <p:spPr/>
        <p:txBody>
          <a:bodyPr/>
          <a:lstStyle/>
          <a:p>
            <a:fld id="{8CE0216B-780D-4BE9-A418-50E0C1237D17}" type="slidenum">
              <a:rPr lang="en-US" smtClean="0"/>
              <a:t>‹#›</a:t>
            </a:fld>
            <a:endParaRPr lang="en-US"/>
          </a:p>
        </p:txBody>
      </p:sp>
    </p:spTree>
    <p:extLst>
      <p:ext uri="{BB962C8B-B14F-4D97-AF65-F5344CB8AC3E}">
        <p14:creationId xmlns:p14="http://schemas.microsoft.com/office/powerpoint/2010/main" val="7119081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5F633C3-5FA5-439E-8098-65D5097B54B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874BBF8-7B13-483B-9097-84104FFA839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8B8290B-A29A-48BB-8AD6-F4AFC83205B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8D3019-055E-432E-AB6E-0BBC08E8E3CA}" type="datetimeFigureOut">
              <a:rPr lang="en-US" smtClean="0"/>
              <a:t>2/14/2021</a:t>
            </a:fld>
            <a:endParaRPr lang="en-US"/>
          </a:p>
        </p:txBody>
      </p:sp>
      <p:sp>
        <p:nvSpPr>
          <p:cNvPr id="5" name="Footer Placeholder 4">
            <a:extLst>
              <a:ext uri="{FF2B5EF4-FFF2-40B4-BE49-F238E27FC236}">
                <a16:creationId xmlns:a16="http://schemas.microsoft.com/office/drawing/2014/main" id="{F44A9690-DDF5-4311-888C-13BE70A337C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E2E2EAB-7D2E-4CA3-B5A1-B5B215433A9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E0216B-780D-4BE9-A418-50E0C1237D17}" type="slidenum">
              <a:rPr lang="en-US" smtClean="0"/>
              <a:t>‹#›</a:t>
            </a:fld>
            <a:endParaRPr lang="en-US"/>
          </a:p>
        </p:txBody>
      </p:sp>
    </p:spTree>
    <p:extLst>
      <p:ext uri="{BB962C8B-B14F-4D97-AF65-F5344CB8AC3E}">
        <p14:creationId xmlns:p14="http://schemas.microsoft.com/office/powerpoint/2010/main" val="13850376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hyperlink" Target="http://www.pcmag.com/article2/0,2817,2404258,00.asp"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5.gif"/></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629471-B77B-40A5-AD4A-5AC40AE98209}"/>
              </a:ext>
            </a:extLst>
          </p:cNvPr>
          <p:cNvSpPr>
            <a:spLocks noGrp="1"/>
          </p:cNvSpPr>
          <p:nvPr>
            <p:ph type="ctrTitle"/>
          </p:nvPr>
        </p:nvSpPr>
        <p:spPr/>
        <p:txBody>
          <a:bodyPr/>
          <a:lstStyle/>
          <a:p>
            <a:r>
              <a:rPr lang="en-US" dirty="0"/>
              <a:t>Hardware</a:t>
            </a:r>
          </a:p>
        </p:txBody>
      </p:sp>
      <p:sp>
        <p:nvSpPr>
          <p:cNvPr id="3" name="Subtitle 2">
            <a:extLst>
              <a:ext uri="{FF2B5EF4-FFF2-40B4-BE49-F238E27FC236}">
                <a16:creationId xmlns:a16="http://schemas.microsoft.com/office/drawing/2014/main" id="{EFFA8B33-5755-4529-89B7-D5E1D35C62F4}"/>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12041286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91322E-939A-482F-98C0-35EA4A892689}"/>
              </a:ext>
            </a:extLst>
          </p:cNvPr>
          <p:cNvSpPr>
            <a:spLocks noGrp="1"/>
          </p:cNvSpPr>
          <p:nvPr>
            <p:ph type="title"/>
          </p:nvPr>
        </p:nvSpPr>
        <p:spPr/>
        <p:txBody>
          <a:bodyPr/>
          <a:lstStyle/>
          <a:p>
            <a:r>
              <a:rPr lang="en-US" dirty="0"/>
              <a:t>RAM versus secondary storage</a:t>
            </a:r>
          </a:p>
        </p:txBody>
      </p:sp>
      <p:sp>
        <p:nvSpPr>
          <p:cNvPr id="3" name="Content Placeholder 2">
            <a:extLst>
              <a:ext uri="{FF2B5EF4-FFF2-40B4-BE49-F238E27FC236}">
                <a16:creationId xmlns:a16="http://schemas.microsoft.com/office/drawing/2014/main" id="{EF338FC0-50D4-4BC7-9942-5848D2E8CA61}"/>
              </a:ext>
            </a:extLst>
          </p:cNvPr>
          <p:cNvSpPr>
            <a:spLocks noGrp="1"/>
          </p:cNvSpPr>
          <p:nvPr>
            <p:ph idx="1"/>
          </p:nvPr>
        </p:nvSpPr>
        <p:spPr/>
        <p:txBody>
          <a:bodyPr>
            <a:normAutofit fontScale="92500"/>
          </a:bodyPr>
          <a:lstStyle/>
          <a:p>
            <a:r>
              <a:rPr lang="en-US" dirty="0"/>
              <a:t>Devices that are NOT volatile</a:t>
            </a:r>
          </a:p>
          <a:p>
            <a:pPr lvl="1"/>
            <a:r>
              <a:rPr lang="en-US" dirty="0"/>
              <a:t>Hard disk drives – magnetic</a:t>
            </a:r>
          </a:p>
          <a:p>
            <a:pPr lvl="1"/>
            <a:r>
              <a:rPr lang="en-US" dirty="0"/>
              <a:t>Solid state drives – electronic</a:t>
            </a:r>
          </a:p>
          <a:p>
            <a:pPr lvl="1"/>
            <a:r>
              <a:rPr lang="en-US" dirty="0"/>
              <a:t>Optical drives - laser</a:t>
            </a:r>
          </a:p>
          <a:p>
            <a:r>
              <a:rPr lang="en-US" dirty="0"/>
              <a:t>Cheaper to store data/programs</a:t>
            </a:r>
          </a:p>
          <a:p>
            <a:pPr lvl="1"/>
            <a:r>
              <a:rPr lang="en-US" dirty="0"/>
              <a:t>1 Tb drive versus 16 Gb of RAM – both cost about $100 right now</a:t>
            </a:r>
          </a:p>
          <a:p>
            <a:r>
              <a:rPr lang="en-US" dirty="0"/>
              <a:t>Slower to access data/programs</a:t>
            </a:r>
          </a:p>
          <a:p>
            <a:pPr lvl="1"/>
            <a:r>
              <a:rPr lang="en-US" dirty="0"/>
              <a:t>A million times slower than RAM speeds</a:t>
            </a:r>
          </a:p>
          <a:p>
            <a:r>
              <a:rPr lang="en-US" dirty="0"/>
              <a:t>More RAM lets you have process more data, larger programs </a:t>
            </a:r>
          </a:p>
          <a:p>
            <a:r>
              <a:rPr lang="en-US" dirty="0"/>
              <a:t>More storage spaces lets you keep more videos, songs, programs long-term</a:t>
            </a:r>
          </a:p>
        </p:txBody>
      </p:sp>
    </p:spTree>
    <p:extLst>
      <p:ext uri="{BB962C8B-B14F-4D97-AF65-F5344CB8AC3E}">
        <p14:creationId xmlns:p14="http://schemas.microsoft.com/office/powerpoint/2010/main" val="22673855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8615" y="-249382"/>
            <a:ext cx="3932237" cy="1600200"/>
          </a:xfrm>
        </p:spPr>
        <p:txBody>
          <a:bodyPr/>
          <a:lstStyle/>
          <a:p>
            <a:r>
              <a:rPr lang="en-US" dirty="0"/>
              <a:t>Virtual Memory </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816912" y="987425"/>
            <a:ext cx="2904751" cy="4873625"/>
          </a:xfrm>
        </p:spPr>
      </p:pic>
      <p:sp>
        <p:nvSpPr>
          <p:cNvPr id="5" name="Text Placeholder 4"/>
          <p:cNvSpPr>
            <a:spLocks noGrp="1"/>
          </p:cNvSpPr>
          <p:nvPr>
            <p:ph type="body" sz="half" idx="2"/>
          </p:nvPr>
        </p:nvSpPr>
        <p:spPr>
          <a:xfrm>
            <a:off x="839788" y="1433945"/>
            <a:ext cx="5256212" cy="4946073"/>
          </a:xfrm>
        </p:spPr>
        <p:txBody>
          <a:bodyPr>
            <a:noAutofit/>
          </a:bodyPr>
          <a:lstStyle/>
          <a:p>
            <a:pPr marL="285750" indent="-285750">
              <a:buFont typeface="Arial" panose="020B0604020202020204" pitchFamily="34" charset="0"/>
              <a:buChar char="•"/>
            </a:pPr>
            <a:r>
              <a:rPr lang="en-US" sz="2000" dirty="0"/>
              <a:t>System may not have enough RAM to hold all of a program’s instructions</a:t>
            </a:r>
          </a:p>
          <a:p>
            <a:pPr marL="285750" indent="-285750">
              <a:buFont typeface="Arial" panose="020B0604020202020204" pitchFamily="34" charset="0"/>
              <a:buChar char="•"/>
            </a:pPr>
            <a:r>
              <a:rPr lang="en-US" sz="2000" dirty="0"/>
              <a:t>Virtual memory uses HD space to simulate having more RAM in a system</a:t>
            </a:r>
          </a:p>
          <a:p>
            <a:pPr marL="285750" indent="-285750">
              <a:buFont typeface="Arial" panose="020B0604020202020204" pitchFamily="34" charset="0"/>
              <a:buChar char="•"/>
            </a:pPr>
            <a:r>
              <a:rPr lang="en-US" sz="2000" dirty="0"/>
              <a:t>Operating System swaps parts of the programs in from and out to the HD</a:t>
            </a:r>
          </a:p>
          <a:p>
            <a:pPr marL="285750" indent="-285750">
              <a:buFont typeface="Arial" panose="020B0604020202020204" pitchFamily="34" charset="0"/>
              <a:buChar char="•"/>
            </a:pPr>
            <a:r>
              <a:rPr lang="en-US" sz="2000" dirty="0"/>
              <a:t>It is a slower process than having actual RAM on your machine – the hard drive is slower to access than RAM, and the act of swapping takes time.</a:t>
            </a:r>
          </a:p>
          <a:p>
            <a:pPr marL="285750" indent="-285750">
              <a:buFont typeface="Arial" panose="020B0604020202020204" pitchFamily="34" charset="0"/>
              <a:buChar char="•"/>
            </a:pPr>
            <a:r>
              <a:rPr lang="en-US" sz="2000" dirty="0"/>
              <a:t>It makes it possible to run programs which can’t fit in your computer’s memory.</a:t>
            </a:r>
          </a:p>
          <a:p>
            <a:pPr marL="285750" indent="-285750">
              <a:buFont typeface="Arial" panose="020B0604020202020204" pitchFamily="34" charset="0"/>
              <a:buChar char="•"/>
            </a:pPr>
            <a:r>
              <a:rPr lang="en-US" sz="2000" dirty="0"/>
              <a:t>So adding more real RAM to a computer will speed up its processing, there is not so much swapping in and out.</a:t>
            </a:r>
          </a:p>
        </p:txBody>
      </p:sp>
    </p:spTree>
    <p:extLst>
      <p:ext uri="{BB962C8B-B14F-4D97-AF65-F5344CB8AC3E}">
        <p14:creationId xmlns:p14="http://schemas.microsoft.com/office/powerpoint/2010/main" val="35325141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Comparing SSD and Hard Drives</a:t>
            </a:r>
          </a:p>
        </p:txBody>
      </p:sp>
      <p:sp>
        <p:nvSpPr>
          <p:cNvPr id="3" name="Content Placeholder 2"/>
          <p:cNvSpPr>
            <a:spLocks noGrp="1"/>
          </p:cNvSpPr>
          <p:nvPr>
            <p:ph idx="1"/>
          </p:nvPr>
        </p:nvSpPr>
        <p:spPr/>
        <p:txBody>
          <a:bodyPr>
            <a:normAutofit/>
          </a:bodyPr>
          <a:lstStyle/>
          <a:p>
            <a:r>
              <a:rPr lang="en-US" dirty="0">
                <a:hlinkClick r:id="rId2"/>
              </a:rPr>
              <a:t>http://www.pcmag.com/article2/0,2817,2404258,00.asp</a:t>
            </a:r>
            <a:endParaRPr lang="en-US" dirty="0"/>
          </a:p>
          <a:p>
            <a:r>
              <a:rPr lang="en-US" dirty="0"/>
              <a:t>Lifespan of either device is probably not going to be the determining factor in the lifespan of the computer as a whole</a:t>
            </a:r>
          </a:p>
          <a:p>
            <a:r>
              <a:rPr lang="en-US" dirty="0"/>
              <a:t>People get new machines before their HD or SSD wears out</a:t>
            </a:r>
          </a:p>
          <a:p>
            <a:r>
              <a:rPr lang="en-US" dirty="0"/>
              <a:t>Some manufacturers producing hybrid devices – Hard drive for capacity and then a smaller SSD for a buffer to the HD</a:t>
            </a:r>
          </a:p>
          <a:p>
            <a:r>
              <a:rPr lang="en-US" dirty="0"/>
              <a:t>Cloud storage is going to make both of these less important to the computer – using other people’s computers via the Net</a:t>
            </a:r>
          </a:p>
        </p:txBody>
      </p:sp>
    </p:spTree>
    <p:extLst>
      <p:ext uri="{BB962C8B-B14F-4D97-AF65-F5344CB8AC3E}">
        <p14:creationId xmlns:p14="http://schemas.microsoft.com/office/powerpoint/2010/main" val="16779527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A57DBE-3AF1-4D8A-8719-32C9625F7216}"/>
              </a:ext>
            </a:extLst>
          </p:cNvPr>
          <p:cNvSpPr>
            <a:spLocks noGrp="1"/>
          </p:cNvSpPr>
          <p:nvPr>
            <p:ph type="title"/>
          </p:nvPr>
        </p:nvSpPr>
        <p:spPr/>
        <p:txBody>
          <a:bodyPr/>
          <a:lstStyle/>
          <a:p>
            <a:r>
              <a:rPr lang="en-US" dirty="0"/>
              <a:t>Other secondary storage devices</a:t>
            </a:r>
          </a:p>
        </p:txBody>
      </p:sp>
      <p:sp>
        <p:nvSpPr>
          <p:cNvPr id="3" name="Content Placeholder 2">
            <a:extLst>
              <a:ext uri="{FF2B5EF4-FFF2-40B4-BE49-F238E27FC236}">
                <a16:creationId xmlns:a16="http://schemas.microsoft.com/office/drawing/2014/main" id="{C54B4B5C-F604-4147-9100-71418B9CE5B2}"/>
              </a:ext>
            </a:extLst>
          </p:cNvPr>
          <p:cNvSpPr>
            <a:spLocks noGrp="1"/>
          </p:cNvSpPr>
          <p:nvPr>
            <p:ph idx="1"/>
          </p:nvPr>
        </p:nvSpPr>
        <p:spPr/>
        <p:txBody>
          <a:bodyPr>
            <a:normAutofit fontScale="92500" lnSpcReduction="10000"/>
          </a:bodyPr>
          <a:lstStyle/>
          <a:p>
            <a:r>
              <a:rPr lang="en-US" dirty="0"/>
              <a:t>Older devices</a:t>
            </a:r>
          </a:p>
          <a:p>
            <a:pPr lvl="1"/>
            <a:r>
              <a:rPr lang="en-US" dirty="0"/>
              <a:t>Magnetic tape on reels</a:t>
            </a:r>
          </a:p>
          <a:p>
            <a:pPr lvl="1"/>
            <a:r>
              <a:rPr lang="en-US" dirty="0"/>
              <a:t>Punched paper cards</a:t>
            </a:r>
          </a:p>
          <a:p>
            <a:pPr lvl="1"/>
            <a:r>
              <a:rPr lang="en-US" dirty="0"/>
              <a:t>Optical drives written on with lasers</a:t>
            </a:r>
          </a:p>
          <a:p>
            <a:pPr lvl="1"/>
            <a:r>
              <a:rPr lang="en-US" dirty="0"/>
              <a:t>Floppy disks – small, portable, 1.5 Mbytes capacity</a:t>
            </a:r>
          </a:p>
          <a:p>
            <a:r>
              <a:rPr lang="en-US" dirty="0"/>
              <a:t>SD cards </a:t>
            </a:r>
          </a:p>
          <a:p>
            <a:pPr lvl="1"/>
            <a:r>
              <a:rPr lang="en-US" dirty="0"/>
              <a:t>Small plastic rectangles that have solid state circuitry on them</a:t>
            </a:r>
          </a:p>
          <a:p>
            <a:pPr lvl="2"/>
            <a:r>
              <a:rPr lang="en-US" dirty="0"/>
              <a:t>Cameras, other portable devices</a:t>
            </a:r>
          </a:p>
          <a:p>
            <a:r>
              <a:rPr lang="en-US" dirty="0"/>
              <a:t>Flash drives (memory sticks)</a:t>
            </a:r>
          </a:p>
          <a:p>
            <a:pPr lvl="2"/>
            <a:r>
              <a:rPr lang="en-US" dirty="0"/>
              <a:t>Solid state devices</a:t>
            </a:r>
          </a:p>
          <a:p>
            <a:pPr lvl="1"/>
            <a:r>
              <a:rPr lang="en-US" dirty="0"/>
              <a:t>Usually draw power from the port / device they are plugged into</a:t>
            </a:r>
          </a:p>
          <a:p>
            <a:pPr lvl="1"/>
            <a:r>
              <a:rPr lang="en-US" dirty="0"/>
              <a:t>Caution about static electricity on exposed connectors!</a:t>
            </a:r>
          </a:p>
        </p:txBody>
      </p:sp>
    </p:spTree>
    <p:extLst>
      <p:ext uri="{BB962C8B-B14F-4D97-AF65-F5344CB8AC3E}">
        <p14:creationId xmlns:p14="http://schemas.microsoft.com/office/powerpoint/2010/main" val="30150326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1C21B2-16F7-4728-9D5B-7A5038CFC6DE}"/>
              </a:ext>
            </a:extLst>
          </p:cNvPr>
          <p:cNvSpPr>
            <a:spLocks noGrp="1"/>
          </p:cNvSpPr>
          <p:nvPr>
            <p:ph type="title"/>
          </p:nvPr>
        </p:nvSpPr>
        <p:spPr/>
        <p:txBody>
          <a:bodyPr/>
          <a:lstStyle/>
          <a:p>
            <a:r>
              <a:rPr lang="en-US" dirty="0"/>
              <a:t>Input devices</a:t>
            </a:r>
          </a:p>
        </p:txBody>
      </p:sp>
      <p:sp>
        <p:nvSpPr>
          <p:cNvPr id="3" name="Content Placeholder 2">
            <a:extLst>
              <a:ext uri="{FF2B5EF4-FFF2-40B4-BE49-F238E27FC236}">
                <a16:creationId xmlns:a16="http://schemas.microsoft.com/office/drawing/2014/main" id="{BDB60011-8CA0-41E9-9C48-3D50E39A58A9}"/>
              </a:ext>
            </a:extLst>
          </p:cNvPr>
          <p:cNvSpPr>
            <a:spLocks noGrp="1"/>
          </p:cNvSpPr>
          <p:nvPr>
            <p:ph idx="1"/>
          </p:nvPr>
        </p:nvSpPr>
        <p:spPr/>
        <p:txBody>
          <a:bodyPr/>
          <a:lstStyle/>
          <a:p>
            <a:r>
              <a:rPr lang="en-US" dirty="0"/>
              <a:t>Keyboard</a:t>
            </a:r>
          </a:p>
          <a:p>
            <a:r>
              <a:rPr lang="en-US" dirty="0"/>
              <a:t>Mouse</a:t>
            </a:r>
          </a:p>
          <a:p>
            <a:r>
              <a:rPr lang="en-US" dirty="0"/>
              <a:t>Touch pad</a:t>
            </a:r>
          </a:p>
          <a:p>
            <a:r>
              <a:rPr lang="en-US" dirty="0"/>
              <a:t>Touch screen</a:t>
            </a:r>
          </a:p>
          <a:p>
            <a:r>
              <a:rPr lang="en-US" dirty="0"/>
              <a:t>Voice  (Microphone)</a:t>
            </a:r>
          </a:p>
          <a:p>
            <a:r>
              <a:rPr lang="en-US" dirty="0"/>
              <a:t>Scanner</a:t>
            </a:r>
          </a:p>
          <a:p>
            <a:r>
              <a:rPr lang="en-US" dirty="0"/>
              <a:t>VR (virtual reality) equipment</a:t>
            </a:r>
          </a:p>
          <a:p>
            <a:endParaRPr lang="en-US" dirty="0"/>
          </a:p>
        </p:txBody>
      </p:sp>
    </p:spTree>
    <p:extLst>
      <p:ext uri="{BB962C8B-B14F-4D97-AF65-F5344CB8AC3E}">
        <p14:creationId xmlns:p14="http://schemas.microsoft.com/office/powerpoint/2010/main" val="2421389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62E9D0-5088-4763-A480-1EA41776D578}"/>
              </a:ext>
            </a:extLst>
          </p:cNvPr>
          <p:cNvSpPr>
            <a:spLocks noGrp="1"/>
          </p:cNvSpPr>
          <p:nvPr>
            <p:ph type="title"/>
          </p:nvPr>
        </p:nvSpPr>
        <p:spPr/>
        <p:txBody>
          <a:bodyPr/>
          <a:lstStyle/>
          <a:p>
            <a:r>
              <a:rPr lang="en-US" dirty="0"/>
              <a:t>Keyboards</a:t>
            </a:r>
          </a:p>
        </p:txBody>
      </p:sp>
      <p:sp>
        <p:nvSpPr>
          <p:cNvPr id="3" name="Content Placeholder 2">
            <a:extLst>
              <a:ext uri="{FF2B5EF4-FFF2-40B4-BE49-F238E27FC236}">
                <a16:creationId xmlns:a16="http://schemas.microsoft.com/office/drawing/2014/main" id="{B4113854-E3F8-467B-9FC3-A57EF71B34E1}"/>
              </a:ext>
            </a:extLst>
          </p:cNvPr>
          <p:cNvSpPr>
            <a:spLocks noGrp="1"/>
          </p:cNvSpPr>
          <p:nvPr>
            <p:ph idx="1"/>
          </p:nvPr>
        </p:nvSpPr>
        <p:spPr/>
        <p:txBody>
          <a:bodyPr/>
          <a:lstStyle/>
          <a:p>
            <a:r>
              <a:rPr lang="en-US" dirty="0"/>
              <a:t>Standard layout = QWERTY</a:t>
            </a:r>
          </a:p>
          <a:p>
            <a:r>
              <a:rPr lang="en-US" dirty="0"/>
              <a:t>Other layouts available – customizable in most OS</a:t>
            </a:r>
          </a:p>
          <a:p>
            <a:r>
              <a:rPr lang="en-US" dirty="0"/>
              <a:t>Dvorak layout more efficient than QWERTY (see Wikipedia)</a:t>
            </a:r>
          </a:p>
          <a:p>
            <a:r>
              <a:rPr lang="en-US" dirty="0"/>
              <a:t>“Sticky keys” for people with muscle control problems	</a:t>
            </a:r>
          </a:p>
          <a:p>
            <a:pPr lvl="1"/>
            <a:r>
              <a:rPr lang="en-US" dirty="0"/>
              <a:t>Available in Windows OS</a:t>
            </a:r>
          </a:p>
          <a:p>
            <a:r>
              <a:rPr lang="en-US" dirty="0"/>
              <a:t>Most keyboards use USB port these days to connect to computer</a:t>
            </a:r>
          </a:p>
        </p:txBody>
      </p:sp>
    </p:spTree>
    <p:extLst>
      <p:ext uri="{BB962C8B-B14F-4D97-AF65-F5344CB8AC3E}">
        <p14:creationId xmlns:p14="http://schemas.microsoft.com/office/powerpoint/2010/main" val="32478019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8D68B8-6AA9-4F1B-A402-9222F655E091}"/>
              </a:ext>
            </a:extLst>
          </p:cNvPr>
          <p:cNvSpPr>
            <a:spLocks noGrp="1"/>
          </p:cNvSpPr>
          <p:nvPr>
            <p:ph type="title"/>
          </p:nvPr>
        </p:nvSpPr>
        <p:spPr/>
        <p:txBody>
          <a:bodyPr/>
          <a:lstStyle/>
          <a:p>
            <a:r>
              <a:rPr lang="en-US" dirty="0"/>
              <a:t>Mice</a:t>
            </a:r>
          </a:p>
        </p:txBody>
      </p:sp>
      <p:sp>
        <p:nvSpPr>
          <p:cNvPr id="3" name="Content Placeholder 2">
            <a:extLst>
              <a:ext uri="{FF2B5EF4-FFF2-40B4-BE49-F238E27FC236}">
                <a16:creationId xmlns:a16="http://schemas.microsoft.com/office/drawing/2014/main" id="{78BEFBC4-E89E-4A70-9ACB-D67B1032749E}"/>
              </a:ext>
            </a:extLst>
          </p:cNvPr>
          <p:cNvSpPr>
            <a:spLocks noGrp="1"/>
          </p:cNvSpPr>
          <p:nvPr>
            <p:ph idx="1"/>
          </p:nvPr>
        </p:nvSpPr>
        <p:spPr/>
        <p:txBody>
          <a:bodyPr>
            <a:normAutofit/>
          </a:bodyPr>
          <a:lstStyle/>
          <a:p>
            <a:r>
              <a:rPr lang="en-US" dirty="0"/>
              <a:t>Mechanical mice used a steel ball that rolled on surface – sensors could tell which way and how much the ball rolled</a:t>
            </a:r>
          </a:p>
          <a:p>
            <a:r>
              <a:rPr lang="en-US" dirty="0"/>
              <a:t>Optical mice (most mice these days) uses simple camera, takes pictures thousand times a second, compares them to determine distance moved and direction</a:t>
            </a:r>
          </a:p>
          <a:p>
            <a:r>
              <a:rPr lang="en-US" dirty="0"/>
              <a:t>Needs light source to take the pictures – usually LED</a:t>
            </a:r>
          </a:p>
          <a:p>
            <a:r>
              <a:rPr lang="en-US" dirty="0"/>
              <a:t>Can work on most surfaces, not so good on reflective surfaces</a:t>
            </a:r>
          </a:p>
          <a:p>
            <a:r>
              <a:rPr lang="en-US" dirty="0"/>
              <a:t>Wired mice get power from computer, wireless must use batteries</a:t>
            </a:r>
          </a:p>
          <a:p>
            <a:pPr marL="0" indent="0">
              <a:buNone/>
            </a:pPr>
            <a:endParaRPr lang="en-US" dirty="0"/>
          </a:p>
        </p:txBody>
      </p:sp>
    </p:spTree>
    <p:extLst>
      <p:ext uri="{BB962C8B-B14F-4D97-AF65-F5344CB8AC3E}">
        <p14:creationId xmlns:p14="http://schemas.microsoft.com/office/powerpoint/2010/main" val="21563779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384A61-F24C-4A30-B00F-2D3D7030C0F6}"/>
              </a:ext>
            </a:extLst>
          </p:cNvPr>
          <p:cNvSpPr>
            <a:spLocks noGrp="1"/>
          </p:cNvSpPr>
          <p:nvPr>
            <p:ph type="title"/>
          </p:nvPr>
        </p:nvSpPr>
        <p:spPr/>
        <p:txBody>
          <a:bodyPr/>
          <a:lstStyle/>
          <a:p>
            <a:r>
              <a:rPr lang="en-US" dirty="0"/>
              <a:t>Touchpads and touch screens</a:t>
            </a:r>
          </a:p>
        </p:txBody>
      </p:sp>
      <p:sp>
        <p:nvSpPr>
          <p:cNvPr id="3" name="Content Placeholder 2">
            <a:extLst>
              <a:ext uri="{FF2B5EF4-FFF2-40B4-BE49-F238E27FC236}">
                <a16:creationId xmlns:a16="http://schemas.microsoft.com/office/drawing/2014/main" id="{77D8B088-76D2-45DA-A3C8-E87B88986E3D}"/>
              </a:ext>
            </a:extLst>
          </p:cNvPr>
          <p:cNvSpPr>
            <a:spLocks noGrp="1"/>
          </p:cNvSpPr>
          <p:nvPr>
            <p:ph idx="1"/>
          </p:nvPr>
        </p:nvSpPr>
        <p:spPr/>
        <p:txBody>
          <a:bodyPr/>
          <a:lstStyle/>
          <a:p>
            <a:r>
              <a:rPr lang="en-US" dirty="0"/>
              <a:t>Touchpads are used on some laptops to replace a mouse</a:t>
            </a:r>
          </a:p>
          <a:p>
            <a:r>
              <a:rPr lang="en-US" dirty="0"/>
              <a:t>Touch screens are larger membranes on top of display</a:t>
            </a:r>
          </a:p>
          <a:p>
            <a:r>
              <a:rPr lang="en-US" dirty="0"/>
              <a:t>Depends on skin conducting electricity to detect movement or taps</a:t>
            </a:r>
          </a:p>
          <a:p>
            <a:r>
              <a:rPr lang="en-US" dirty="0"/>
              <a:t>Can also use a stylus with the same properties as skin</a:t>
            </a:r>
          </a:p>
          <a:p>
            <a:r>
              <a:rPr lang="en-US" dirty="0"/>
              <a:t>Should be kept clean! And not wet!</a:t>
            </a:r>
          </a:p>
        </p:txBody>
      </p:sp>
    </p:spTree>
    <p:extLst>
      <p:ext uri="{BB962C8B-B14F-4D97-AF65-F5344CB8AC3E}">
        <p14:creationId xmlns:p14="http://schemas.microsoft.com/office/powerpoint/2010/main" val="9409264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F94F2-B125-4E9D-9C55-56686159ED1A}"/>
              </a:ext>
            </a:extLst>
          </p:cNvPr>
          <p:cNvSpPr>
            <a:spLocks noGrp="1"/>
          </p:cNvSpPr>
          <p:nvPr>
            <p:ph type="title"/>
          </p:nvPr>
        </p:nvSpPr>
        <p:spPr/>
        <p:txBody>
          <a:bodyPr/>
          <a:lstStyle/>
          <a:p>
            <a:r>
              <a:rPr lang="en-US" dirty="0"/>
              <a:t>Speech / Voice</a:t>
            </a:r>
          </a:p>
        </p:txBody>
      </p:sp>
      <p:sp>
        <p:nvSpPr>
          <p:cNvPr id="3" name="Content Placeholder 2">
            <a:extLst>
              <a:ext uri="{FF2B5EF4-FFF2-40B4-BE49-F238E27FC236}">
                <a16:creationId xmlns:a16="http://schemas.microsoft.com/office/drawing/2014/main" id="{74196F12-5829-4525-ABD5-93F98F2B6E75}"/>
              </a:ext>
            </a:extLst>
          </p:cNvPr>
          <p:cNvSpPr>
            <a:spLocks noGrp="1"/>
          </p:cNvSpPr>
          <p:nvPr>
            <p:ph idx="1"/>
          </p:nvPr>
        </p:nvSpPr>
        <p:spPr/>
        <p:txBody>
          <a:bodyPr>
            <a:normAutofit lnSpcReduction="10000"/>
          </a:bodyPr>
          <a:lstStyle/>
          <a:p>
            <a:r>
              <a:rPr lang="en-US" dirty="0"/>
              <a:t>Needs a microphone</a:t>
            </a:r>
          </a:p>
          <a:p>
            <a:r>
              <a:rPr lang="en-US" dirty="0"/>
              <a:t>Useful for situations where your hands are busy with something else</a:t>
            </a:r>
          </a:p>
          <a:p>
            <a:r>
              <a:rPr lang="en-US" dirty="0"/>
              <a:t>Not as fast as typing, noisier</a:t>
            </a:r>
          </a:p>
          <a:p>
            <a:r>
              <a:rPr lang="en-US" dirty="0"/>
              <a:t>Requires software – speech recognition</a:t>
            </a:r>
          </a:p>
          <a:p>
            <a:pPr lvl="1"/>
            <a:r>
              <a:rPr lang="en-US" dirty="0"/>
              <a:t>Turns audio signal into text or commands - Not perfected yet</a:t>
            </a:r>
          </a:p>
          <a:p>
            <a:r>
              <a:rPr lang="en-US" dirty="0"/>
              <a:t>Siri or Alexa</a:t>
            </a:r>
          </a:p>
          <a:p>
            <a:pPr lvl="1"/>
            <a:r>
              <a:rPr lang="en-US" dirty="0"/>
              <a:t>Device does not have the power to do much speech recognition</a:t>
            </a:r>
          </a:p>
          <a:p>
            <a:pPr lvl="1"/>
            <a:r>
              <a:rPr lang="en-US" dirty="0"/>
              <a:t>They listen constantly for their ‘trigger word’</a:t>
            </a:r>
          </a:p>
          <a:p>
            <a:pPr lvl="1"/>
            <a:r>
              <a:rPr lang="en-US" dirty="0"/>
              <a:t>When they hear it, they send the audio signal to server machine over Net which can do more complicated analysis</a:t>
            </a:r>
          </a:p>
        </p:txBody>
      </p:sp>
    </p:spTree>
    <p:extLst>
      <p:ext uri="{BB962C8B-B14F-4D97-AF65-F5344CB8AC3E}">
        <p14:creationId xmlns:p14="http://schemas.microsoft.com/office/powerpoint/2010/main" val="37017967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49E1C8-F1CC-4491-AF3C-9B3A71FB7359}"/>
              </a:ext>
            </a:extLst>
          </p:cNvPr>
          <p:cNvSpPr>
            <a:spLocks noGrp="1"/>
          </p:cNvSpPr>
          <p:nvPr>
            <p:ph type="title"/>
          </p:nvPr>
        </p:nvSpPr>
        <p:spPr/>
        <p:txBody>
          <a:bodyPr/>
          <a:lstStyle/>
          <a:p>
            <a:r>
              <a:rPr lang="en-US" dirty="0"/>
              <a:t>Scanners</a:t>
            </a:r>
          </a:p>
        </p:txBody>
      </p:sp>
      <p:sp>
        <p:nvSpPr>
          <p:cNvPr id="3" name="Content Placeholder 2">
            <a:extLst>
              <a:ext uri="{FF2B5EF4-FFF2-40B4-BE49-F238E27FC236}">
                <a16:creationId xmlns:a16="http://schemas.microsoft.com/office/drawing/2014/main" id="{8AF82A83-5FEB-438A-9F7C-2DB06C63C432}"/>
              </a:ext>
            </a:extLst>
          </p:cNvPr>
          <p:cNvSpPr>
            <a:spLocks noGrp="1"/>
          </p:cNvSpPr>
          <p:nvPr>
            <p:ph idx="1"/>
          </p:nvPr>
        </p:nvSpPr>
        <p:spPr/>
        <p:txBody>
          <a:bodyPr/>
          <a:lstStyle/>
          <a:p>
            <a:r>
              <a:rPr lang="en-US" dirty="0"/>
              <a:t>Converts content on paper to digital signals</a:t>
            </a:r>
          </a:p>
          <a:p>
            <a:r>
              <a:rPr lang="en-US" dirty="0"/>
              <a:t>Pictures and graphs work better than text</a:t>
            </a:r>
          </a:p>
          <a:p>
            <a:r>
              <a:rPr lang="en-US" dirty="0"/>
              <a:t>Produces jpg, </a:t>
            </a:r>
            <a:r>
              <a:rPr lang="en-US" dirty="0" err="1"/>
              <a:t>png</a:t>
            </a:r>
            <a:r>
              <a:rPr lang="en-US" dirty="0"/>
              <a:t> or pdf</a:t>
            </a:r>
          </a:p>
          <a:p>
            <a:r>
              <a:rPr lang="en-US" dirty="0"/>
              <a:t>Usually has different resolution settings</a:t>
            </a:r>
          </a:p>
          <a:p>
            <a:pPr lvl="1"/>
            <a:r>
              <a:rPr lang="en-US" dirty="0"/>
              <a:t>Number of samples taken = amount of detail captured</a:t>
            </a:r>
          </a:p>
          <a:p>
            <a:pPr lvl="1"/>
            <a:r>
              <a:rPr lang="en-US" dirty="0"/>
              <a:t>High resolution yields better images, takes more time and space (files)</a:t>
            </a:r>
          </a:p>
          <a:p>
            <a:pPr lvl="1"/>
            <a:r>
              <a:rPr lang="en-US" dirty="0"/>
              <a:t>Low resolution does not give as good results, but is faster and smaller</a:t>
            </a:r>
          </a:p>
          <a:p>
            <a:endParaRPr lang="en-US" dirty="0"/>
          </a:p>
        </p:txBody>
      </p:sp>
    </p:spTree>
    <p:extLst>
      <p:ext uri="{BB962C8B-B14F-4D97-AF65-F5344CB8AC3E}">
        <p14:creationId xmlns:p14="http://schemas.microsoft.com/office/powerpoint/2010/main" val="21165612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Basic Hardware</a:t>
            </a:r>
          </a:p>
        </p:txBody>
      </p:sp>
      <p:sp>
        <p:nvSpPr>
          <p:cNvPr id="3" name="Content Placeholder 2"/>
          <p:cNvSpPr>
            <a:spLocks noGrp="1"/>
          </p:cNvSpPr>
          <p:nvPr>
            <p:ph idx="1"/>
          </p:nvPr>
        </p:nvSpPr>
        <p:spPr/>
        <p:txBody>
          <a:bodyPr>
            <a:normAutofit lnSpcReduction="10000"/>
          </a:bodyPr>
          <a:lstStyle/>
          <a:p>
            <a:r>
              <a:rPr lang="en-US" dirty="0"/>
              <a:t>Hardware vs. Software</a:t>
            </a:r>
          </a:p>
          <a:p>
            <a:r>
              <a:rPr lang="en-US" dirty="0"/>
              <a:t>Hardware includes</a:t>
            </a:r>
          </a:p>
          <a:p>
            <a:pPr lvl="1"/>
            <a:r>
              <a:rPr lang="en-US" dirty="0"/>
              <a:t>CPU = central processing unit</a:t>
            </a:r>
          </a:p>
          <a:p>
            <a:pPr lvl="1"/>
            <a:r>
              <a:rPr lang="en-US" dirty="0"/>
              <a:t>Memory = RAM (random access memory)</a:t>
            </a:r>
          </a:p>
          <a:p>
            <a:pPr lvl="1"/>
            <a:r>
              <a:rPr lang="en-US" dirty="0"/>
              <a:t>Input = Keyboard, mouse, microphone</a:t>
            </a:r>
          </a:p>
          <a:p>
            <a:pPr lvl="1"/>
            <a:r>
              <a:rPr lang="en-US" dirty="0"/>
              <a:t>Output = Screen, speaker, printer</a:t>
            </a:r>
          </a:p>
          <a:p>
            <a:pPr lvl="1"/>
            <a:r>
              <a:rPr lang="en-US" dirty="0"/>
              <a:t>Storage = Hard drive, DVD, Solid State</a:t>
            </a:r>
          </a:p>
          <a:p>
            <a:r>
              <a:rPr lang="en-US" dirty="0"/>
              <a:t>Volatile vs. non-volatile </a:t>
            </a:r>
          </a:p>
          <a:p>
            <a:pPr lvl="1"/>
            <a:r>
              <a:rPr lang="en-US" dirty="0"/>
              <a:t>Memory and the CPU are volatile – they lose their contents when the power cuts off</a:t>
            </a:r>
          </a:p>
          <a:p>
            <a:pPr lvl="1"/>
            <a:r>
              <a:rPr lang="en-US" dirty="0"/>
              <a:t>Storage is NON-volatile – they maintain their contents until you erase them</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33569" y="1825625"/>
            <a:ext cx="4257933" cy="2833461"/>
          </a:xfrm>
          <a:prstGeom prst="rect">
            <a:avLst/>
          </a:prstGeom>
        </p:spPr>
      </p:pic>
    </p:spTree>
    <p:extLst>
      <p:ext uri="{BB962C8B-B14F-4D97-AF65-F5344CB8AC3E}">
        <p14:creationId xmlns:p14="http://schemas.microsoft.com/office/powerpoint/2010/main" val="10106029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BEF067-3E8C-40D2-AB75-591C927A7200}"/>
              </a:ext>
            </a:extLst>
          </p:cNvPr>
          <p:cNvSpPr>
            <a:spLocks noGrp="1"/>
          </p:cNvSpPr>
          <p:nvPr>
            <p:ph type="title"/>
          </p:nvPr>
        </p:nvSpPr>
        <p:spPr/>
        <p:txBody>
          <a:bodyPr/>
          <a:lstStyle/>
          <a:p>
            <a:r>
              <a:rPr lang="en-US" dirty="0"/>
              <a:t>Output Devices</a:t>
            </a:r>
          </a:p>
        </p:txBody>
      </p:sp>
      <p:sp>
        <p:nvSpPr>
          <p:cNvPr id="3" name="Content Placeholder 2">
            <a:extLst>
              <a:ext uri="{FF2B5EF4-FFF2-40B4-BE49-F238E27FC236}">
                <a16:creationId xmlns:a16="http://schemas.microsoft.com/office/drawing/2014/main" id="{03BBC2A7-D930-4FC6-8347-F658AEA9569B}"/>
              </a:ext>
            </a:extLst>
          </p:cNvPr>
          <p:cNvSpPr>
            <a:spLocks noGrp="1"/>
          </p:cNvSpPr>
          <p:nvPr>
            <p:ph idx="1"/>
          </p:nvPr>
        </p:nvSpPr>
        <p:spPr/>
        <p:txBody>
          <a:bodyPr>
            <a:normAutofit fontScale="92500" lnSpcReduction="20000"/>
          </a:bodyPr>
          <a:lstStyle/>
          <a:p>
            <a:r>
              <a:rPr lang="en-US" dirty="0"/>
              <a:t>Displays</a:t>
            </a:r>
          </a:p>
          <a:p>
            <a:pPr lvl="1"/>
            <a:r>
              <a:rPr lang="en-US" dirty="0"/>
              <a:t>LCD (liquid crystal display) most common, cheap, light weight, low power</a:t>
            </a:r>
          </a:p>
          <a:p>
            <a:pPr lvl="1"/>
            <a:r>
              <a:rPr lang="en-US" dirty="0"/>
              <a:t>Plasma display – better resolution, more expensive, more power</a:t>
            </a:r>
          </a:p>
          <a:p>
            <a:pPr lvl="2"/>
            <a:r>
              <a:rPr lang="en-US" dirty="0"/>
              <a:t>Gas turned into plasma by electricity to make it glow</a:t>
            </a:r>
          </a:p>
          <a:p>
            <a:r>
              <a:rPr lang="en-US" dirty="0"/>
              <a:t>To display colors, use Red, Green, Blue to mix together</a:t>
            </a:r>
          </a:p>
          <a:p>
            <a:r>
              <a:rPr lang="en-US" dirty="0"/>
              <a:t>Pixel = smallest area on screen that can be independently controlled, turned on / off, turned different colors</a:t>
            </a:r>
          </a:p>
          <a:p>
            <a:r>
              <a:rPr lang="en-US" dirty="0"/>
              <a:t>Resolution = number of pixels across and down the display device</a:t>
            </a:r>
          </a:p>
          <a:p>
            <a:pPr lvl="1"/>
            <a:r>
              <a:rPr lang="en-US" dirty="0"/>
              <a:t>1600 x 900, 1280 x 1024, 1920 x 1200 typical for LCD monitors</a:t>
            </a:r>
          </a:p>
          <a:p>
            <a:r>
              <a:rPr lang="en-US" dirty="0"/>
              <a:t>Color depth (Wikipedia)</a:t>
            </a:r>
          </a:p>
          <a:p>
            <a:pPr lvl="1"/>
            <a:r>
              <a:rPr lang="en-US" dirty="0"/>
              <a:t>Number of bits used to store the color for a pixel </a:t>
            </a:r>
          </a:p>
          <a:p>
            <a:pPr lvl="1"/>
            <a:r>
              <a:rPr lang="en-US" dirty="0"/>
              <a:t>1 bit = monochrome, 24 bits = 16+ million colors</a:t>
            </a:r>
          </a:p>
        </p:txBody>
      </p:sp>
    </p:spTree>
    <p:extLst>
      <p:ext uri="{BB962C8B-B14F-4D97-AF65-F5344CB8AC3E}">
        <p14:creationId xmlns:p14="http://schemas.microsoft.com/office/powerpoint/2010/main" val="5663588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5" name="Rectangle 2"/>
          <p:cNvSpPr>
            <a:spLocks noGrp="1" noChangeArrowheads="1"/>
          </p:cNvSpPr>
          <p:nvPr>
            <p:ph type="title"/>
          </p:nvPr>
        </p:nvSpPr>
        <p:spPr/>
        <p:txBody>
          <a:bodyPr/>
          <a:lstStyle/>
          <a:p>
            <a:r>
              <a:rPr lang="en-US" dirty="0"/>
              <a:t>LCD Display Devices</a:t>
            </a:r>
          </a:p>
        </p:txBody>
      </p:sp>
      <p:sp>
        <p:nvSpPr>
          <p:cNvPr id="103426" name="Rectangle 3"/>
          <p:cNvSpPr>
            <a:spLocks noGrp="1" noChangeArrowheads="1"/>
          </p:cNvSpPr>
          <p:nvPr>
            <p:ph sz="half" idx="1"/>
          </p:nvPr>
        </p:nvSpPr>
        <p:spPr/>
        <p:txBody>
          <a:bodyPr/>
          <a:lstStyle/>
          <a:p>
            <a:r>
              <a:rPr lang="en-US" sz="2400" dirty="0"/>
              <a:t>An LCD display produces an image by filtering light through a layer of liquid crystal cells</a:t>
            </a:r>
          </a:p>
          <a:p>
            <a:r>
              <a:rPr lang="en-US" sz="2400" dirty="0"/>
              <a:t>LCD displays need a backlight, to come from behind the crystal cells, be changed to the desired color and then exit the display and strike your eyes.</a:t>
            </a:r>
          </a:p>
          <a:p>
            <a:r>
              <a:rPr lang="en-US" sz="2400" dirty="0"/>
              <a:t>Light is polarized as it travels from the light source, so that it is coming straight out of the screen.  If you view it from an angle, it is hard to see.</a:t>
            </a:r>
          </a:p>
        </p:txBody>
      </p:sp>
      <p:sp>
        <p:nvSpPr>
          <p:cNvPr id="103428" name="Footer Placeholder 4"/>
          <p:cNvSpPr>
            <a:spLocks noGrp="1"/>
          </p:cNvSpPr>
          <p:nvPr>
            <p:ph type="ftr" sz="quarter" idx="10"/>
          </p:nvPr>
        </p:nvSpPr>
        <p:spPr>
          <a:noFill/>
        </p:spPr>
        <p:txBody>
          <a:bodyPr/>
          <a:lstStyle/>
          <a:p>
            <a:r>
              <a:rPr lang="en-US"/>
              <a:t>Chapter 2: Computer Hardware</a:t>
            </a:r>
          </a:p>
        </p:txBody>
      </p:sp>
      <p:sp>
        <p:nvSpPr>
          <p:cNvPr id="103429" name="Slide Number Placeholder 5"/>
          <p:cNvSpPr>
            <a:spLocks noGrp="1"/>
          </p:cNvSpPr>
          <p:nvPr>
            <p:ph type="sldNum" sz="quarter" idx="11"/>
          </p:nvPr>
        </p:nvSpPr>
        <p:spPr>
          <a:noFill/>
        </p:spPr>
        <p:txBody>
          <a:bodyPr/>
          <a:lstStyle/>
          <a:p>
            <a:fld id="{B5BCF017-C37F-4152-A404-AF88215CA56C}" type="slidenum">
              <a:rPr lang="en-US">
                <a:cs typeface="Arial" charset="0"/>
              </a:rPr>
              <a:pPr/>
              <a:t>21</a:t>
            </a:fld>
            <a:endParaRPr lang="en-US" dirty="0">
              <a:cs typeface="Arial" charset="0"/>
            </a:endParaRPr>
          </a:p>
        </p:txBody>
      </p:sp>
      <p:pic>
        <p:nvPicPr>
          <p:cNvPr id="3" name="Content Placeholder 2" descr="Fig02-43.bmp"/>
          <p:cNvPicPr>
            <a:picLocks noGrp="1" noChangeAspect="1"/>
          </p:cNvPicPr>
          <p:nvPr>
            <p:ph sz="half" idx="2"/>
          </p:nvPr>
        </p:nvPicPr>
        <p:blipFill>
          <a:blip r:embed="rId3">
            <a:extLst>
              <a:ext uri="{28A0092B-C50C-407E-A947-70E740481C1C}">
                <a14:useLocalDpi xmlns:a14="http://schemas.microsoft.com/office/drawing/2010/main" val="0"/>
              </a:ext>
            </a:extLst>
          </a:blip>
          <a:srcRect t="-642" b="-642"/>
          <a:stretch>
            <a:fillRect/>
          </a:stretch>
        </p:blipFill>
        <p:spPr/>
      </p:pic>
    </p:spTree>
    <p:extLst>
      <p:ext uri="{BB962C8B-B14F-4D97-AF65-F5344CB8AC3E}">
        <p14:creationId xmlns:p14="http://schemas.microsoft.com/office/powerpoint/2010/main" val="40550120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7" name="Rectangle 2"/>
          <p:cNvSpPr>
            <a:spLocks noGrp="1" noChangeArrowheads="1"/>
          </p:cNvSpPr>
          <p:nvPr>
            <p:ph type="title"/>
          </p:nvPr>
        </p:nvSpPr>
        <p:spPr/>
        <p:txBody>
          <a:bodyPr/>
          <a:lstStyle/>
          <a:p>
            <a:r>
              <a:rPr lang="en-US"/>
              <a:t>Printers</a:t>
            </a:r>
          </a:p>
        </p:txBody>
      </p:sp>
      <p:sp>
        <p:nvSpPr>
          <p:cNvPr id="111618" name="Rectangle 3"/>
          <p:cNvSpPr>
            <a:spLocks noGrp="1" noChangeArrowheads="1"/>
          </p:cNvSpPr>
          <p:nvPr>
            <p:ph idx="1"/>
          </p:nvPr>
        </p:nvSpPr>
        <p:spPr/>
        <p:txBody>
          <a:bodyPr/>
          <a:lstStyle/>
          <a:p>
            <a:r>
              <a:rPr lang="en-US" sz="2400" dirty="0"/>
              <a:t>An ink-jet printer has a nozzle-like print head that sprays ink onto paper</a:t>
            </a:r>
          </a:p>
          <a:p>
            <a:r>
              <a:rPr lang="en-US" sz="2400" dirty="0"/>
              <a:t>A laser printer uses the same technology as a photocopier (path of paper through a laser printer in image on right)</a:t>
            </a:r>
          </a:p>
        </p:txBody>
      </p:sp>
      <p:sp>
        <p:nvSpPr>
          <p:cNvPr id="111619" name="Footer Placeholder 3"/>
          <p:cNvSpPr>
            <a:spLocks noGrp="1"/>
          </p:cNvSpPr>
          <p:nvPr>
            <p:ph type="ftr" sz="quarter" idx="10"/>
          </p:nvPr>
        </p:nvSpPr>
        <p:spPr>
          <a:noFill/>
        </p:spPr>
        <p:txBody>
          <a:bodyPr/>
          <a:lstStyle/>
          <a:p>
            <a:r>
              <a:rPr lang="en-US"/>
              <a:t>Chapter 2: Computer Hardware</a:t>
            </a:r>
          </a:p>
        </p:txBody>
      </p:sp>
      <p:sp>
        <p:nvSpPr>
          <p:cNvPr id="111620" name="Slide Number Placeholder 4"/>
          <p:cNvSpPr>
            <a:spLocks noGrp="1"/>
          </p:cNvSpPr>
          <p:nvPr>
            <p:ph type="sldNum" sz="quarter" idx="11"/>
          </p:nvPr>
        </p:nvSpPr>
        <p:spPr>
          <a:noFill/>
        </p:spPr>
        <p:txBody>
          <a:bodyPr/>
          <a:lstStyle/>
          <a:p>
            <a:fld id="{9B6D0D74-13AA-4769-8962-0AD364AB3E68}" type="slidenum">
              <a:rPr lang="en-US">
                <a:cs typeface="Arial" charset="0"/>
              </a:rPr>
              <a:pPr/>
              <a:t>22</a:t>
            </a:fld>
            <a:endParaRPr lang="en-US">
              <a:cs typeface="Arial" charset="0"/>
            </a:endParaRPr>
          </a:p>
        </p:txBody>
      </p:sp>
      <p:pic>
        <p:nvPicPr>
          <p:cNvPr id="2" name="Picture 1" descr="Fig02-47.bmp"/>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06177" y="3337347"/>
            <a:ext cx="4276423" cy="2640244"/>
          </a:xfrm>
          <a:prstGeom prst="rect">
            <a:avLst/>
          </a:prstGeom>
        </p:spPr>
      </p:pic>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314335" y="3014406"/>
            <a:ext cx="3486150" cy="3286125"/>
          </a:xfrm>
          <a:prstGeom prst="rect">
            <a:avLst/>
          </a:prstGeom>
        </p:spPr>
      </p:pic>
    </p:spTree>
    <p:extLst>
      <p:ext uri="{BB962C8B-B14F-4D97-AF65-F5344CB8AC3E}">
        <p14:creationId xmlns:p14="http://schemas.microsoft.com/office/powerpoint/2010/main" val="6862547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Printers</a:t>
            </a:r>
          </a:p>
        </p:txBody>
      </p:sp>
      <p:sp>
        <p:nvSpPr>
          <p:cNvPr id="3" name="Content Placeholder 2"/>
          <p:cNvSpPr>
            <a:spLocks noGrp="1"/>
          </p:cNvSpPr>
          <p:nvPr>
            <p:ph idx="1"/>
          </p:nvPr>
        </p:nvSpPr>
        <p:spPr/>
        <p:txBody>
          <a:bodyPr/>
          <a:lstStyle/>
          <a:p>
            <a:r>
              <a:rPr lang="en-US" dirty="0"/>
              <a:t>Color printers use CMYK = cyan, magenta, yellow, black (K) </a:t>
            </a:r>
          </a:p>
          <a:p>
            <a:r>
              <a:rPr lang="en-US" dirty="0"/>
              <a:t>Laser printers are faster than ink jet printers, usually more expensive</a:t>
            </a:r>
          </a:p>
          <a:p>
            <a:r>
              <a:rPr lang="en-US" dirty="0"/>
              <a:t>Printer resolution measured in DPI, dots per inch</a:t>
            </a:r>
          </a:p>
          <a:p>
            <a:r>
              <a:rPr lang="en-US" dirty="0"/>
              <a:t>Printer speed measure in PPM, pages per minute</a:t>
            </a:r>
          </a:p>
          <a:p>
            <a:r>
              <a:rPr lang="en-US" dirty="0"/>
              <a:t>Printers have RAM to act as a buffer, to hold a document until the printer can print it</a:t>
            </a:r>
          </a:p>
          <a:p>
            <a:r>
              <a:rPr lang="en-US" dirty="0"/>
              <a:t>Consider what you will do with the ink cartridges or toner cartridges. If possible, you should refill or recycle them.</a:t>
            </a:r>
          </a:p>
        </p:txBody>
      </p:sp>
    </p:spTree>
    <p:extLst>
      <p:ext uri="{BB962C8B-B14F-4D97-AF65-F5344CB8AC3E}">
        <p14:creationId xmlns:p14="http://schemas.microsoft.com/office/powerpoint/2010/main" val="23266938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Audio output devices</a:t>
            </a:r>
          </a:p>
        </p:txBody>
      </p:sp>
      <p:sp>
        <p:nvSpPr>
          <p:cNvPr id="6" name="Content Placeholder 5"/>
          <p:cNvSpPr>
            <a:spLocks noGrp="1"/>
          </p:cNvSpPr>
          <p:nvPr>
            <p:ph idx="1"/>
          </p:nvPr>
        </p:nvSpPr>
        <p:spPr/>
        <p:txBody>
          <a:bodyPr/>
          <a:lstStyle/>
          <a:p>
            <a:r>
              <a:rPr lang="en-US" dirty="0"/>
              <a:t>Speakers</a:t>
            </a:r>
          </a:p>
          <a:p>
            <a:pPr lvl="1"/>
            <a:r>
              <a:rPr lang="en-US" dirty="0"/>
              <a:t>Music, sound, speech</a:t>
            </a:r>
          </a:p>
          <a:p>
            <a:pPr lvl="1"/>
            <a:r>
              <a:rPr lang="en-US" dirty="0"/>
              <a:t>Easy for the computer to turn numbers into sounds</a:t>
            </a:r>
          </a:p>
          <a:p>
            <a:r>
              <a:rPr lang="en-US" dirty="0"/>
              <a:t>Most computers these days have built-in speakers</a:t>
            </a:r>
          </a:p>
          <a:p>
            <a:r>
              <a:rPr lang="en-US" dirty="0"/>
              <a:t>You can buy separate systems for better quality</a:t>
            </a:r>
          </a:p>
          <a:p>
            <a:r>
              <a:rPr lang="en-US" dirty="0"/>
              <a:t>Please use headphones or earbuds to listen if you are in a crowded environment</a:t>
            </a:r>
          </a:p>
          <a:p>
            <a:pPr marL="0" indent="0">
              <a:buNone/>
            </a:pPr>
            <a:endParaRPr lang="en-US" dirty="0"/>
          </a:p>
          <a:p>
            <a:endParaRPr lang="en-US" dirty="0"/>
          </a:p>
        </p:txBody>
      </p:sp>
    </p:spTree>
    <p:extLst>
      <p:ext uri="{BB962C8B-B14F-4D97-AF65-F5344CB8AC3E}">
        <p14:creationId xmlns:p14="http://schemas.microsoft.com/office/powerpoint/2010/main" val="4630288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Protecting your computer</a:t>
            </a:r>
          </a:p>
        </p:txBody>
      </p:sp>
      <p:sp>
        <p:nvSpPr>
          <p:cNvPr id="3" name="Content Placeholder 2"/>
          <p:cNvSpPr>
            <a:spLocks noGrp="1"/>
          </p:cNvSpPr>
          <p:nvPr>
            <p:ph idx="1"/>
          </p:nvPr>
        </p:nvSpPr>
        <p:spPr/>
        <p:txBody>
          <a:bodyPr/>
          <a:lstStyle/>
          <a:p>
            <a:r>
              <a:rPr lang="en-US" dirty="0"/>
              <a:t>Power surges and brown outs can harm your computer parts</a:t>
            </a:r>
          </a:p>
          <a:p>
            <a:r>
              <a:rPr lang="en-US" dirty="0"/>
              <a:t>Lightning strikes nearby cause surge in the power lines</a:t>
            </a:r>
          </a:p>
          <a:p>
            <a:r>
              <a:rPr lang="en-US" dirty="0"/>
              <a:t>Protect your computer with </a:t>
            </a:r>
          </a:p>
          <a:p>
            <a:pPr lvl="1"/>
            <a:r>
              <a:rPr lang="en-US" dirty="0"/>
              <a:t>Uninterruptible Power Supply (UPS) – more expensive, usually also has battery backup to allow you time to shut the computer down correctly when the power fails.  Usually provides better protection, faster fuses.  Most have a place to plug in your telephone line also.  Phone lines can carry surges too!</a:t>
            </a:r>
          </a:p>
          <a:p>
            <a:pPr lvl="1"/>
            <a:r>
              <a:rPr lang="en-US" dirty="0"/>
              <a:t>Surge suppressor – usually in the form of a power strip with a fuse.  They are cheap, not always fast enough to protect your computer.</a:t>
            </a:r>
          </a:p>
          <a:p>
            <a:endParaRPr lang="en-US" dirty="0"/>
          </a:p>
          <a:p>
            <a:endParaRPr lang="en-US" dirty="0"/>
          </a:p>
        </p:txBody>
      </p:sp>
    </p:spTree>
    <p:extLst>
      <p:ext uri="{BB962C8B-B14F-4D97-AF65-F5344CB8AC3E}">
        <p14:creationId xmlns:p14="http://schemas.microsoft.com/office/powerpoint/2010/main" val="35609472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E-waste  (Computers and Society)</a:t>
            </a:r>
          </a:p>
        </p:txBody>
      </p:sp>
      <p:sp>
        <p:nvSpPr>
          <p:cNvPr id="3" name="Content Placeholder 2"/>
          <p:cNvSpPr>
            <a:spLocks noGrp="1"/>
          </p:cNvSpPr>
          <p:nvPr>
            <p:ph idx="1"/>
          </p:nvPr>
        </p:nvSpPr>
        <p:spPr/>
        <p:txBody>
          <a:bodyPr/>
          <a:lstStyle/>
          <a:p>
            <a:r>
              <a:rPr lang="en-US" dirty="0"/>
              <a:t>Recycling electronics is good BUT…</a:t>
            </a:r>
          </a:p>
          <a:p>
            <a:r>
              <a:rPr lang="en-US" dirty="0"/>
              <a:t>Make sure you know where the waste goes</a:t>
            </a:r>
          </a:p>
          <a:p>
            <a:r>
              <a:rPr lang="en-US" dirty="0"/>
              <a:t>Many developing countries accept the waste and do not know how to handle/treat it</a:t>
            </a:r>
          </a:p>
          <a:p>
            <a:r>
              <a:rPr lang="en-US" dirty="0" err="1"/>
              <a:t>Ewaste</a:t>
            </a:r>
            <a:r>
              <a:rPr lang="en-US" dirty="0"/>
              <a:t> is toxic if not handled correctly</a:t>
            </a:r>
          </a:p>
          <a:p>
            <a:r>
              <a:rPr lang="en-US" dirty="0"/>
              <a:t>Who is responsible for recycling the device?</a:t>
            </a:r>
          </a:p>
          <a:p>
            <a:pPr lvl="1"/>
            <a:r>
              <a:rPr lang="en-US" dirty="0"/>
              <a:t>The consumer?</a:t>
            </a:r>
          </a:p>
          <a:p>
            <a:pPr lvl="1"/>
            <a:r>
              <a:rPr lang="en-US" dirty="0"/>
              <a:t>The manufacturer?</a:t>
            </a:r>
          </a:p>
          <a:p>
            <a:pPr lvl="1"/>
            <a:r>
              <a:rPr lang="en-US" dirty="0"/>
              <a:t>The government?</a:t>
            </a:r>
          </a:p>
        </p:txBody>
      </p:sp>
      <p:sp>
        <p:nvSpPr>
          <p:cNvPr id="4" name="Footer Placeholder 3"/>
          <p:cNvSpPr>
            <a:spLocks noGrp="1"/>
          </p:cNvSpPr>
          <p:nvPr>
            <p:ph type="ftr" sz="quarter" idx="10"/>
          </p:nvPr>
        </p:nvSpPr>
        <p:spPr/>
        <p:txBody>
          <a:bodyPr/>
          <a:lstStyle/>
          <a:p>
            <a:pPr>
              <a:defRPr/>
            </a:pPr>
            <a:r>
              <a:rPr lang="en-US"/>
              <a:t>Chapter 2: Computer Hardware</a:t>
            </a:r>
          </a:p>
        </p:txBody>
      </p:sp>
      <p:sp>
        <p:nvSpPr>
          <p:cNvPr id="5" name="Slide Number Placeholder 4"/>
          <p:cNvSpPr>
            <a:spLocks noGrp="1"/>
          </p:cNvSpPr>
          <p:nvPr>
            <p:ph type="sldNum" sz="quarter" idx="11"/>
          </p:nvPr>
        </p:nvSpPr>
        <p:spPr/>
        <p:txBody>
          <a:bodyPr/>
          <a:lstStyle/>
          <a:p>
            <a:pPr>
              <a:defRPr/>
            </a:pPr>
            <a:fld id="{C2A093C1-04B8-462F-AB73-235A99BAE6D2}" type="slidenum">
              <a:rPr lang="en-US" smtClean="0"/>
              <a:pPr>
                <a:defRPr/>
              </a:pPr>
              <a:t>26</a:t>
            </a:fld>
            <a:endParaRPr lang="en-US"/>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61564" y="3429000"/>
            <a:ext cx="3810000" cy="2857500"/>
          </a:xfrm>
          <a:prstGeom prst="rect">
            <a:avLst/>
          </a:prstGeom>
        </p:spPr>
      </p:pic>
    </p:spTree>
    <p:extLst>
      <p:ext uri="{BB962C8B-B14F-4D97-AF65-F5344CB8AC3E}">
        <p14:creationId xmlns:p14="http://schemas.microsoft.com/office/powerpoint/2010/main" val="252658589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Rare Earth Metals in electronics</a:t>
            </a:r>
          </a:p>
        </p:txBody>
      </p:sp>
      <p:sp>
        <p:nvSpPr>
          <p:cNvPr id="3" name="Content Placeholder 2"/>
          <p:cNvSpPr>
            <a:spLocks noGrp="1"/>
          </p:cNvSpPr>
          <p:nvPr>
            <p:ph idx="1"/>
          </p:nvPr>
        </p:nvSpPr>
        <p:spPr/>
        <p:txBody>
          <a:bodyPr>
            <a:normAutofit fontScale="92500" lnSpcReduction="20000"/>
          </a:bodyPr>
          <a:lstStyle/>
          <a:p>
            <a:r>
              <a:rPr lang="en-US" dirty="0"/>
              <a:t>Elements like yttrium and praseodymium (17 of them)</a:t>
            </a:r>
          </a:p>
          <a:p>
            <a:r>
              <a:rPr lang="en-US" dirty="0"/>
              <a:t>used in many different kinds of electronics: smart phones, speakers, radar systems, missiles, wind turbines, electric cars</a:t>
            </a:r>
          </a:p>
          <a:p>
            <a:r>
              <a:rPr lang="en-US" dirty="0"/>
              <a:t>mined from the earth but with difficulty – usually mixed with much other material – processing causes huge amounts of toxic waste</a:t>
            </a:r>
          </a:p>
          <a:p>
            <a:r>
              <a:rPr lang="en-US" dirty="0"/>
              <a:t>US consumes 20,000 tons, Europe 7000 tons, Japan 24,000 tons, China 104,000 tons / </a:t>
            </a:r>
            <a:r>
              <a:rPr lang="en-US" dirty="0" err="1"/>
              <a:t>yr</a:t>
            </a:r>
            <a:endParaRPr lang="en-US" dirty="0"/>
          </a:p>
          <a:p>
            <a:r>
              <a:rPr lang="en-US"/>
              <a:t>China produces </a:t>
            </a:r>
            <a:r>
              <a:rPr lang="en-US" dirty="0"/>
              <a:t>80% of the market, recently cut off supplies to Japan over territorial dispute</a:t>
            </a:r>
          </a:p>
          <a:p>
            <a:r>
              <a:rPr lang="en-US" dirty="0"/>
              <a:t>Some other deposits – Russia, India, Australia, US</a:t>
            </a:r>
          </a:p>
          <a:p>
            <a:r>
              <a:rPr lang="en-US" dirty="0"/>
              <a:t>http://foreignpolicy.com/2016/07/12/decoder-rare-earth-market-tech-defense-clean-energy-china-trade/</a:t>
            </a:r>
          </a:p>
        </p:txBody>
      </p:sp>
    </p:spTree>
    <p:extLst>
      <p:ext uri="{BB962C8B-B14F-4D97-AF65-F5344CB8AC3E}">
        <p14:creationId xmlns:p14="http://schemas.microsoft.com/office/powerpoint/2010/main" val="42082032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Hardware Trends</a:t>
            </a:r>
          </a:p>
        </p:txBody>
      </p:sp>
      <p:sp>
        <p:nvSpPr>
          <p:cNvPr id="3" name="Content Placeholder 2"/>
          <p:cNvSpPr>
            <a:spLocks noGrp="1"/>
          </p:cNvSpPr>
          <p:nvPr>
            <p:ph idx="1"/>
          </p:nvPr>
        </p:nvSpPr>
        <p:spPr/>
        <p:txBody>
          <a:bodyPr/>
          <a:lstStyle/>
          <a:p>
            <a:r>
              <a:rPr lang="en-US" dirty="0"/>
              <a:t>Server farms / data centers</a:t>
            </a:r>
          </a:p>
          <a:p>
            <a:pPr lvl="1"/>
            <a:r>
              <a:rPr lang="en-US" dirty="0"/>
              <a:t>As demands for the internet and the Cloud increase, big companies build huge buildings full of servers.  Take lots of power, cooling </a:t>
            </a:r>
          </a:p>
          <a:p>
            <a:r>
              <a:rPr lang="en-US" dirty="0"/>
              <a:t>Multi-core chips</a:t>
            </a:r>
          </a:p>
          <a:p>
            <a:pPr lvl="1"/>
            <a:r>
              <a:rPr lang="en-US" dirty="0"/>
              <a:t>Have the circuitry for two or more CPUs on the same chip</a:t>
            </a:r>
          </a:p>
          <a:p>
            <a:pPr lvl="1"/>
            <a:r>
              <a:rPr lang="en-US" dirty="0"/>
              <a:t>Quad core = 4 CPU’s</a:t>
            </a:r>
          </a:p>
          <a:p>
            <a:pPr lvl="1"/>
            <a:r>
              <a:rPr lang="en-US" dirty="0"/>
              <a:t>8 and 16-core chips coming onto the market</a:t>
            </a:r>
          </a:p>
          <a:p>
            <a:r>
              <a:rPr lang="en-US" dirty="0"/>
              <a:t>Independent processors for specialized tasks</a:t>
            </a:r>
          </a:p>
          <a:p>
            <a:pPr lvl="1"/>
            <a:r>
              <a:rPr lang="en-US" dirty="0"/>
              <a:t>Some printers have processors to speed up processing documents</a:t>
            </a:r>
          </a:p>
          <a:p>
            <a:pPr lvl="1"/>
            <a:r>
              <a:rPr lang="en-US" dirty="0"/>
              <a:t>GPU = graphics processing unit, specially for drawing graphics quickly</a:t>
            </a:r>
          </a:p>
        </p:txBody>
      </p:sp>
    </p:spTree>
    <p:extLst>
      <p:ext uri="{BB962C8B-B14F-4D97-AF65-F5344CB8AC3E}">
        <p14:creationId xmlns:p14="http://schemas.microsoft.com/office/powerpoint/2010/main" val="136057804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Hardware Trends</a:t>
            </a:r>
          </a:p>
        </p:txBody>
      </p:sp>
      <p:sp>
        <p:nvSpPr>
          <p:cNvPr id="3" name="Content Placeholder 2"/>
          <p:cNvSpPr>
            <a:spLocks noGrp="1"/>
          </p:cNvSpPr>
          <p:nvPr>
            <p:ph idx="1"/>
          </p:nvPr>
        </p:nvSpPr>
        <p:spPr/>
        <p:txBody>
          <a:bodyPr/>
          <a:lstStyle/>
          <a:p>
            <a:r>
              <a:rPr lang="en-US" dirty="0"/>
              <a:t>“Dark Data” center (see Wikipedia)</a:t>
            </a:r>
          </a:p>
          <a:p>
            <a:pPr lvl="1"/>
            <a:r>
              <a:rPr lang="en-US" dirty="0"/>
              <a:t>a facility that is almost exclusively administered remotely, so there is no reason to have lights on in the rooms – hence “dark data” </a:t>
            </a:r>
          </a:p>
          <a:p>
            <a:pPr lvl="1"/>
            <a:r>
              <a:rPr lang="en-US" dirty="0"/>
              <a:t>Are continuously monitored not just for data issues but temperature and humidity</a:t>
            </a:r>
          </a:p>
          <a:p>
            <a:pPr lvl="1"/>
            <a:r>
              <a:rPr lang="en-US" dirty="0"/>
              <a:t>Common tasks that would normally need a person to be there physically can be automated</a:t>
            </a:r>
          </a:p>
          <a:p>
            <a:pPr lvl="1"/>
            <a:r>
              <a:rPr lang="en-US" dirty="0"/>
              <a:t>Benefits include energy and staffing savings</a:t>
            </a:r>
          </a:p>
          <a:p>
            <a:pPr lvl="1"/>
            <a:r>
              <a:rPr lang="en-US" dirty="0"/>
              <a:t>Can be located in a remote area which can also lower costs and increase security</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17164" y="5222587"/>
            <a:ext cx="3048000" cy="1714500"/>
          </a:xfrm>
          <a:prstGeom prst="rect">
            <a:avLst/>
          </a:prstGeom>
        </p:spPr>
      </p:pic>
    </p:spTree>
    <p:extLst>
      <p:ext uri="{BB962C8B-B14F-4D97-AF65-F5344CB8AC3E}">
        <p14:creationId xmlns:p14="http://schemas.microsoft.com/office/powerpoint/2010/main" val="29172534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877B60-0505-444A-9134-06DB3CCABD1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C6315296-7DAC-422B-970C-BF166ABC9643}"/>
              </a:ext>
            </a:extLst>
          </p:cNvPr>
          <p:cNvSpPr>
            <a:spLocks noGrp="1"/>
          </p:cNvSpPr>
          <p:nvPr>
            <p:ph idx="1"/>
          </p:nvPr>
        </p:nvSpPr>
        <p:spPr/>
        <p:txBody>
          <a:bodyPr/>
          <a:lstStyle/>
          <a:p>
            <a:r>
              <a:rPr lang="en-US" dirty="0"/>
              <a:t>CPU (Central Processing Unit)</a:t>
            </a:r>
          </a:p>
          <a:p>
            <a:pPr lvl="1"/>
            <a:r>
              <a:rPr lang="en-US" dirty="0"/>
              <a:t>Runs program (software) instructions</a:t>
            </a:r>
          </a:p>
          <a:p>
            <a:pPr lvl="1"/>
            <a:r>
              <a:rPr lang="en-US" dirty="0"/>
              <a:t>“Traffic cop” for rest of computer</a:t>
            </a:r>
          </a:p>
          <a:p>
            <a:r>
              <a:rPr lang="en-US" dirty="0"/>
              <a:t>RAM </a:t>
            </a:r>
          </a:p>
          <a:p>
            <a:pPr lvl="1"/>
            <a:r>
              <a:rPr lang="en-US" dirty="0"/>
              <a:t>Holds data and program </a:t>
            </a:r>
            <a:r>
              <a:rPr lang="en-US" dirty="0" err="1"/>
              <a:t>instructios</a:t>
            </a:r>
            <a:r>
              <a:rPr lang="en-US" dirty="0"/>
              <a:t> while being processed</a:t>
            </a:r>
          </a:p>
          <a:p>
            <a:r>
              <a:rPr lang="en-US" dirty="0"/>
              <a:t>Input devices</a:t>
            </a:r>
          </a:p>
          <a:p>
            <a:pPr lvl="1"/>
            <a:r>
              <a:rPr lang="en-US" dirty="0"/>
              <a:t>Keyboard, mouse, microphone</a:t>
            </a:r>
          </a:p>
          <a:p>
            <a:r>
              <a:rPr lang="en-US" dirty="0"/>
              <a:t>Output devices</a:t>
            </a:r>
          </a:p>
          <a:p>
            <a:pPr lvl="1"/>
            <a:r>
              <a:rPr lang="en-US" dirty="0"/>
              <a:t>Monitor (screen), speakers</a:t>
            </a:r>
          </a:p>
        </p:txBody>
      </p:sp>
    </p:spTree>
    <p:extLst>
      <p:ext uri="{BB962C8B-B14F-4D97-AF65-F5344CB8AC3E}">
        <p14:creationId xmlns:p14="http://schemas.microsoft.com/office/powerpoint/2010/main" val="14339857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7BBB5B-0169-4AEB-95A8-DDCB55FA312A}"/>
              </a:ext>
            </a:extLst>
          </p:cNvPr>
          <p:cNvSpPr>
            <a:spLocks noGrp="1"/>
          </p:cNvSpPr>
          <p:nvPr>
            <p:ph type="title"/>
          </p:nvPr>
        </p:nvSpPr>
        <p:spPr/>
        <p:txBody>
          <a:bodyPr/>
          <a:lstStyle/>
          <a:p>
            <a:r>
              <a:rPr lang="en-US" dirty="0"/>
              <a:t>CPU (System) clock</a:t>
            </a:r>
          </a:p>
        </p:txBody>
      </p:sp>
      <p:sp>
        <p:nvSpPr>
          <p:cNvPr id="3" name="Content Placeholder 2">
            <a:extLst>
              <a:ext uri="{FF2B5EF4-FFF2-40B4-BE49-F238E27FC236}">
                <a16:creationId xmlns:a16="http://schemas.microsoft.com/office/drawing/2014/main" id="{D158F70F-49EA-46E1-AA08-4BA52C7341C2}"/>
              </a:ext>
            </a:extLst>
          </p:cNvPr>
          <p:cNvSpPr>
            <a:spLocks noGrp="1"/>
          </p:cNvSpPr>
          <p:nvPr>
            <p:ph idx="1"/>
          </p:nvPr>
        </p:nvSpPr>
        <p:spPr/>
        <p:txBody>
          <a:bodyPr>
            <a:normAutofit lnSpcReduction="10000"/>
          </a:bodyPr>
          <a:lstStyle/>
          <a:p>
            <a:r>
              <a:rPr lang="en-US" sz="3200" dirty="0"/>
              <a:t>Device that puts out a regular signal is a clock to an engineer</a:t>
            </a:r>
          </a:p>
          <a:p>
            <a:r>
              <a:rPr lang="en-US" sz="3200" dirty="0"/>
              <a:t>Computer components operate at wildly different speeds</a:t>
            </a:r>
          </a:p>
          <a:p>
            <a:pPr lvl="1"/>
            <a:r>
              <a:rPr lang="en-US" sz="3200" dirty="0"/>
              <a:t>CPU, RAM at electronic speeds (nanoseconds)</a:t>
            </a:r>
          </a:p>
          <a:p>
            <a:pPr lvl="1"/>
            <a:r>
              <a:rPr lang="en-US" sz="3200" dirty="0"/>
              <a:t>Storage (HD, CD) at mechanical speeds (milliseconds)</a:t>
            </a:r>
          </a:p>
          <a:p>
            <a:pPr lvl="1"/>
            <a:r>
              <a:rPr lang="en-US" sz="3200" dirty="0"/>
              <a:t>Keyboard, mouse at human speeds (seconds)</a:t>
            </a:r>
          </a:p>
          <a:p>
            <a:r>
              <a:rPr lang="en-US" sz="3200" dirty="0"/>
              <a:t>They all need a signal to keep themselves synchronized</a:t>
            </a:r>
          </a:p>
          <a:p>
            <a:pPr lvl="1"/>
            <a:r>
              <a:rPr lang="en-US" sz="3200" dirty="0"/>
              <a:t>Like a conductor for an orchestra</a:t>
            </a:r>
          </a:p>
          <a:p>
            <a:pPr lvl="1"/>
            <a:r>
              <a:rPr lang="en-US" sz="3200" dirty="0"/>
              <a:t>An electronic device in the computer puts out a signal to all components millions or billions of times a second</a:t>
            </a:r>
          </a:p>
          <a:p>
            <a:endParaRPr lang="en-US" sz="3200" dirty="0"/>
          </a:p>
        </p:txBody>
      </p:sp>
    </p:spTree>
    <p:extLst>
      <p:ext uri="{BB962C8B-B14F-4D97-AF65-F5344CB8AC3E}">
        <p14:creationId xmlns:p14="http://schemas.microsoft.com/office/powerpoint/2010/main" val="21964464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694C65-374E-4658-85B3-27D277C1E5CA}"/>
              </a:ext>
            </a:extLst>
          </p:cNvPr>
          <p:cNvSpPr>
            <a:spLocks noGrp="1"/>
          </p:cNvSpPr>
          <p:nvPr>
            <p:ph type="title"/>
          </p:nvPr>
        </p:nvSpPr>
        <p:spPr/>
        <p:txBody>
          <a:bodyPr/>
          <a:lstStyle/>
          <a:p>
            <a:r>
              <a:rPr lang="en-US" dirty="0"/>
              <a:t>CPU (System) clock</a:t>
            </a:r>
          </a:p>
        </p:txBody>
      </p:sp>
      <p:sp>
        <p:nvSpPr>
          <p:cNvPr id="3" name="Content Placeholder 2">
            <a:extLst>
              <a:ext uri="{FF2B5EF4-FFF2-40B4-BE49-F238E27FC236}">
                <a16:creationId xmlns:a16="http://schemas.microsoft.com/office/drawing/2014/main" id="{6311F966-3BCE-4F3F-95FC-8AF8C680D551}"/>
              </a:ext>
            </a:extLst>
          </p:cNvPr>
          <p:cNvSpPr>
            <a:spLocks noGrp="1"/>
          </p:cNvSpPr>
          <p:nvPr>
            <p:ph idx="1"/>
          </p:nvPr>
        </p:nvSpPr>
        <p:spPr/>
        <p:txBody>
          <a:bodyPr>
            <a:normAutofit/>
          </a:bodyPr>
          <a:lstStyle/>
          <a:p>
            <a:r>
              <a:rPr lang="en-US" dirty="0"/>
              <a:t>Units for measuring clock speeds = 1 Hertz = 1 signal per second</a:t>
            </a:r>
          </a:p>
          <a:p>
            <a:r>
              <a:rPr lang="en-US" dirty="0"/>
              <a:t>First PCs ran at 1.2 MHz (1.2 million signals per second)</a:t>
            </a:r>
          </a:p>
          <a:p>
            <a:r>
              <a:rPr lang="en-US" dirty="0"/>
              <a:t>Modern systems run at GHz (billion signals per second)</a:t>
            </a:r>
          </a:p>
          <a:p>
            <a:pPr lvl="1"/>
            <a:r>
              <a:rPr lang="en-US" dirty="0"/>
              <a:t>Typical laptop 1-2 GHz </a:t>
            </a:r>
          </a:p>
          <a:p>
            <a:pPr lvl="1"/>
            <a:r>
              <a:rPr lang="en-US" dirty="0"/>
              <a:t>Typical desktop 2-2.5 GHz</a:t>
            </a:r>
          </a:p>
          <a:p>
            <a:pPr lvl="1"/>
            <a:r>
              <a:rPr lang="en-US" dirty="0"/>
              <a:t>Gaming machine 3-4 GHz</a:t>
            </a:r>
          </a:p>
          <a:p>
            <a:r>
              <a:rPr lang="en-US" dirty="0"/>
              <a:t>This speed is one factor in how fact your computer can process instructions and data</a:t>
            </a:r>
          </a:p>
          <a:p>
            <a:pPr lvl="1"/>
            <a:r>
              <a:rPr lang="en-US" dirty="0"/>
              <a:t>Other factors – how much RAM, cooling devices, speed of graphics display, speed of Internet connection</a:t>
            </a:r>
          </a:p>
        </p:txBody>
      </p:sp>
    </p:spTree>
    <p:extLst>
      <p:ext uri="{BB962C8B-B14F-4D97-AF65-F5344CB8AC3E}">
        <p14:creationId xmlns:p14="http://schemas.microsoft.com/office/powerpoint/2010/main" val="37114860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22894C-1E6F-412D-A760-3CB936F2B684}"/>
              </a:ext>
            </a:extLst>
          </p:cNvPr>
          <p:cNvSpPr>
            <a:spLocks noGrp="1"/>
          </p:cNvSpPr>
          <p:nvPr>
            <p:ph type="title"/>
          </p:nvPr>
        </p:nvSpPr>
        <p:spPr/>
        <p:txBody>
          <a:bodyPr/>
          <a:lstStyle/>
          <a:p>
            <a:r>
              <a:rPr lang="en-US" dirty="0"/>
              <a:t>CPU (System) clock</a:t>
            </a:r>
          </a:p>
        </p:txBody>
      </p:sp>
      <p:sp>
        <p:nvSpPr>
          <p:cNvPr id="3" name="Content Placeholder 2">
            <a:extLst>
              <a:ext uri="{FF2B5EF4-FFF2-40B4-BE49-F238E27FC236}">
                <a16:creationId xmlns:a16="http://schemas.microsoft.com/office/drawing/2014/main" id="{2817E0C4-9E50-4B37-B886-040D54BF16DA}"/>
              </a:ext>
            </a:extLst>
          </p:cNvPr>
          <p:cNvSpPr>
            <a:spLocks noGrp="1"/>
          </p:cNvSpPr>
          <p:nvPr>
            <p:ph idx="1"/>
          </p:nvPr>
        </p:nvSpPr>
        <p:spPr/>
        <p:txBody>
          <a:bodyPr>
            <a:normAutofit lnSpcReduction="10000"/>
          </a:bodyPr>
          <a:lstStyle/>
          <a:p>
            <a:r>
              <a:rPr lang="en-US" dirty="0"/>
              <a:t>The chip manufacturer rates a chip for a certain clock speed</a:t>
            </a:r>
          </a:p>
          <a:p>
            <a:r>
              <a:rPr lang="en-US" dirty="0"/>
              <a:t>Some people push chips faster = </a:t>
            </a:r>
            <a:r>
              <a:rPr lang="en-US" b="1" dirty="0"/>
              <a:t>Overclocking</a:t>
            </a:r>
          </a:p>
          <a:p>
            <a:pPr lvl="1"/>
            <a:r>
              <a:rPr lang="en-US" dirty="0"/>
              <a:t>Be careful, can void your warranty and shorten the lifespan of the computer</a:t>
            </a:r>
          </a:p>
          <a:p>
            <a:r>
              <a:rPr lang="en-US" dirty="0"/>
              <a:t>The faster, the hotter the machine runs!</a:t>
            </a:r>
          </a:p>
          <a:p>
            <a:pPr lvl="1"/>
            <a:r>
              <a:rPr lang="en-US" dirty="0"/>
              <a:t>Most desktop computers use some kind of fan to air-cool the CPU</a:t>
            </a:r>
          </a:p>
          <a:p>
            <a:pPr lvl="1"/>
            <a:r>
              <a:rPr lang="en-US" dirty="0"/>
              <a:t>Some push so fast they need a water-cooling system</a:t>
            </a:r>
          </a:p>
          <a:p>
            <a:pPr lvl="1"/>
            <a:r>
              <a:rPr lang="en-US" dirty="0"/>
              <a:t>Don’t smother your computer!  Let the air flow through the slots on the case</a:t>
            </a:r>
          </a:p>
          <a:p>
            <a:pPr lvl="1"/>
            <a:r>
              <a:rPr lang="en-US" dirty="0"/>
              <a:t>Keep its environment dust-free if possible!</a:t>
            </a:r>
          </a:p>
          <a:p>
            <a:pPr lvl="1"/>
            <a:r>
              <a:rPr lang="en-US" dirty="0"/>
              <a:t>Blow out the dust with compressed air once in a while</a:t>
            </a:r>
          </a:p>
          <a:p>
            <a:pPr lvl="1"/>
            <a:r>
              <a:rPr lang="en-US" dirty="0"/>
              <a:t>Do not lay your laptop on a pillow, carpet or soft blanket</a:t>
            </a:r>
          </a:p>
          <a:p>
            <a:pPr lvl="1"/>
            <a:r>
              <a:rPr lang="en-US" dirty="0"/>
              <a:t>You can buy a “laptop cooler” fits under the laptop, has fans</a:t>
            </a:r>
          </a:p>
        </p:txBody>
      </p:sp>
    </p:spTree>
    <p:extLst>
      <p:ext uri="{BB962C8B-B14F-4D97-AF65-F5344CB8AC3E}">
        <p14:creationId xmlns:p14="http://schemas.microsoft.com/office/powerpoint/2010/main" val="31208682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BCE90F-14DC-4AAB-BFD2-493B5DCB3C8A}"/>
              </a:ext>
            </a:extLst>
          </p:cNvPr>
          <p:cNvSpPr>
            <a:spLocks noGrp="1"/>
          </p:cNvSpPr>
          <p:nvPr>
            <p:ph type="title"/>
          </p:nvPr>
        </p:nvSpPr>
        <p:spPr/>
        <p:txBody>
          <a:bodyPr/>
          <a:lstStyle/>
          <a:p>
            <a:r>
              <a:rPr lang="en-US" dirty="0"/>
              <a:t>RAM, cache memory</a:t>
            </a:r>
          </a:p>
        </p:txBody>
      </p:sp>
      <p:sp>
        <p:nvSpPr>
          <p:cNvPr id="3" name="Content Placeholder 2">
            <a:extLst>
              <a:ext uri="{FF2B5EF4-FFF2-40B4-BE49-F238E27FC236}">
                <a16:creationId xmlns:a16="http://schemas.microsoft.com/office/drawing/2014/main" id="{3231FAB4-9044-4A25-9B17-02F539A1892F}"/>
              </a:ext>
            </a:extLst>
          </p:cNvPr>
          <p:cNvSpPr>
            <a:spLocks noGrp="1"/>
          </p:cNvSpPr>
          <p:nvPr>
            <p:ph idx="1"/>
          </p:nvPr>
        </p:nvSpPr>
        <p:spPr/>
        <p:txBody>
          <a:bodyPr/>
          <a:lstStyle/>
          <a:p>
            <a:r>
              <a:rPr lang="en-US" dirty="0"/>
              <a:t>RAM (random access memory) is volatile – loses contents when power is cut off</a:t>
            </a:r>
          </a:p>
          <a:p>
            <a:r>
              <a:rPr lang="en-US" dirty="0"/>
              <a:t>One of most expensive components in a computer</a:t>
            </a:r>
          </a:p>
          <a:p>
            <a:r>
              <a:rPr lang="en-US" dirty="0"/>
              <a:t>Is the workspace for keeping the program instructions and the data being processed</a:t>
            </a:r>
          </a:p>
          <a:p>
            <a:r>
              <a:rPr lang="en-US" dirty="0"/>
              <a:t>Accessing memory locations is a lot faster than using storage devices</a:t>
            </a:r>
          </a:p>
          <a:p>
            <a:r>
              <a:rPr lang="en-US" dirty="0"/>
              <a:t>The OS loads a program completely into RAM first if possible before running it, or just a piece of it if that’s all that will fit</a:t>
            </a:r>
          </a:p>
          <a:p>
            <a:r>
              <a:rPr lang="en-US" dirty="0"/>
              <a:t>Having more RAM will let your computer run programs faster</a:t>
            </a:r>
          </a:p>
        </p:txBody>
      </p:sp>
    </p:spTree>
    <p:extLst>
      <p:ext uri="{BB962C8B-B14F-4D97-AF65-F5344CB8AC3E}">
        <p14:creationId xmlns:p14="http://schemas.microsoft.com/office/powerpoint/2010/main" val="40551251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9E0BDA-F842-41D6-BC3C-AF321B398761}"/>
              </a:ext>
            </a:extLst>
          </p:cNvPr>
          <p:cNvSpPr>
            <a:spLocks noGrp="1"/>
          </p:cNvSpPr>
          <p:nvPr>
            <p:ph type="title"/>
          </p:nvPr>
        </p:nvSpPr>
        <p:spPr/>
        <p:txBody>
          <a:bodyPr/>
          <a:lstStyle/>
          <a:p>
            <a:r>
              <a:rPr lang="en-US" dirty="0"/>
              <a:t>RAM, cache memory</a:t>
            </a:r>
          </a:p>
        </p:txBody>
      </p:sp>
      <p:sp>
        <p:nvSpPr>
          <p:cNvPr id="3" name="Content Placeholder 2">
            <a:extLst>
              <a:ext uri="{FF2B5EF4-FFF2-40B4-BE49-F238E27FC236}">
                <a16:creationId xmlns:a16="http://schemas.microsoft.com/office/drawing/2014/main" id="{7BC0FB83-6F92-4D4C-959D-549F5C53BF55}"/>
              </a:ext>
            </a:extLst>
          </p:cNvPr>
          <p:cNvSpPr>
            <a:spLocks noGrp="1"/>
          </p:cNvSpPr>
          <p:nvPr>
            <p:ph idx="1"/>
          </p:nvPr>
        </p:nvSpPr>
        <p:spPr/>
        <p:txBody>
          <a:bodyPr>
            <a:normAutofit fontScale="92500" lnSpcReduction="20000"/>
          </a:bodyPr>
          <a:lstStyle/>
          <a:p>
            <a:r>
              <a:rPr lang="en-US" dirty="0"/>
              <a:t>Cache is a piece of extra-fast, more costly RAM in or near the CPU</a:t>
            </a:r>
          </a:p>
          <a:p>
            <a:r>
              <a:rPr lang="en-US" dirty="0"/>
              <a:t>Data that is used repeatedly in short period of time kept there for quicker access</a:t>
            </a:r>
          </a:p>
          <a:p>
            <a:r>
              <a:rPr lang="en-US" dirty="0"/>
              <a:t>The OS can anticipate which data/instructions will be needed next and put them in cache so they can be gotten to quickly by CPU</a:t>
            </a:r>
          </a:p>
          <a:p>
            <a:r>
              <a:rPr lang="en-US" dirty="0"/>
              <a:t>Instead of making many trips to HD to get a small amount of data, get a larger amount which will be stored in RAM/cache until needed</a:t>
            </a:r>
          </a:p>
          <a:p>
            <a:r>
              <a:rPr lang="en-US" dirty="0"/>
              <a:t>If OS guesses incorrectly about what is needed next, it is a “miss”. If it is right, it’s a “hit”</a:t>
            </a:r>
          </a:p>
          <a:p>
            <a:r>
              <a:rPr lang="en-US" dirty="0"/>
              <a:t>Like making one trip to the store and bring back all the items you want and put in the pantry until needed, versus making many trips to the store for individual items</a:t>
            </a:r>
          </a:p>
        </p:txBody>
      </p:sp>
    </p:spTree>
    <p:extLst>
      <p:ext uri="{BB962C8B-B14F-4D97-AF65-F5344CB8AC3E}">
        <p14:creationId xmlns:p14="http://schemas.microsoft.com/office/powerpoint/2010/main" val="2530318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CPUs</a:t>
            </a:r>
          </a:p>
        </p:txBody>
      </p:sp>
      <p:sp>
        <p:nvSpPr>
          <p:cNvPr id="3" name="Content Placeholder 2"/>
          <p:cNvSpPr>
            <a:spLocks noGrp="1"/>
          </p:cNvSpPr>
          <p:nvPr>
            <p:ph idx="1"/>
          </p:nvPr>
        </p:nvSpPr>
        <p:spPr/>
        <p:txBody>
          <a:bodyPr>
            <a:normAutofit fontScale="92500" lnSpcReduction="10000"/>
          </a:bodyPr>
          <a:lstStyle/>
          <a:p>
            <a:r>
              <a:rPr lang="en-US" dirty="0"/>
              <a:t>Ways to compare CPUs</a:t>
            </a:r>
          </a:p>
          <a:p>
            <a:pPr lvl="1"/>
            <a:r>
              <a:rPr lang="en-US" dirty="0"/>
              <a:t>Clock speed  - 1 GHz vs. 2 GHz = big difference, 2 GHz vs. 2.2 GHz – not so much</a:t>
            </a:r>
          </a:p>
          <a:p>
            <a:pPr lvl="1"/>
            <a:r>
              <a:rPr lang="en-US" dirty="0"/>
              <a:t>Cache memory</a:t>
            </a:r>
          </a:p>
          <a:p>
            <a:pPr lvl="2"/>
            <a:r>
              <a:rPr lang="en-US" dirty="0"/>
              <a:t>Level 1 (L1) nearest the CPU, usually on the same chip as the CPU</a:t>
            </a:r>
          </a:p>
          <a:p>
            <a:pPr lvl="2"/>
            <a:r>
              <a:rPr lang="en-US" dirty="0"/>
              <a:t>Level 2 (L2)</a:t>
            </a:r>
          </a:p>
          <a:p>
            <a:pPr lvl="2"/>
            <a:r>
              <a:rPr lang="en-US" dirty="0"/>
              <a:t>Level 3 (L3) farthest from CPU, shared between several CPUs  </a:t>
            </a:r>
          </a:p>
          <a:p>
            <a:pPr lvl="2"/>
            <a:r>
              <a:rPr lang="en-US" dirty="0"/>
              <a:t>typical capacity 10 MB, 16 MB – more is a waste, can’t predict that far ahead</a:t>
            </a:r>
          </a:p>
          <a:p>
            <a:pPr lvl="1"/>
            <a:r>
              <a:rPr lang="en-US" dirty="0"/>
              <a:t>Word size </a:t>
            </a:r>
          </a:p>
          <a:p>
            <a:pPr lvl="2"/>
            <a:r>
              <a:rPr lang="en-US" dirty="0"/>
              <a:t>32 bits or 64 bits – refers to the size of the numbers the CPU can handle at one time</a:t>
            </a:r>
          </a:p>
          <a:p>
            <a:pPr lvl="3"/>
            <a:r>
              <a:rPr lang="en-US" dirty="0"/>
              <a:t>Which is also the size of the registers in the CPU </a:t>
            </a:r>
          </a:p>
          <a:p>
            <a:pPr lvl="2"/>
            <a:r>
              <a:rPr lang="en-US" dirty="0"/>
              <a:t>64 bit CPU usually backwardly compatible, will run older, 32-bit software too</a:t>
            </a:r>
          </a:p>
          <a:p>
            <a:r>
              <a:rPr lang="en-US" dirty="0"/>
              <a:t>Other processors</a:t>
            </a:r>
          </a:p>
          <a:p>
            <a:pPr lvl="1"/>
            <a:r>
              <a:rPr lang="en-US" dirty="0"/>
              <a:t>GPU = graphics processing unit</a:t>
            </a:r>
          </a:p>
          <a:p>
            <a:pPr lvl="1"/>
            <a:endParaRPr lang="en-US" dirty="0"/>
          </a:p>
        </p:txBody>
      </p:sp>
    </p:spTree>
    <p:extLst>
      <p:ext uri="{BB962C8B-B14F-4D97-AF65-F5344CB8AC3E}">
        <p14:creationId xmlns:p14="http://schemas.microsoft.com/office/powerpoint/2010/main" val="9285565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613</TotalTime>
  <Words>2377</Words>
  <Application>Microsoft Office PowerPoint</Application>
  <PresentationFormat>Widescreen</PresentationFormat>
  <Paragraphs>244</Paragraphs>
  <Slides>29</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29</vt:i4>
      </vt:variant>
    </vt:vector>
  </HeadingPairs>
  <TitlesOfParts>
    <vt:vector size="33" baseType="lpstr">
      <vt:lpstr>Arial</vt:lpstr>
      <vt:lpstr>Calibri</vt:lpstr>
      <vt:lpstr>Calibri Light</vt:lpstr>
      <vt:lpstr>Office Theme</vt:lpstr>
      <vt:lpstr>Hardware</vt:lpstr>
      <vt:lpstr>Basic Hardware</vt:lpstr>
      <vt:lpstr>PowerPoint Presentation</vt:lpstr>
      <vt:lpstr>CPU (System) clock</vt:lpstr>
      <vt:lpstr>CPU (System) clock</vt:lpstr>
      <vt:lpstr>CPU (System) clock</vt:lpstr>
      <vt:lpstr>RAM, cache memory</vt:lpstr>
      <vt:lpstr>RAM, cache memory</vt:lpstr>
      <vt:lpstr>CPUs</vt:lpstr>
      <vt:lpstr>RAM versus secondary storage</vt:lpstr>
      <vt:lpstr>Virtual Memory </vt:lpstr>
      <vt:lpstr>Comparing SSD and Hard Drives</vt:lpstr>
      <vt:lpstr>Other secondary storage devices</vt:lpstr>
      <vt:lpstr>Input devices</vt:lpstr>
      <vt:lpstr>Keyboards</vt:lpstr>
      <vt:lpstr>Mice</vt:lpstr>
      <vt:lpstr>Touchpads and touch screens</vt:lpstr>
      <vt:lpstr>Speech / Voice</vt:lpstr>
      <vt:lpstr>Scanners</vt:lpstr>
      <vt:lpstr>Output Devices</vt:lpstr>
      <vt:lpstr>LCD Display Devices</vt:lpstr>
      <vt:lpstr>Printers</vt:lpstr>
      <vt:lpstr>Printers</vt:lpstr>
      <vt:lpstr>Audio output devices</vt:lpstr>
      <vt:lpstr>Protecting your computer</vt:lpstr>
      <vt:lpstr>E-waste  (Computers and Society)</vt:lpstr>
      <vt:lpstr>Rare Earth Metals in electronics</vt:lpstr>
      <vt:lpstr>Hardware Trends</vt:lpstr>
      <vt:lpstr>Hardware Trends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Hardware</dc:title>
  <dc:creator>keen@netins.net</dc:creator>
  <cp:lastModifiedBy>keen@netins.net</cp:lastModifiedBy>
  <cp:revision>26</cp:revision>
  <dcterms:created xsi:type="dcterms:W3CDTF">2021-02-14T04:07:42Z</dcterms:created>
  <dcterms:modified xsi:type="dcterms:W3CDTF">2021-02-15T01:12:32Z</dcterms:modified>
</cp:coreProperties>
</file>