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2" r:id="rId4"/>
    <p:sldId id="263" r:id="rId5"/>
    <p:sldId id="257" r:id="rId6"/>
    <p:sldId id="258" r:id="rId7"/>
    <p:sldId id="260" r:id="rId8"/>
    <p:sldId id="261" r:id="rId9"/>
  </p:sldIdLst>
  <p:sldSz cx="12192000" cy="6858000"/>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1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8E3515-9403-4229-85B9-B82BC100CA06}"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4884C-5F06-4472-A264-CCABDD8C0401}" type="slidenum">
              <a:rPr lang="en-US" smtClean="0"/>
              <a:t>‹#›</a:t>
            </a:fld>
            <a:endParaRPr lang="en-US"/>
          </a:p>
        </p:txBody>
      </p:sp>
    </p:spTree>
    <p:extLst>
      <p:ext uri="{BB962C8B-B14F-4D97-AF65-F5344CB8AC3E}">
        <p14:creationId xmlns:p14="http://schemas.microsoft.com/office/powerpoint/2010/main" val="4226876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8E3515-9403-4229-85B9-B82BC100CA06}"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4884C-5F06-4472-A264-CCABDD8C0401}" type="slidenum">
              <a:rPr lang="en-US" smtClean="0"/>
              <a:t>‹#›</a:t>
            </a:fld>
            <a:endParaRPr lang="en-US"/>
          </a:p>
        </p:txBody>
      </p:sp>
    </p:spTree>
    <p:extLst>
      <p:ext uri="{BB962C8B-B14F-4D97-AF65-F5344CB8AC3E}">
        <p14:creationId xmlns:p14="http://schemas.microsoft.com/office/powerpoint/2010/main" val="3392836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8E3515-9403-4229-85B9-B82BC100CA06}"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4884C-5F06-4472-A264-CCABDD8C0401}" type="slidenum">
              <a:rPr lang="en-US" smtClean="0"/>
              <a:t>‹#›</a:t>
            </a:fld>
            <a:endParaRPr lang="en-US"/>
          </a:p>
        </p:txBody>
      </p:sp>
    </p:spTree>
    <p:extLst>
      <p:ext uri="{BB962C8B-B14F-4D97-AF65-F5344CB8AC3E}">
        <p14:creationId xmlns:p14="http://schemas.microsoft.com/office/powerpoint/2010/main" val="4922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8E3515-9403-4229-85B9-B82BC100CA06}"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4884C-5F06-4472-A264-CCABDD8C0401}" type="slidenum">
              <a:rPr lang="en-US" smtClean="0"/>
              <a:t>‹#›</a:t>
            </a:fld>
            <a:endParaRPr lang="en-US"/>
          </a:p>
        </p:txBody>
      </p:sp>
    </p:spTree>
    <p:extLst>
      <p:ext uri="{BB962C8B-B14F-4D97-AF65-F5344CB8AC3E}">
        <p14:creationId xmlns:p14="http://schemas.microsoft.com/office/powerpoint/2010/main" val="412254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E3515-9403-4229-85B9-B82BC100CA06}" type="datetimeFigureOut">
              <a:rPr lang="en-US" smtClean="0"/>
              <a:t>7/1/2014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D4884C-5F06-4472-A264-CCABDD8C0401}" type="slidenum">
              <a:rPr lang="en-US" smtClean="0"/>
              <a:t>‹#›</a:t>
            </a:fld>
            <a:endParaRPr lang="en-US"/>
          </a:p>
        </p:txBody>
      </p:sp>
    </p:spTree>
    <p:extLst>
      <p:ext uri="{BB962C8B-B14F-4D97-AF65-F5344CB8AC3E}">
        <p14:creationId xmlns:p14="http://schemas.microsoft.com/office/powerpoint/2010/main" val="7585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8E3515-9403-4229-85B9-B82BC100CA06}" type="datetimeFigureOut">
              <a:rPr lang="en-US" smtClean="0"/>
              <a:t>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4884C-5F06-4472-A264-CCABDD8C0401}" type="slidenum">
              <a:rPr lang="en-US" smtClean="0"/>
              <a:t>‹#›</a:t>
            </a:fld>
            <a:endParaRPr lang="en-US"/>
          </a:p>
        </p:txBody>
      </p:sp>
    </p:spTree>
    <p:extLst>
      <p:ext uri="{BB962C8B-B14F-4D97-AF65-F5344CB8AC3E}">
        <p14:creationId xmlns:p14="http://schemas.microsoft.com/office/powerpoint/2010/main" val="993671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8E3515-9403-4229-85B9-B82BC100CA06}" type="datetimeFigureOut">
              <a:rPr lang="en-US" smtClean="0"/>
              <a:t>7/1/2014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D4884C-5F06-4472-A264-CCABDD8C0401}" type="slidenum">
              <a:rPr lang="en-US" smtClean="0"/>
              <a:t>‹#›</a:t>
            </a:fld>
            <a:endParaRPr lang="en-US"/>
          </a:p>
        </p:txBody>
      </p:sp>
    </p:spTree>
    <p:extLst>
      <p:ext uri="{BB962C8B-B14F-4D97-AF65-F5344CB8AC3E}">
        <p14:creationId xmlns:p14="http://schemas.microsoft.com/office/powerpoint/2010/main" val="681896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8E3515-9403-4229-85B9-B82BC100CA06}" type="datetimeFigureOut">
              <a:rPr lang="en-US" smtClean="0"/>
              <a:t>7/1/2014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D4884C-5F06-4472-A264-CCABDD8C0401}" type="slidenum">
              <a:rPr lang="en-US" smtClean="0"/>
              <a:t>‹#›</a:t>
            </a:fld>
            <a:endParaRPr lang="en-US"/>
          </a:p>
        </p:txBody>
      </p:sp>
    </p:spTree>
    <p:extLst>
      <p:ext uri="{BB962C8B-B14F-4D97-AF65-F5344CB8AC3E}">
        <p14:creationId xmlns:p14="http://schemas.microsoft.com/office/powerpoint/2010/main" val="3333924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E3515-9403-4229-85B9-B82BC100CA06}" type="datetimeFigureOut">
              <a:rPr lang="en-US" smtClean="0"/>
              <a:t>7/1/2014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D4884C-5F06-4472-A264-CCABDD8C0401}" type="slidenum">
              <a:rPr lang="en-US" smtClean="0"/>
              <a:t>‹#›</a:t>
            </a:fld>
            <a:endParaRPr lang="en-US"/>
          </a:p>
        </p:txBody>
      </p:sp>
    </p:spTree>
    <p:extLst>
      <p:ext uri="{BB962C8B-B14F-4D97-AF65-F5344CB8AC3E}">
        <p14:creationId xmlns:p14="http://schemas.microsoft.com/office/powerpoint/2010/main" val="793930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E3515-9403-4229-85B9-B82BC100CA06}" type="datetimeFigureOut">
              <a:rPr lang="en-US" smtClean="0"/>
              <a:t>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4884C-5F06-4472-A264-CCABDD8C0401}" type="slidenum">
              <a:rPr lang="en-US" smtClean="0"/>
              <a:t>‹#›</a:t>
            </a:fld>
            <a:endParaRPr lang="en-US"/>
          </a:p>
        </p:txBody>
      </p:sp>
    </p:spTree>
    <p:extLst>
      <p:ext uri="{BB962C8B-B14F-4D97-AF65-F5344CB8AC3E}">
        <p14:creationId xmlns:p14="http://schemas.microsoft.com/office/powerpoint/2010/main" val="3188402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E3515-9403-4229-85B9-B82BC100CA06}" type="datetimeFigureOut">
              <a:rPr lang="en-US" smtClean="0"/>
              <a:t>7/1/2014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D4884C-5F06-4472-A264-CCABDD8C0401}" type="slidenum">
              <a:rPr lang="en-US" smtClean="0"/>
              <a:t>‹#›</a:t>
            </a:fld>
            <a:endParaRPr lang="en-US"/>
          </a:p>
        </p:txBody>
      </p:sp>
    </p:spTree>
    <p:extLst>
      <p:ext uri="{BB962C8B-B14F-4D97-AF65-F5344CB8AC3E}">
        <p14:creationId xmlns:p14="http://schemas.microsoft.com/office/powerpoint/2010/main" val="34592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8E3515-9403-4229-85B9-B82BC100CA06}" type="datetimeFigureOut">
              <a:rPr lang="en-US" smtClean="0"/>
              <a:t>7/1/2014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4884C-5F06-4472-A264-CCABDD8C0401}" type="slidenum">
              <a:rPr lang="en-US" smtClean="0"/>
              <a:t>‹#›</a:t>
            </a:fld>
            <a:endParaRPr lang="en-US"/>
          </a:p>
        </p:txBody>
      </p:sp>
    </p:spTree>
    <p:extLst>
      <p:ext uri="{BB962C8B-B14F-4D97-AF65-F5344CB8AC3E}">
        <p14:creationId xmlns:p14="http://schemas.microsoft.com/office/powerpoint/2010/main" val="1760682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Decisions in Python</a:t>
            </a:r>
            <a:endParaRPr lang="en-US" dirty="0"/>
          </a:p>
        </p:txBody>
      </p:sp>
      <p:sp>
        <p:nvSpPr>
          <p:cNvPr id="3" name="Subtitle 2"/>
          <p:cNvSpPr>
            <a:spLocks noGrp="1"/>
          </p:cNvSpPr>
          <p:nvPr>
            <p:ph type="subTitle" idx="1"/>
          </p:nvPr>
        </p:nvSpPr>
        <p:spPr/>
        <p:txBody>
          <a:bodyPr>
            <a:normAutofit/>
          </a:bodyPr>
          <a:lstStyle/>
          <a:p>
            <a:r>
              <a:rPr lang="en-US" sz="3600" dirty="0" smtClean="0"/>
              <a:t>elif</a:t>
            </a:r>
            <a:endParaRPr lang="en-US" sz="3600" dirty="0"/>
          </a:p>
        </p:txBody>
      </p:sp>
    </p:spTree>
    <p:extLst>
      <p:ext uri="{BB962C8B-B14F-4D97-AF65-F5344CB8AC3E}">
        <p14:creationId xmlns:p14="http://schemas.microsoft.com/office/powerpoint/2010/main" val="45494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new keyword </a:t>
            </a:r>
            <a:r>
              <a:rPr lang="en-US" b="1" dirty="0" smtClean="0"/>
              <a:t>elif</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A contraction of “else if”</a:t>
            </a:r>
          </a:p>
          <a:p>
            <a:r>
              <a:rPr lang="en-US" dirty="0" smtClean="0"/>
              <a:t>Used to tie two if statements (or more) together into one structure</a:t>
            </a:r>
          </a:p>
          <a:p>
            <a:r>
              <a:rPr lang="en-US" dirty="0" smtClean="0"/>
              <a:t>Syntax – </a:t>
            </a:r>
            <a:r>
              <a:rPr lang="en-US" b="1" dirty="0" smtClean="0"/>
              <a:t>elif</a:t>
            </a:r>
            <a:r>
              <a:rPr lang="en-US" dirty="0" smtClean="0"/>
              <a:t>, followed by a </a:t>
            </a:r>
            <a:r>
              <a:rPr lang="en-US" dirty="0" err="1" smtClean="0"/>
              <a:t>bool</a:t>
            </a:r>
            <a:r>
              <a:rPr lang="en-US" dirty="0" smtClean="0"/>
              <a:t> expression, ended with colon</a:t>
            </a:r>
          </a:p>
          <a:p>
            <a:r>
              <a:rPr lang="en-US" dirty="0" smtClean="0"/>
              <a:t>elif will always be part of an if statement – cannot stand on its own</a:t>
            </a:r>
          </a:p>
          <a:p>
            <a:pPr marL="0" indent="0">
              <a:buNone/>
            </a:pPr>
            <a:r>
              <a:rPr lang="en-US" dirty="0" smtClean="0"/>
              <a:t>if a &gt; b:</a:t>
            </a:r>
          </a:p>
          <a:p>
            <a:pPr marL="0" indent="0">
              <a:buNone/>
            </a:pPr>
            <a:r>
              <a:rPr lang="en-US" dirty="0"/>
              <a:t>	</a:t>
            </a:r>
            <a:r>
              <a:rPr lang="en-US" dirty="0" smtClean="0"/>
              <a:t>print(‘a’)</a:t>
            </a:r>
          </a:p>
          <a:p>
            <a:pPr marL="0" indent="0">
              <a:buNone/>
            </a:pPr>
            <a:r>
              <a:rPr lang="en-US" dirty="0" smtClean="0"/>
              <a:t>elif a &gt; </a:t>
            </a:r>
            <a:r>
              <a:rPr lang="en-US" dirty="0" err="1" smtClean="0"/>
              <a:t>b+c</a:t>
            </a:r>
            <a:r>
              <a:rPr lang="en-US" dirty="0" smtClean="0"/>
              <a:t>:</a:t>
            </a:r>
          </a:p>
          <a:p>
            <a:pPr marL="0" indent="0">
              <a:buNone/>
            </a:pPr>
            <a:r>
              <a:rPr lang="en-US" dirty="0"/>
              <a:t>	</a:t>
            </a:r>
            <a:r>
              <a:rPr lang="en-US" dirty="0" smtClean="0"/>
              <a:t>print(“c”)</a:t>
            </a:r>
          </a:p>
          <a:p>
            <a:pPr marL="0" indent="0">
              <a:buNone/>
            </a:pPr>
            <a:r>
              <a:rPr lang="en-US" dirty="0" smtClean="0"/>
              <a:t>else:</a:t>
            </a:r>
          </a:p>
          <a:p>
            <a:pPr marL="0" indent="0">
              <a:buNone/>
            </a:pPr>
            <a:r>
              <a:rPr lang="en-US" dirty="0"/>
              <a:t>	</a:t>
            </a:r>
            <a:r>
              <a:rPr lang="en-US" dirty="0" smtClean="0"/>
              <a:t>print(“b”)</a:t>
            </a:r>
            <a:endParaRPr lang="en-US" dirty="0"/>
          </a:p>
        </p:txBody>
      </p:sp>
    </p:spTree>
    <p:extLst>
      <p:ext uri="{BB962C8B-B14F-4D97-AF65-F5344CB8AC3E}">
        <p14:creationId xmlns:p14="http://schemas.microsoft.com/office/powerpoint/2010/main" val="3973386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 of elif</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When you have an if structure that contains an elif</a:t>
            </a:r>
          </a:p>
          <a:p>
            <a:pPr marL="514350" indent="-514350">
              <a:buFont typeface="+mj-lt"/>
              <a:buAutoNum type="arabicPeriod"/>
            </a:pPr>
            <a:r>
              <a:rPr lang="en-US" dirty="0"/>
              <a:t>E</a:t>
            </a:r>
            <a:r>
              <a:rPr lang="en-US" dirty="0" smtClean="0"/>
              <a:t>valuate the first Boolean expression, Test1</a:t>
            </a:r>
          </a:p>
          <a:p>
            <a:pPr marL="514350" indent="-514350">
              <a:buFont typeface="+mj-lt"/>
              <a:buAutoNum type="arabicPeriod"/>
            </a:pPr>
            <a:r>
              <a:rPr lang="en-US" dirty="0"/>
              <a:t>I</a:t>
            </a:r>
            <a:r>
              <a:rPr lang="en-US" dirty="0" smtClean="0"/>
              <a:t>f Test1 comes out True, do the statements after the if and skip the rest of the structure</a:t>
            </a:r>
          </a:p>
          <a:p>
            <a:pPr marL="514350" indent="-514350">
              <a:buFont typeface="+mj-lt"/>
              <a:buAutoNum type="arabicPeriod"/>
            </a:pPr>
            <a:r>
              <a:rPr lang="en-US" dirty="0"/>
              <a:t>I</a:t>
            </a:r>
            <a:r>
              <a:rPr lang="en-US" dirty="0" smtClean="0"/>
              <a:t>f Test1 comes out False, go to the elif and do the Boolean expression there (</a:t>
            </a:r>
            <a:r>
              <a:rPr lang="en-US" dirty="0" smtClean="0"/>
              <a:t>Test2</a:t>
            </a:r>
            <a:r>
              <a:rPr lang="en-US" dirty="0" smtClean="0"/>
              <a:t>).  If Test2 is True, do the statements after the elif line, then skip the rest of the structure.  If Test2 is False, go to the next elif or else statement and do </a:t>
            </a:r>
            <a:r>
              <a:rPr lang="en-US" dirty="0" smtClean="0"/>
              <a:t>the Boolean expression there</a:t>
            </a:r>
            <a:r>
              <a:rPr lang="en-US" dirty="0" smtClean="0"/>
              <a:t>.</a:t>
            </a:r>
          </a:p>
          <a:p>
            <a:pPr marL="514350" indent="-514350">
              <a:buFont typeface="+mj-lt"/>
              <a:buAutoNum type="arabicPeriod"/>
            </a:pPr>
            <a:r>
              <a:rPr lang="en-US" dirty="0" smtClean="0"/>
              <a:t>If </a:t>
            </a:r>
            <a:r>
              <a:rPr lang="en-US" b="1" dirty="0" smtClean="0"/>
              <a:t>all</a:t>
            </a:r>
            <a:r>
              <a:rPr lang="en-US" dirty="0" smtClean="0"/>
              <a:t> the tests are False, eventually all the tests in the structure will be done.  If the structure ends with a plain “else”, the statements after the else will be executed.  If it ends with an elif, the statements are skipped.</a:t>
            </a:r>
          </a:p>
          <a:p>
            <a:pPr marL="514350" indent="-514350">
              <a:buFont typeface="+mj-lt"/>
              <a:buAutoNum type="arabicPeriod"/>
            </a:pPr>
            <a:r>
              <a:rPr lang="en-US" dirty="0" smtClean="0"/>
              <a:t>Execution always picks up on the next statement after the if structure</a:t>
            </a:r>
          </a:p>
        </p:txBody>
      </p:sp>
    </p:spTree>
    <p:extLst>
      <p:ext uri="{BB962C8B-B14F-4D97-AF65-F5344CB8AC3E}">
        <p14:creationId xmlns:p14="http://schemas.microsoft.com/office/powerpoint/2010/main" val="16679747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 of elif</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01840" y="254442"/>
            <a:ext cx="3115933" cy="6076984"/>
          </a:xfrm>
        </p:spPr>
      </p:pic>
    </p:spTree>
    <p:extLst>
      <p:ext uri="{BB962C8B-B14F-4D97-AF65-F5344CB8AC3E}">
        <p14:creationId xmlns:p14="http://schemas.microsoft.com/office/powerpoint/2010/main" val="30121666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chain of decisions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Sometimes you have a series of possible values for a variable</a:t>
            </a:r>
          </a:p>
          <a:p>
            <a:r>
              <a:rPr lang="en-US" dirty="0" smtClean="0"/>
              <a:t>You </a:t>
            </a:r>
            <a:r>
              <a:rPr lang="en-US" b="1" dirty="0" smtClean="0"/>
              <a:t>could</a:t>
            </a:r>
            <a:r>
              <a:rPr lang="en-US" dirty="0" smtClean="0"/>
              <a:t> write the tests as separate if statements</a:t>
            </a:r>
          </a:p>
          <a:p>
            <a:pPr marL="457200" lvl="1" indent="0">
              <a:buNone/>
            </a:pPr>
            <a:r>
              <a:rPr lang="en-US" dirty="0" smtClean="0"/>
              <a:t>if x == “A”:</a:t>
            </a:r>
          </a:p>
          <a:p>
            <a:pPr marL="914400" lvl="2" indent="0">
              <a:buNone/>
            </a:pPr>
            <a:r>
              <a:rPr lang="en-US" sz="2400" dirty="0" smtClean="0"/>
              <a:t>print(“do A stuff”)</a:t>
            </a:r>
          </a:p>
          <a:p>
            <a:pPr marL="457200" lvl="1" indent="0">
              <a:buNone/>
            </a:pPr>
            <a:r>
              <a:rPr lang="en-US" dirty="0" smtClean="0"/>
              <a:t>if x == “C”:</a:t>
            </a:r>
          </a:p>
          <a:p>
            <a:pPr marL="457200" lvl="1" indent="0">
              <a:buNone/>
            </a:pPr>
            <a:r>
              <a:rPr lang="en-US" dirty="0"/>
              <a:t>	</a:t>
            </a:r>
            <a:r>
              <a:rPr lang="en-US" dirty="0" smtClean="0"/>
              <a:t>print(“do C stuff”)</a:t>
            </a:r>
          </a:p>
          <a:p>
            <a:pPr marL="457200" lvl="1" indent="0">
              <a:buNone/>
            </a:pPr>
            <a:r>
              <a:rPr lang="en-US" dirty="0" smtClean="0"/>
              <a:t>if x == “K”:</a:t>
            </a:r>
          </a:p>
          <a:p>
            <a:pPr marL="457200" lvl="1" indent="0">
              <a:buNone/>
            </a:pPr>
            <a:r>
              <a:rPr lang="en-US" dirty="0"/>
              <a:t>	</a:t>
            </a:r>
            <a:r>
              <a:rPr lang="en-US" dirty="0" smtClean="0"/>
              <a:t>print(“do K stuff”)</a:t>
            </a:r>
          </a:p>
          <a:p>
            <a:r>
              <a:rPr lang="en-US" dirty="0" smtClean="0"/>
              <a:t>But this is pretty inefficient.  Every test has to be done every time, regardless of which value is in x.  And people make the mistake of putting an </a:t>
            </a:r>
            <a:r>
              <a:rPr lang="en-US" b="1" dirty="0" smtClean="0"/>
              <a:t>else</a:t>
            </a:r>
            <a:r>
              <a:rPr lang="en-US" dirty="0" smtClean="0"/>
              <a:t> on only the LAST if, to “catch everything else”.  It does not do that. That else goes only with the last if, not with all the if’s.</a:t>
            </a:r>
            <a:r>
              <a:rPr lang="en-US" dirty="0"/>
              <a:t>	</a:t>
            </a:r>
            <a:endParaRPr lang="en-US" dirty="0" smtClean="0"/>
          </a:p>
          <a:p>
            <a:pPr marL="457200" lvl="1" indent="0">
              <a:buNone/>
            </a:pPr>
            <a:r>
              <a:rPr lang="en-US" dirty="0" smtClean="0"/>
              <a:t>    </a:t>
            </a:r>
            <a:endParaRPr lang="en-US" dirty="0"/>
          </a:p>
          <a:p>
            <a:pPr marL="914400" lvl="2" indent="0">
              <a:buNone/>
            </a:pPr>
            <a:endParaRPr lang="en-US" dirty="0" smtClean="0"/>
          </a:p>
        </p:txBody>
      </p:sp>
    </p:spTree>
    <p:extLst>
      <p:ext uri="{BB962C8B-B14F-4D97-AF65-F5344CB8AC3E}">
        <p14:creationId xmlns:p14="http://schemas.microsoft.com/office/powerpoint/2010/main" val="31586823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Chaining if’s together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You can combine several if statements into one statement using </a:t>
            </a:r>
            <a:r>
              <a:rPr lang="en-US" b="1" dirty="0" smtClean="0"/>
              <a:t>elif</a:t>
            </a:r>
          </a:p>
          <a:p>
            <a:r>
              <a:rPr lang="en-US" dirty="0" smtClean="0"/>
              <a:t>if x == “A”:</a:t>
            </a:r>
          </a:p>
          <a:p>
            <a:pPr marL="0" indent="0">
              <a:buNone/>
            </a:pPr>
            <a:r>
              <a:rPr lang="en-US" dirty="0"/>
              <a:t>	</a:t>
            </a:r>
            <a:r>
              <a:rPr lang="en-US" dirty="0" smtClean="0"/>
              <a:t>print(“do A stuff”)</a:t>
            </a:r>
          </a:p>
          <a:p>
            <a:pPr marL="0" indent="0">
              <a:buNone/>
            </a:pPr>
            <a:r>
              <a:rPr lang="en-US" dirty="0"/>
              <a:t> </a:t>
            </a:r>
            <a:r>
              <a:rPr lang="en-US" dirty="0" smtClean="0"/>
              <a:t>  elif x == “C”:</a:t>
            </a:r>
          </a:p>
          <a:p>
            <a:pPr marL="0" indent="0">
              <a:buNone/>
            </a:pPr>
            <a:r>
              <a:rPr lang="en-US" dirty="0"/>
              <a:t>	</a:t>
            </a:r>
            <a:r>
              <a:rPr lang="en-US" dirty="0" smtClean="0"/>
              <a:t>print(“do C stuff”)</a:t>
            </a:r>
          </a:p>
          <a:p>
            <a:pPr marL="0" indent="0">
              <a:buNone/>
            </a:pPr>
            <a:r>
              <a:rPr lang="en-US" dirty="0"/>
              <a:t> </a:t>
            </a:r>
            <a:r>
              <a:rPr lang="en-US" dirty="0" smtClean="0"/>
              <a:t>  elif x == “K”:</a:t>
            </a:r>
          </a:p>
          <a:p>
            <a:pPr marL="0" indent="0">
              <a:buNone/>
            </a:pPr>
            <a:r>
              <a:rPr lang="en-US" dirty="0"/>
              <a:t>	</a:t>
            </a:r>
            <a:r>
              <a:rPr lang="en-US" dirty="0" smtClean="0"/>
              <a:t>print(“do K stuff”)</a:t>
            </a:r>
          </a:p>
          <a:p>
            <a:r>
              <a:rPr lang="en-US" dirty="0" smtClean="0"/>
              <a:t>This is more efficient because the tests are executed only until one is found to be True.  That branch’s statements are done and then the entire structure is exited.  No more tests are done.</a:t>
            </a:r>
          </a:p>
          <a:p>
            <a:r>
              <a:rPr lang="en-US" dirty="0" smtClean="0"/>
              <a:t>This is also more flexible.  If you choose to put a last “else:” at the end, to “catch everything else”, it does exactly that.</a:t>
            </a:r>
            <a:endParaRPr lang="en-US" dirty="0"/>
          </a:p>
        </p:txBody>
      </p:sp>
    </p:spTree>
    <p:extLst>
      <p:ext uri="{BB962C8B-B14F-4D97-AF65-F5344CB8AC3E}">
        <p14:creationId xmlns:p14="http://schemas.microsoft.com/office/powerpoint/2010/main" val="4089477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Caution – too many conditions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People tend to put in conditions which are not required</a:t>
            </a:r>
          </a:p>
          <a:p>
            <a:pPr marL="0" indent="0">
              <a:buNone/>
            </a:pPr>
            <a:r>
              <a:rPr lang="en-US" dirty="0"/>
              <a:t>	</a:t>
            </a:r>
            <a:r>
              <a:rPr lang="en-US" dirty="0" smtClean="0"/>
              <a:t>if x &gt; 50:</a:t>
            </a:r>
          </a:p>
          <a:p>
            <a:pPr marL="0" indent="0">
              <a:buNone/>
            </a:pPr>
            <a:r>
              <a:rPr lang="en-US" dirty="0"/>
              <a:t>	</a:t>
            </a:r>
            <a:r>
              <a:rPr lang="en-US" dirty="0" smtClean="0"/>
              <a:t>	print(“big”)</a:t>
            </a:r>
          </a:p>
          <a:p>
            <a:pPr marL="0" indent="0">
              <a:buNone/>
            </a:pPr>
            <a:r>
              <a:rPr lang="en-US" dirty="0"/>
              <a:t>	</a:t>
            </a:r>
            <a:r>
              <a:rPr lang="en-US" dirty="0" smtClean="0"/>
              <a:t>elif x &lt;= 50:  #  this test is NOT required</a:t>
            </a:r>
          </a:p>
          <a:p>
            <a:pPr marL="0" indent="0">
              <a:buNone/>
            </a:pPr>
            <a:r>
              <a:rPr lang="en-US" dirty="0"/>
              <a:t>	</a:t>
            </a:r>
            <a:r>
              <a:rPr lang="en-US" dirty="0" smtClean="0"/>
              <a:t>	# if this elif is executed, you KNOW x must be less than</a:t>
            </a:r>
          </a:p>
          <a:p>
            <a:pPr marL="0" indent="0">
              <a:buNone/>
            </a:pPr>
            <a:r>
              <a:rPr lang="en-US" dirty="0"/>
              <a:t>	</a:t>
            </a:r>
            <a:r>
              <a:rPr lang="en-US" dirty="0" smtClean="0"/>
              <a:t>	# or equal to 50, you do not have to test for it</a:t>
            </a:r>
          </a:p>
          <a:p>
            <a:pPr marL="0" indent="0">
              <a:buNone/>
            </a:pPr>
            <a:r>
              <a:rPr lang="en-US" dirty="0"/>
              <a:t>	</a:t>
            </a:r>
            <a:r>
              <a:rPr lang="en-US" dirty="0" smtClean="0"/>
              <a:t>	# A reason it is not good code: what if you make a mistake </a:t>
            </a:r>
          </a:p>
          <a:p>
            <a:pPr marL="0" indent="0">
              <a:buNone/>
            </a:pPr>
            <a:r>
              <a:rPr lang="en-US" dirty="0"/>
              <a:t>	</a:t>
            </a:r>
            <a:r>
              <a:rPr lang="en-US" dirty="0" smtClean="0"/>
              <a:t>	# on second condition and leave out a branch?</a:t>
            </a:r>
          </a:p>
          <a:p>
            <a:pPr marL="0" indent="0">
              <a:buNone/>
            </a:pPr>
            <a:r>
              <a:rPr lang="en-US" dirty="0"/>
              <a:t>	</a:t>
            </a:r>
            <a:r>
              <a:rPr lang="en-US" dirty="0" smtClean="0"/>
              <a:t>Example: elif x &lt; 50:  # what happened to x == 50?</a:t>
            </a:r>
          </a:p>
          <a:p>
            <a:r>
              <a:rPr lang="en-US" dirty="0" smtClean="0"/>
              <a:t>Summary: If your situation only has two mutually exclusive cases, use a plain </a:t>
            </a:r>
            <a:r>
              <a:rPr lang="en-US" dirty="0" smtClean="0"/>
              <a:t>if/else, not an if/elif.</a:t>
            </a:r>
            <a:endParaRPr lang="en-US" dirty="0"/>
          </a:p>
        </p:txBody>
      </p:sp>
    </p:spTree>
    <p:extLst>
      <p:ext uri="{BB962C8B-B14F-4D97-AF65-F5344CB8AC3E}">
        <p14:creationId xmlns:p14="http://schemas.microsoft.com/office/powerpoint/2010/main" val="1550779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you don’t use elif</a:t>
            </a:r>
            <a:endParaRPr lang="en-US" dirty="0"/>
          </a:p>
        </p:txBody>
      </p:sp>
      <p:sp>
        <p:nvSpPr>
          <p:cNvPr id="3" name="Content Placeholder 2"/>
          <p:cNvSpPr>
            <a:spLocks noGrp="1"/>
          </p:cNvSpPr>
          <p:nvPr>
            <p:ph idx="1"/>
          </p:nvPr>
        </p:nvSpPr>
        <p:spPr/>
        <p:txBody>
          <a:bodyPr>
            <a:normAutofit/>
          </a:bodyPr>
          <a:lstStyle/>
          <a:p>
            <a:r>
              <a:rPr lang="en-US" dirty="0" smtClean="0"/>
              <a:t>You do not HAVE to use elif. It is possible to write the structure as nested if statements, but the indentations required will cause the code to be clumsy to read.  elif is aligned directly under the original if</a:t>
            </a:r>
            <a:endParaRPr lang="en-US" dirty="0"/>
          </a:p>
          <a:p>
            <a:r>
              <a:rPr lang="en-US" dirty="0" smtClean="0"/>
              <a:t>Example</a:t>
            </a:r>
            <a:r>
              <a:rPr lang="en-US" dirty="0" smtClean="0"/>
              <a:t>:  these two pieces of code are equivalent</a:t>
            </a:r>
            <a:endParaRPr lang="en-US" dirty="0" smtClean="0"/>
          </a:p>
          <a:p>
            <a:endParaRPr lang="en-US" dirty="0"/>
          </a:p>
          <a:p>
            <a:pPr marL="0" indent="0">
              <a:buNone/>
            </a:pPr>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1840561532"/>
              </p:ext>
            </p:extLst>
          </p:nvPr>
        </p:nvGraphicFramePr>
        <p:xfrm>
          <a:off x="1674192" y="3753015"/>
          <a:ext cx="8128000" cy="2286000"/>
        </p:xfrm>
        <a:graphic>
          <a:graphicData uri="http://schemas.openxmlformats.org/drawingml/2006/table">
            <a:tbl>
              <a:tblPr firstRow="1" bandRow="1">
                <a:tableStyleId>{2D5ABB26-0587-4C30-8999-92F81FD0307C}</a:tableStyleId>
              </a:tblPr>
              <a:tblGrid>
                <a:gridCol w="4064000"/>
                <a:gridCol w="4064000"/>
              </a:tblGrid>
              <a:tr h="1156914">
                <a:tc>
                  <a:txBody>
                    <a:bodyPr/>
                    <a:lstStyle/>
                    <a:p>
                      <a:r>
                        <a:rPr lang="en-US" dirty="0" smtClean="0"/>
                        <a:t>if x &gt; 5:</a:t>
                      </a:r>
                    </a:p>
                    <a:p>
                      <a:r>
                        <a:rPr lang="en-US" dirty="0" smtClean="0"/>
                        <a:t> </a:t>
                      </a:r>
                      <a:r>
                        <a:rPr lang="en-US" baseline="0" dirty="0" smtClean="0"/>
                        <a:t>    print(“big”)</a:t>
                      </a:r>
                    </a:p>
                    <a:p>
                      <a:r>
                        <a:rPr lang="en-US" baseline="0" dirty="0" smtClean="0"/>
                        <a:t>else:</a:t>
                      </a:r>
                    </a:p>
                    <a:p>
                      <a:r>
                        <a:rPr lang="en-US" baseline="0" dirty="0" smtClean="0"/>
                        <a:t>      if x &gt; 0:</a:t>
                      </a:r>
                    </a:p>
                    <a:p>
                      <a:r>
                        <a:rPr lang="en-US" baseline="0" dirty="0" smtClean="0"/>
                        <a:t>              print(“medium”)</a:t>
                      </a:r>
                    </a:p>
                    <a:p>
                      <a:r>
                        <a:rPr lang="en-US" baseline="0" dirty="0" smtClean="0"/>
                        <a:t>      else:</a:t>
                      </a:r>
                    </a:p>
                    <a:p>
                      <a:r>
                        <a:rPr lang="en-US" baseline="0" dirty="0" smtClean="0"/>
                        <a:t>              print(“small”)</a:t>
                      </a:r>
                    </a:p>
                    <a:p>
                      <a:endParaRPr lang="en-US" dirty="0"/>
                    </a:p>
                  </a:txBody>
                  <a:tcPr/>
                </a:tc>
                <a:tc>
                  <a:txBody>
                    <a:bodyPr/>
                    <a:lstStyle/>
                    <a:p>
                      <a:r>
                        <a:rPr lang="en-US" dirty="0" smtClean="0"/>
                        <a:t>if</a:t>
                      </a:r>
                      <a:r>
                        <a:rPr lang="en-US" baseline="0" dirty="0" smtClean="0"/>
                        <a:t> x &gt; 5:</a:t>
                      </a:r>
                    </a:p>
                    <a:p>
                      <a:r>
                        <a:rPr lang="en-US" baseline="0" dirty="0" smtClean="0"/>
                        <a:t>    print(“big”)</a:t>
                      </a:r>
                    </a:p>
                    <a:p>
                      <a:r>
                        <a:rPr lang="en-US" baseline="0" dirty="0" smtClean="0"/>
                        <a:t>elif x &gt; 0:</a:t>
                      </a:r>
                    </a:p>
                    <a:p>
                      <a:r>
                        <a:rPr lang="en-US" baseline="0" dirty="0" smtClean="0"/>
                        <a:t>    print(“medium”)</a:t>
                      </a:r>
                    </a:p>
                    <a:p>
                      <a:r>
                        <a:rPr lang="en-US" baseline="0" dirty="0" smtClean="0"/>
                        <a:t>else:</a:t>
                      </a:r>
                    </a:p>
                    <a:p>
                      <a:r>
                        <a:rPr lang="en-US" baseline="0" dirty="0" smtClean="0"/>
                        <a:t>    print(“small”)</a:t>
                      </a:r>
                    </a:p>
                    <a:p>
                      <a:endParaRPr lang="en-US" dirty="0"/>
                    </a:p>
                  </a:txBody>
                  <a:tcPr/>
                </a:tc>
              </a:tr>
            </a:tbl>
          </a:graphicData>
        </a:graphic>
      </p:graphicFrame>
    </p:spTree>
    <p:extLst>
      <p:ext uri="{BB962C8B-B14F-4D97-AF65-F5344CB8AC3E}">
        <p14:creationId xmlns:p14="http://schemas.microsoft.com/office/powerpoint/2010/main" val="407309870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5"/>
  <p:tag name="TPOS" val="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TotalTime>
  <Words>416</Words>
  <Application>Microsoft Office PowerPoint</Application>
  <PresentationFormat>Widescreen</PresentationFormat>
  <Paragraphs>69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Decisions in Python</vt:lpstr>
      <vt:lpstr>A new keyword elif</vt:lpstr>
      <vt:lpstr>Semantics of elif</vt:lpstr>
      <vt:lpstr>Semantics of elif</vt:lpstr>
      <vt:lpstr>A chain of decisions</vt:lpstr>
      <vt:lpstr>Chaining if’s together</vt:lpstr>
      <vt:lpstr>Caution – too many conditions</vt:lpstr>
      <vt:lpstr>If you don’t use elif</vt:lpstr>
    </vt:vector>
  </TitlesOfParts>
  <Company>University of Kentucky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Decisions in Python</dc:title>
  <dc:creator>Debby</dc:creator>
  <cp:lastModifiedBy>Debby</cp:lastModifiedBy>
  <cp:revision>9</cp:revision>
  <dcterms:created xsi:type="dcterms:W3CDTF">2014-06-30T15:42:05Z</dcterms:created>
  <dcterms:modified xsi:type="dcterms:W3CDTF">2014-07-01T18:27:57Z</dcterms:modified>
</cp:coreProperties>
</file>