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4D50E4-54B9-4099-8933-FC36EAC5B548}" type="datetimeFigureOut">
              <a:rPr lang="en-US" smtClean="0"/>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4BC7D5-220C-46F2-8DC5-0FD23150F665}" type="slidenum">
              <a:rPr lang="en-US" smtClean="0"/>
              <a:t>‹#›</a:t>
            </a:fld>
            <a:endParaRPr lang="en-US"/>
          </a:p>
        </p:txBody>
      </p:sp>
    </p:spTree>
    <p:extLst>
      <p:ext uri="{BB962C8B-B14F-4D97-AF65-F5344CB8AC3E}">
        <p14:creationId xmlns:p14="http://schemas.microsoft.com/office/powerpoint/2010/main" val="3828896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4D50E4-54B9-4099-8933-FC36EAC5B548}" type="datetimeFigureOut">
              <a:rPr lang="en-US" smtClean="0"/>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4BC7D5-220C-46F2-8DC5-0FD23150F665}" type="slidenum">
              <a:rPr lang="en-US" smtClean="0"/>
              <a:t>‹#›</a:t>
            </a:fld>
            <a:endParaRPr lang="en-US"/>
          </a:p>
        </p:txBody>
      </p:sp>
    </p:spTree>
    <p:extLst>
      <p:ext uri="{BB962C8B-B14F-4D97-AF65-F5344CB8AC3E}">
        <p14:creationId xmlns:p14="http://schemas.microsoft.com/office/powerpoint/2010/main" val="1618129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4D50E4-54B9-4099-8933-FC36EAC5B548}" type="datetimeFigureOut">
              <a:rPr lang="en-US" smtClean="0"/>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4BC7D5-220C-46F2-8DC5-0FD23150F665}" type="slidenum">
              <a:rPr lang="en-US" smtClean="0"/>
              <a:t>‹#›</a:t>
            </a:fld>
            <a:endParaRPr lang="en-US"/>
          </a:p>
        </p:txBody>
      </p:sp>
    </p:spTree>
    <p:extLst>
      <p:ext uri="{BB962C8B-B14F-4D97-AF65-F5344CB8AC3E}">
        <p14:creationId xmlns:p14="http://schemas.microsoft.com/office/powerpoint/2010/main" val="3712744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4D50E4-54B9-4099-8933-FC36EAC5B548}" type="datetimeFigureOut">
              <a:rPr lang="en-US" smtClean="0"/>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4BC7D5-220C-46F2-8DC5-0FD23150F665}" type="slidenum">
              <a:rPr lang="en-US" smtClean="0"/>
              <a:t>‹#›</a:t>
            </a:fld>
            <a:endParaRPr lang="en-US"/>
          </a:p>
        </p:txBody>
      </p:sp>
    </p:spTree>
    <p:extLst>
      <p:ext uri="{BB962C8B-B14F-4D97-AF65-F5344CB8AC3E}">
        <p14:creationId xmlns:p14="http://schemas.microsoft.com/office/powerpoint/2010/main" val="90444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4D50E4-54B9-4099-8933-FC36EAC5B548}" type="datetimeFigureOut">
              <a:rPr lang="en-US" smtClean="0"/>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4BC7D5-220C-46F2-8DC5-0FD23150F665}" type="slidenum">
              <a:rPr lang="en-US" smtClean="0"/>
              <a:t>‹#›</a:t>
            </a:fld>
            <a:endParaRPr lang="en-US"/>
          </a:p>
        </p:txBody>
      </p:sp>
    </p:spTree>
    <p:extLst>
      <p:ext uri="{BB962C8B-B14F-4D97-AF65-F5344CB8AC3E}">
        <p14:creationId xmlns:p14="http://schemas.microsoft.com/office/powerpoint/2010/main" val="2724480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4D50E4-54B9-4099-8933-FC36EAC5B548}" type="datetimeFigureOut">
              <a:rPr lang="en-US" smtClean="0"/>
              <a:t>6/17/2014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4BC7D5-220C-46F2-8DC5-0FD23150F665}" type="slidenum">
              <a:rPr lang="en-US" smtClean="0"/>
              <a:t>‹#›</a:t>
            </a:fld>
            <a:endParaRPr lang="en-US"/>
          </a:p>
        </p:txBody>
      </p:sp>
    </p:spTree>
    <p:extLst>
      <p:ext uri="{BB962C8B-B14F-4D97-AF65-F5344CB8AC3E}">
        <p14:creationId xmlns:p14="http://schemas.microsoft.com/office/powerpoint/2010/main" val="2320163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4D50E4-54B9-4099-8933-FC36EAC5B548}" type="datetimeFigureOut">
              <a:rPr lang="en-US" smtClean="0"/>
              <a:t>6/17/2014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4BC7D5-220C-46F2-8DC5-0FD23150F665}" type="slidenum">
              <a:rPr lang="en-US" smtClean="0"/>
              <a:t>‹#›</a:t>
            </a:fld>
            <a:endParaRPr lang="en-US"/>
          </a:p>
        </p:txBody>
      </p:sp>
    </p:spTree>
    <p:extLst>
      <p:ext uri="{BB962C8B-B14F-4D97-AF65-F5344CB8AC3E}">
        <p14:creationId xmlns:p14="http://schemas.microsoft.com/office/powerpoint/2010/main" val="3802740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4D50E4-54B9-4099-8933-FC36EAC5B548}" type="datetimeFigureOut">
              <a:rPr lang="en-US" smtClean="0"/>
              <a:t>6/17/2014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4BC7D5-220C-46F2-8DC5-0FD23150F665}" type="slidenum">
              <a:rPr lang="en-US" smtClean="0"/>
              <a:t>‹#›</a:t>
            </a:fld>
            <a:endParaRPr lang="en-US"/>
          </a:p>
        </p:txBody>
      </p:sp>
    </p:spTree>
    <p:extLst>
      <p:ext uri="{BB962C8B-B14F-4D97-AF65-F5344CB8AC3E}">
        <p14:creationId xmlns:p14="http://schemas.microsoft.com/office/powerpoint/2010/main" val="656517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4D50E4-54B9-4099-8933-FC36EAC5B548}" type="datetimeFigureOut">
              <a:rPr lang="en-US" smtClean="0"/>
              <a:t>6/17/2014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4BC7D5-220C-46F2-8DC5-0FD23150F665}" type="slidenum">
              <a:rPr lang="en-US" smtClean="0"/>
              <a:t>‹#›</a:t>
            </a:fld>
            <a:endParaRPr lang="en-US"/>
          </a:p>
        </p:txBody>
      </p:sp>
    </p:spTree>
    <p:extLst>
      <p:ext uri="{BB962C8B-B14F-4D97-AF65-F5344CB8AC3E}">
        <p14:creationId xmlns:p14="http://schemas.microsoft.com/office/powerpoint/2010/main" val="2187059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4D50E4-54B9-4099-8933-FC36EAC5B548}" type="datetimeFigureOut">
              <a:rPr lang="en-US" smtClean="0"/>
              <a:t>6/17/2014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4BC7D5-220C-46F2-8DC5-0FD23150F665}" type="slidenum">
              <a:rPr lang="en-US" smtClean="0"/>
              <a:t>‹#›</a:t>
            </a:fld>
            <a:endParaRPr lang="en-US"/>
          </a:p>
        </p:txBody>
      </p:sp>
    </p:spTree>
    <p:extLst>
      <p:ext uri="{BB962C8B-B14F-4D97-AF65-F5344CB8AC3E}">
        <p14:creationId xmlns:p14="http://schemas.microsoft.com/office/powerpoint/2010/main" val="1025715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4D50E4-54B9-4099-8933-FC36EAC5B548}" type="datetimeFigureOut">
              <a:rPr lang="en-US" smtClean="0"/>
              <a:t>6/17/2014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4BC7D5-220C-46F2-8DC5-0FD23150F665}" type="slidenum">
              <a:rPr lang="en-US" smtClean="0"/>
              <a:t>‹#›</a:t>
            </a:fld>
            <a:endParaRPr lang="en-US"/>
          </a:p>
        </p:txBody>
      </p:sp>
    </p:spTree>
    <p:extLst>
      <p:ext uri="{BB962C8B-B14F-4D97-AF65-F5344CB8AC3E}">
        <p14:creationId xmlns:p14="http://schemas.microsoft.com/office/powerpoint/2010/main" val="345181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4D50E4-54B9-4099-8933-FC36EAC5B548}" type="datetimeFigureOut">
              <a:rPr lang="en-US" smtClean="0"/>
              <a:t>6/17/2014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4BC7D5-220C-46F2-8DC5-0FD23150F665}" type="slidenum">
              <a:rPr lang="en-US" smtClean="0"/>
              <a:t>‹#›</a:t>
            </a:fld>
            <a:endParaRPr lang="en-US"/>
          </a:p>
        </p:txBody>
      </p:sp>
    </p:spTree>
    <p:extLst>
      <p:ext uri="{BB962C8B-B14F-4D97-AF65-F5344CB8AC3E}">
        <p14:creationId xmlns:p14="http://schemas.microsoft.com/office/powerpoint/2010/main" val="1616995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Testing</a:t>
            </a:r>
            <a:endParaRPr lang="en-US" dirty="0"/>
          </a:p>
        </p:txBody>
      </p:sp>
      <p:sp>
        <p:nvSpPr>
          <p:cNvPr id="3" name="Subtitle 2"/>
          <p:cNvSpPr>
            <a:spLocks noGrp="1"/>
          </p:cNvSpPr>
          <p:nvPr>
            <p:ph type="subTitle" idx="1"/>
          </p:nvPr>
        </p:nvSpPr>
        <p:spPr/>
        <p:txBody>
          <a:bodyPr/>
          <a:lstStyle/>
          <a:p>
            <a:r>
              <a:rPr lang="en-US" dirty="0" smtClean="0"/>
              <a:t>Test Plans and Regression Testing</a:t>
            </a:r>
            <a:endParaRPr lang="en-US" dirty="0"/>
          </a:p>
        </p:txBody>
      </p:sp>
    </p:spTree>
    <p:extLst>
      <p:ext uri="{BB962C8B-B14F-4D97-AF65-F5344CB8AC3E}">
        <p14:creationId xmlns:p14="http://schemas.microsoft.com/office/powerpoint/2010/main" val="3455430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Programs need testing!</a:t>
            </a:r>
            <a:endParaRPr lang="en-US" dirty="0"/>
          </a:p>
        </p:txBody>
      </p:sp>
      <p:sp>
        <p:nvSpPr>
          <p:cNvPr id="3" name="Content Placeholder 2"/>
          <p:cNvSpPr>
            <a:spLocks noGrp="1"/>
          </p:cNvSpPr>
          <p:nvPr>
            <p:ph idx="1"/>
          </p:nvPr>
        </p:nvSpPr>
        <p:spPr/>
        <p:txBody>
          <a:bodyPr/>
          <a:lstStyle/>
          <a:p>
            <a:r>
              <a:rPr lang="en-US" dirty="0" smtClean="0"/>
              <a:t>Writing  a program involves more than knowing the syntax and semantics of a language</a:t>
            </a:r>
          </a:p>
          <a:p>
            <a:r>
              <a:rPr lang="en-US" dirty="0" smtClean="0"/>
              <a:t>You need to verify that your program runs correctly, i.e. does not crash unexpectedly and gives the correct answers/outputs.</a:t>
            </a:r>
          </a:p>
          <a:p>
            <a:r>
              <a:rPr lang="en-US" dirty="0" smtClean="0"/>
              <a:t>A simple program may be obviously right or wrong, but once it gets past more than 10 lines, a program needs to be tested systematically.</a:t>
            </a:r>
          </a:p>
          <a:p>
            <a:r>
              <a:rPr lang="en-US" dirty="0" smtClean="0"/>
              <a:t>Putting in some data picked at random will do a little good, but to be confident that your program works, you need to have a plan.</a:t>
            </a:r>
            <a:endParaRPr lang="en-US" dirty="0"/>
          </a:p>
        </p:txBody>
      </p:sp>
    </p:spTree>
    <p:extLst>
      <p:ext uri="{BB962C8B-B14F-4D97-AF65-F5344CB8AC3E}">
        <p14:creationId xmlns:p14="http://schemas.microsoft.com/office/powerpoint/2010/main" val="1499923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Test Case</a:t>
            </a:r>
            <a:endParaRPr lang="en-US" dirty="0"/>
          </a:p>
        </p:txBody>
      </p:sp>
      <p:sp>
        <p:nvSpPr>
          <p:cNvPr id="3" name="Content Placeholder 2"/>
          <p:cNvSpPr>
            <a:spLocks noGrp="1"/>
          </p:cNvSpPr>
          <p:nvPr>
            <p:ph idx="1"/>
          </p:nvPr>
        </p:nvSpPr>
        <p:spPr/>
        <p:txBody>
          <a:bodyPr/>
          <a:lstStyle/>
          <a:p>
            <a:r>
              <a:rPr lang="en-US" dirty="0" smtClean="0"/>
              <a:t>A typical test case has four items:  </a:t>
            </a:r>
          </a:p>
          <a:p>
            <a:pPr lvl="1"/>
            <a:r>
              <a:rPr lang="en-US" dirty="0" smtClean="0"/>
              <a:t>A description of the case – what are you testing for here?</a:t>
            </a:r>
          </a:p>
          <a:p>
            <a:pPr lvl="1"/>
            <a:r>
              <a:rPr lang="en-US" dirty="0" smtClean="0"/>
              <a:t>Input data which causes the case to happen</a:t>
            </a:r>
          </a:p>
          <a:p>
            <a:pPr lvl="1"/>
            <a:r>
              <a:rPr lang="en-US" dirty="0" smtClean="0"/>
              <a:t>The expected output/outcome from that input</a:t>
            </a:r>
          </a:p>
          <a:p>
            <a:pPr lvl="1"/>
            <a:r>
              <a:rPr lang="en-US" dirty="0" smtClean="0"/>
              <a:t>The actual output/outcome from that input</a:t>
            </a:r>
          </a:p>
          <a:p>
            <a:r>
              <a:rPr lang="en-US" dirty="0" smtClean="0"/>
              <a:t>In a software company, the authors of the software would write up test cases with the first three items, then hand off the job to the testers.</a:t>
            </a:r>
          </a:p>
          <a:p>
            <a:r>
              <a:rPr lang="en-US" dirty="0" smtClean="0"/>
              <a:t>The testers would run the tests, record the actual outputs and return the results to the authors, who would fix the errors found.</a:t>
            </a:r>
            <a:endParaRPr lang="en-US" dirty="0"/>
          </a:p>
        </p:txBody>
      </p:sp>
    </p:spTree>
    <p:extLst>
      <p:ext uri="{BB962C8B-B14F-4D97-AF65-F5344CB8AC3E}">
        <p14:creationId xmlns:p14="http://schemas.microsoft.com/office/powerpoint/2010/main" val="4047864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Test Plan</a:t>
            </a:r>
            <a:endParaRPr lang="en-US" dirty="0"/>
          </a:p>
        </p:txBody>
      </p:sp>
      <p:sp>
        <p:nvSpPr>
          <p:cNvPr id="3" name="Content Placeholder 2"/>
          <p:cNvSpPr>
            <a:spLocks noGrp="1"/>
          </p:cNvSpPr>
          <p:nvPr>
            <p:ph idx="1"/>
          </p:nvPr>
        </p:nvSpPr>
        <p:spPr/>
        <p:txBody>
          <a:bodyPr/>
          <a:lstStyle/>
          <a:p>
            <a:r>
              <a:rPr lang="en-US" dirty="0" smtClean="0"/>
              <a:t>A test plan is a table which contains a number of test cases.  </a:t>
            </a:r>
          </a:p>
          <a:p>
            <a:r>
              <a:rPr lang="en-US" dirty="0" smtClean="0"/>
              <a:t>The </a:t>
            </a:r>
            <a:r>
              <a:rPr lang="en-US" b="1" dirty="0" smtClean="0"/>
              <a:t>quality</a:t>
            </a:r>
            <a:r>
              <a:rPr lang="en-US" dirty="0" smtClean="0"/>
              <a:t> of the test cases is more important than the </a:t>
            </a:r>
            <a:r>
              <a:rPr lang="en-US" b="1" dirty="0" smtClean="0"/>
              <a:t>quantity.</a:t>
            </a:r>
            <a:endParaRPr lang="en-US" dirty="0" smtClean="0"/>
          </a:p>
          <a:p>
            <a:r>
              <a:rPr lang="en-US" dirty="0" smtClean="0"/>
              <a:t>It is important to give test cases that do not overlap if possible.  If your program has two paths through it and </a:t>
            </a:r>
            <a:r>
              <a:rPr lang="en-US" b="1" dirty="0" smtClean="0"/>
              <a:t>all</a:t>
            </a:r>
            <a:r>
              <a:rPr lang="en-US" dirty="0" smtClean="0"/>
              <a:t> your test cases run through just </a:t>
            </a:r>
            <a:r>
              <a:rPr lang="en-US" b="1" dirty="0" smtClean="0"/>
              <a:t>one</a:t>
            </a:r>
            <a:r>
              <a:rPr lang="en-US" dirty="0" smtClean="0"/>
              <a:t> of the two possible paths, then you have not thoroughly tested your program.</a:t>
            </a:r>
          </a:p>
          <a:p>
            <a:r>
              <a:rPr lang="en-US" dirty="0" smtClean="0"/>
              <a:t>Making good test plans requires thought and knowledge of the specifications of the problem.  Think about normal cases, boundary cases, special cases, error cases.</a:t>
            </a:r>
            <a:endParaRPr lang="en-US" dirty="0"/>
          </a:p>
        </p:txBody>
      </p:sp>
    </p:spTree>
    <p:extLst>
      <p:ext uri="{BB962C8B-B14F-4D97-AF65-F5344CB8AC3E}">
        <p14:creationId xmlns:p14="http://schemas.microsoft.com/office/powerpoint/2010/main" val="639263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Plans for CS 115</a:t>
            </a:r>
            <a:endParaRPr lang="en-US" dirty="0"/>
          </a:p>
        </p:txBody>
      </p:sp>
      <p:sp>
        <p:nvSpPr>
          <p:cNvPr id="3" name="Content Placeholder 2"/>
          <p:cNvSpPr>
            <a:spLocks noGrp="1"/>
          </p:cNvSpPr>
          <p:nvPr>
            <p:ph idx="1"/>
          </p:nvPr>
        </p:nvSpPr>
        <p:spPr/>
        <p:txBody>
          <a:bodyPr/>
          <a:lstStyle/>
          <a:p>
            <a:r>
              <a:rPr lang="en-US" dirty="0" smtClean="0"/>
              <a:t>Our test plans will only have three major columns instead of four.  The last one, the Actual Output, is assumed to be unnecessary.  If you find a case where the expected output and the actual output do not agree, you have found a bug and we assume you will fix it.</a:t>
            </a:r>
          </a:p>
          <a:p>
            <a:r>
              <a:rPr lang="en-US" dirty="0" smtClean="0"/>
              <a:t>I say “major columns” because as the programs get more complex, there may be several different inputs for one run of the program.  These would all be under “Input” but would have their own columns</a:t>
            </a:r>
            <a:endParaRPr lang="en-US" dirty="0"/>
          </a:p>
        </p:txBody>
      </p:sp>
    </p:spTree>
    <p:extLst>
      <p:ext uri="{BB962C8B-B14F-4D97-AF65-F5344CB8AC3E}">
        <p14:creationId xmlns:p14="http://schemas.microsoft.com/office/powerpoint/2010/main" val="3215648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Test Plan</a:t>
            </a:r>
            <a:endParaRPr lang="en-US" dirty="0"/>
          </a:p>
        </p:txBody>
      </p:sp>
      <p:sp>
        <p:nvSpPr>
          <p:cNvPr id="3" name="Content Placeholder 2"/>
          <p:cNvSpPr>
            <a:spLocks noGrp="1"/>
          </p:cNvSpPr>
          <p:nvPr>
            <p:ph idx="1"/>
          </p:nvPr>
        </p:nvSpPr>
        <p:spPr/>
        <p:txBody>
          <a:bodyPr/>
          <a:lstStyle/>
          <a:p>
            <a:r>
              <a:rPr lang="en-US" dirty="0" smtClean="0"/>
              <a:t>Suppose the problem was to input 3 numbers and output ‘yes’ if they were in ascending order and ‘no’ otherwise.  “Ascending” means strictly each number is greater than the ones coming before it.</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74661397"/>
              </p:ext>
            </p:extLst>
          </p:nvPr>
        </p:nvGraphicFramePr>
        <p:xfrm>
          <a:off x="1741544" y="3193925"/>
          <a:ext cx="8127999" cy="3134360"/>
        </p:xfrm>
        <a:graphic>
          <a:graphicData uri="http://schemas.openxmlformats.org/drawingml/2006/table">
            <a:tbl>
              <a:tblPr firstRow="1" bandRow="1">
                <a:tableStyleId>{5C22544A-7EE6-4342-B048-85BDC9FD1C3A}</a:tableStyleId>
              </a:tblPr>
              <a:tblGrid>
                <a:gridCol w="2709333"/>
                <a:gridCol w="903111"/>
                <a:gridCol w="903111"/>
                <a:gridCol w="903111"/>
                <a:gridCol w="2709333"/>
              </a:tblGrid>
              <a:tr h="370840">
                <a:tc>
                  <a:txBody>
                    <a:bodyPr/>
                    <a:lstStyle/>
                    <a:p>
                      <a:r>
                        <a:rPr lang="en-US" dirty="0" smtClean="0"/>
                        <a:t>Description of</a:t>
                      </a:r>
                      <a:r>
                        <a:rPr lang="en-US" baseline="0" dirty="0" smtClean="0"/>
                        <a:t> Case</a:t>
                      </a:r>
                      <a:endParaRPr lang="en-US" dirty="0"/>
                    </a:p>
                  </a:txBody>
                  <a:tcPr/>
                </a:tc>
                <a:tc gridSpan="3">
                  <a:txBody>
                    <a:bodyPr/>
                    <a:lstStyle/>
                    <a:p>
                      <a:r>
                        <a:rPr lang="en-US" dirty="0" smtClean="0"/>
                        <a:t>Inputs</a:t>
                      </a:r>
                      <a:endParaRPr lang="en-US" dirty="0"/>
                    </a:p>
                  </a:txBody>
                  <a:tcPr/>
                </a:tc>
                <a:tc hMerge="1">
                  <a:txBody>
                    <a:bodyPr/>
                    <a:lstStyle/>
                    <a:p>
                      <a:endParaRPr lang="en-US"/>
                    </a:p>
                  </a:txBody>
                  <a:tcPr/>
                </a:tc>
                <a:tc hMerge="1">
                  <a:txBody>
                    <a:bodyPr/>
                    <a:lstStyle/>
                    <a:p>
                      <a:endParaRPr lang="en-US"/>
                    </a:p>
                  </a:txBody>
                  <a:tcPr/>
                </a:tc>
                <a:tc>
                  <a:txBody>
                    <a:bodyPr/>
                    <a:lstStyle/>
                    <a:p>
                      <a:r>
                        <a:rPr lang="en-US" dirty="0" smtClean="0"/>
                        <a:t>Expected output</a:t>
                      </a:r>
                      <a:endParaRPr lang="en-US" dirty="0"/>
                    </a:p>
                  </a:txBody>
                  <a:tcPr/>
                </a:tc>
              </a:tr>
              <a:tr h="370840">
                <a:tc>
                  <a:txBody>
                    <a:bodyPr/>
                    <a:lstStyle/>
                    <a:p>
                      <a:r>
                        <a:rPr lang="en-US" dirty="0" smtClean="0"/>
                        <a:t>All three numbers the same</a:t>
                      </a:r>
                      <a:endParaRPr lang="en-US" dirty="0"/>
                    </a:p>
                  </a:txBody>
                  <a:tcPr/>
                </a:tc>
                <a:tc>
                  <a:txBody>
                    <a:bodyPr/>
                    <a:lstStyle/>
                    <a:p>
                      <a:r>
                        <a:rPr lang="en-US" dirty="0" smtClean="0"/>
                        <a:t>3</a:t>
                      </a:r>
                      <a:endParaRPr lang="en-US" dirty="0"/>
                    </a:p>
                  </a:txBody>
                  <a:tcPr/>
                </a:tc>
                <a:tc>
                  <a:txBody>
                    <a:bodyPr/>
                    <a:lstStyle/>
                    <a:p>
                      <a:r>
                        <a:rPr lang="en-US" dirty="0" smtClean="0"/>
                        <a:t>3</a:t>
                      </a:r>
                      <a:endParaRPr lang="en-US" dirty="0"/>
                    </a:p>
                  </a:txBody>
                  <a:tcPr/>
                </a:tc>
                <a:tc>
                  <a:txBody>
                    <a:bodyPr/>
                    <a:lstStyle/>
                    <a:p>
                      <a:r>
                        <a:rPr lang="en-US" dirty="0" smtClean="0"/>
                        <a:t>3</a:t>
                      </a:r>
                      <a:endParaRPr lang="en-US" dirty="0"/>
                    </a:p>
                  </a:txBody>
                  <a:tcPr/>
                </a:tc>
                <a:tc>
                  <a:txBody>
                    <a:bodyPr/>
                    <a:lstStyle/>
                    <a:p>
                      <a:r>
                        <a:rPr lang="en-US" dirty="0" smtClean="0"/>
                        <a:t>‘no’</a:t>
                      </a:r>
                      <a:endParaRPr lang="en-US" dirty="0"/>
                    </a:p>
                  </a:txBody>
                  <a:tcPr/>
                </a:tc>
              </a:tr>
              <a:tr h="370840">
                <a:tc>
                  <a:txBody>
                    <a:bodyPr/>
                    <a:lstStyle/>
                    <a:p>
                      <a:r>
                        <a:rPr lang="en-US" dirty="0" smtClean="0"/>
                        <a:t>All ascending</a:t>
                      </a:r>
                      <a:endParaRPr lang="en-US"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‘yes’</a:t>
                      </a:r>
                      <a:endParaRPr lang="en-US" dirty="0"/>
                    </a:p>
                  </a:txBody>
                  <a:tcPr/>
                </a:tc>
              </a:tr>
              <a:tr h="370840">
                <a:tc>
                  <a:txBody>
                    <a:bodyPr/>
                    <a:lstStyle/>
                    <a:p>
                      <a:r>
                        <a:rPr lang="en-US" dirty="0" smtClean="0"/>
                        <a:t>Descending</a:t>
                      </a:r>
                      <a:endParaRPr lang="en-US" dirty="0"/>
                    </a:p>
                  </a:txBody>
                  <a:tcPr/>
                </a:tc>
                <a:tc>
                  <a:txBody>
                    <a:bodyPr/>
                    <a:lstStyle/>
                    <a:p>
                      <a:r>
                        <a:rPr lang="en-US" dirty="0" smtClean="0"/>
                        <a:t>5</a:t>
                      </a:r>
                      <a:endParaRPr lang="en-US" dirty="0"/>
                    </a:p>
                  </a:txBody>
                  <a:tcPr/>
                </a:tc>
                <a:tc>
                  <a:txBody>
                    <a:bodyPr/>
                    <a:lstStyle/>
                    <a:p>
                      <a:r>
                        <a:rPr lang="en-US" dirty="0" smtClean="0"/>
                        <a:t>3</a:t>
                      </a:r>
                      <a:endParaRPr lang="en-US" dirty="0"/>
                    </a:p>
                  </a:txBody>
                  <a:tcPr/>
                </a:tc>
                <a:tc>
                  <a:txBody>
                    <a:bodyPr/>
                    <a:lstStyle/>
                    <a:p>
                      <a:r>
                        <a:rPr lang="en-US" dirty="0" smtClean="0"/>
                        <a:t>1</a:t>
                      </a:r>
                      <a:endParaRPr lang="en-US" dirty="0"/>
                    </a:p>
                  </a:txBody>
                  <a:tcPr/>
                </a:tc>
                <a:tc>
                  <a:txBody>
                    <a:bodyPr/>
                    <a:lstStyle/>
                    <a:p>
                      <a:r>
                        <a:rPr lang="en-US" dirty="0" smtClean="0"/>
                        <a:t>‘no’</a:t>
                      </a:r>
                      <a:endParaRPr lang="en-US" dirty="0"/>
                    </a:p>
                  </a:txBody>
                  <a:tcPr/>
                </a:tc>
              </a:tr>
              <a:tr h="370840">
                <a:tc>
                  <a:txBody>
                    <a:bodyPr/>
                    <a:lstStyle/>
                    <a:p>
                      <a:r>
                        <a:rPr lang="en-US" dirty="0" smtClean="0"/>
                        <a:t>Two ascending, one not</a:t>
                      </a:r>
                      <a:endParaRPr lang="en-US" dirty="0"/>
                    </a:p>
                  </a:txBody>
                  <a:tcPr/>
                </a:tc>
                <a:tc>
                  <a:txBody>
                    <a:bodyPr/>
                    <a:lstStyle/>
                    <a:p>
                      <a:r>
                        <a:rPr lang="en-US" dirty="0" smtClean="0"/>
                        <a:t>1</a:t>
                      </a:r>
                      <a:endParaRPr lang="en-US" dirty="0"/>
                    </a:p>
                  </a:txBody>
                  <a:tcPr/>
                </a:tc>
                <a:tc>
                  <a:txBody>
                    <a:bodyPr/>
                    <a:lstStyle/>
                    <a:p>
                      <a:r>
                        <a:rPr lang="en-US" dirty="0" smtClean="0"/>
                        <a:t>3</a:t>
                      </a:r>
                      <a:endParaRPr lang="en-US" dirty="0"/>
                    </a:p>
                  </a:txBody>
                  <a:tcPr/>
                </a:tc>
                <a:tc>
                  <a:txBody>
                    <a:bodyPr/>
                    <a:lstStyle/>
                    <a:p>
                      <a:r>
                        <a:rPr lang="en-US" dirty="0" smtClean="0"/>
                        <a:t>2</a:t>
                      </a:r>
                      <a:endParaRPr lang="en-US" dirty="0"/>
                    </a:p>
                  </a:txBody>
                  <a:tcPr/>
                </a:tc>
                <a:tc>
                  <a:txBody>
                    <a:bodyPr/>
                    <a:lstStyle/>
                    <a:p>
                      <a:r>
                        <a:rPr lang="en-US" dirty="0" smtClean="0"/>
                        <a:t>‘no’</a:t>
                      </a:r>
                      <a:endParaRPr lang="en-US" dirty="0"/>
                    </a:p>
                  </a:txBody>
                  <a:tcPr/>
                </a:tc>
              </a:tr>
              <a:tr h="370840">
                <a:tc>
                  <a:txBody>
                    <a:bodyPr/>
                    <a:lstStyle/>
                    <a:p>
                      <a:r>
                        <a:rPr lang="en-US" dirty="0" smtClean="0"/>
                        <a:t>First input</a:t>
                      </a:r>
                      <a:r>
                        <a:rPr lang="en-US" baseline="0" dirty="0" smtClean="0"/>
                        <a:t> is non-numeric</a:t>
                      </a:r>
                      <a:endParaRPr lang="en-US" dirty="0"/>
                    </a:p>
                  </a:txBody>
                  <a:tcPr/>
                </a:tc>
                <a:tc>
                  <a:txBody>
                    <a:bodyPr/>
                    <a:lstStyle/>
                    <a:p>
                      <a:r>
                        <a:rPr lang="en-US" dirty="0" smtClean="0"/>
                        <a:t>A</a:t>
                      </a:r>
                      <a:endParaRPr lang="en-US" dirty="0"/>
                    </a:p>
                  </a:txBody>
                  <a:tcPr/>
                </a:tc>
                <a:tc>
                  <a:txBody>
                    <a:bodyPr/>
                    <a:lstStyle/>
                    <a:p>
                      <a:r>
                        <a:rPr lang="en-US" dirty="0" smtClean="0"/>
                        <a:t>3</a:t>
                      </a:r>
                      <a:endParaRPr lang="en-US" dirty="0"/>
                    </a:p>
                  </a:txBody>
                  <a:tcPr/>
                </a:tc>
                <a:tc>
                  <a:txBody>
                    <a:bodyPr/>
                    <a:lstStyle/>
                    <a:p>
                      <a:r>
                        <a:rPr lang="en-US" dirty="0" smtClean="0"/>
                        <a:t>9</a:t>
                      </a:r>
                      <a:endParaRPr lang="en-US" dirty="0"/>
                    </a:p>
                  </a:txBody>
                  <a:tcPr/>
                </a:tc>
                <a:tc>
                  <a:txBody>
                    <a:bodyPr/>
                    <a:lstStyle/>
                    <a:p>
                      <a:r>
                        <a:rPr lang="en-US" dirty="0" smtClean="0"/>
                        <a:t>Program crashes</a:t>
                      </a:r>
                      <a:endParaRPr lang="en-US" dirty="0"/>
                    </a:p>
                  </a:txBody>
                  <a:tcPr/>
                </a:tc>
              </a:tr>
              <a:tr h="370840">
                <a:tc>
                  <a:txBody>
                    <a:bodyPr/>
                    <a:lstStyle/>
                    <a:p>
                      <a:r>
                        <a:rPr lang="en-US" dirty="0" smtClean="0"/>
                        <a:t>There are other cases that can be described…</a:t>
                      </a:r>
                      <a:endParaRPr lang="en-US" dirty="0"/>
                    </a:p>
                  </a:txBody>
                  <a:tcPr/>
                </a:tc>
                <a:tc gridSpan="3">
                  <a:txBody>
                    <a:bodyPr/>
                    <a:lstStyle/>
                    <a:p>
                      <a:endParaRPr lang="en-US" dirty="0"/>
                    </a:p>
                  </a:txBody>
                  <a:tcPr/>
                </a:tc>
                <a:tc hMerge="1">
                  <a:txBody>
                    <a:bodyPr/>
                    <a:lstStyle/>
                    <a:p>
                      <a:endParaRPr lang="en-US"/>
                    </a:p>
                  </a:txBody>
                  <a:tcPr/>
                </a:tc>
                <a:tc hMerge="1">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099454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 by one” errors</a:t>
            </a:r>
            <a:endParaRPr lang="en-US" dirty="0"/>
          </a:p>
        </p:txBody>
      </p:sp>
      <p:sp>
        <p:nvSpPr>
          <p:cNvPr id="3" name="Content Placeholder 2"/>
          <p:cNvSpPr>
            <a:spLocks noGrp="1"/>
          </p:cNvSpPr>
          <p:nvPr>
            <p:ph idx="1"/>
          </p:nvPr>
        </p:nvSpPr>
        <p:spPr/>
        <p:txBody>
          <a:bodyPr/>
          <a:lstStyle/>
          <a:p>
            <a:r>
              <a:rPr lang="en-US" dirty="0" smtClean="0"/>
              <a:t>If your problem involves ranges of values (numbers from 1 to 10, letters from C to R, etc.)  then you should be careful to test the boundary cases.  Humans commonly make the error of going one time too far or stopping one time too soon.</a:t>
            </a:r>
          </a:p>
          <a:p>
            <a:r>
              <a:rPr lang="en-US" dirty="0" smtClean="0"/>
              <a:t>In the case of numbers from 1 to 10 (assuming integers), test cases should be done for 0, 1 and 2, and 9, 10, and 11.</a:t>
            </a:r>
          </a:p>
          <a:p>
            <a:r>
              <a:rPr lang="en-US" dirty="0" smtClean="0"/>
              <a:t>This is an example of checking boundary conditions.</a:t>
            </a:r>
          </a:p>
          <a:p>
            <a:r>
              <a:rPr lang="en-US" dirty="0" smtClean="0"/>
              <a:t>Some problems have cases which will not have correct answers or will have unusual behaviors (crashing).  These cases should be investigated also, as far as possible.</a:t>
            </a:r>
            <a:endParaRPr lang="en-US" dirty="0"/>
          </a:p>
        </p:txBody>
      </p:sp>
    </p:spTree>
    <p:extLst>
      <p:ext uri="{BB962C8B-B14F-4D97-AF65-F5344CB8AC3E}">
        <p14:creationId xmlns:p14="http://schemas.microsoft.com/office/powerpoint/2010/main" val="3614045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Regression Testing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is a particular principle of testing that will save you some points!</a:t>
            </a:r>
          </a:p>
          <a:p>
            <a:r>
              <a:rPr lang="en-US" dirty="0" smtClean="0"/>
              <a:t>If you are testing your program with your test plan, you will run through the cases in the order in the table, most likely.</a:t>
            </a:r>
          </a:p>
          <a:p>
            <a:r>
              <a:rPr lang="en-US" dirty="0" smtClean="0"/>
              <a:t>Say you find that Case 1 works, Case 2 works, but Case 3 does NOT.</a:t>
            </a:r>
          </a:p>
          <a:p>
            <a:r>
              <a:rPr lang="en-US" dirty="0" smtClean="0"/>
              <a:t>You naturally will fix the bug found by Case 3.</a:t>
            </a:r>
          </a:p>
          <a:p>
            <a:r>
              <a:rPr lang="en-US" dirty="0" smtClean="0"/>
              <a:t>BUT the natural thing to do after that would be to start with Case 4, assuming that Cases 1 and 2 are still valid from previous runs.</a:t>
            </a:r>
          </a:p>
          <a:p>
            <a:r>
              <a:rPr lang="en-US" dirty="0" smtClean="0"/>
              <a:t>Regression testing says to start OVER with the FIRST test case and run all the test cases again.  The reason is that you may have introduced a NEW bug when you fixed the one in Case 3, or you may have uncovered a bug which was already there but hidden by the bug you have now fixed.</a:t>
            </a:r>
            <a:endParaRPr lang="en-US" dirty="0"/>
          </a:p>
        </p:txBody>
      </p:sp>
    </p:spTree>
    <p:extLst>
      <p:ext uri="{BB962C8B-B14F-4D97-AF65-F5344CB8AC3E}">
        <p14:creationId xmlns:p14="http://schemas.microsoft.com/office/powerpoint/2010/main" val="973646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Regression Testing continued</a:t>
            </a:r>
            <a:endParaRPr lang="en-US" dirty="0"/>
          </a:p>
        </p:txBody>
      </p:sp>
      <p:sp>
        <p:nvSpPr>
          <p:cNvPr id="3" name="Content Placeholder 2"/>
          <p:cNvSpPr>
            <a:spLocks noGrp="1"/>
          </p:cNvSpPr>
          <p:nvPr>
            <p:ph idx="1"/>
          </p:nvPr>
        </p:nvSpPr>
        <p:spPr/>
        <p:txBody>
          <a:bodyPr/>
          <a:lstStyle/>
          <a:p>
            <a:r>
              <a:rPr lang="en-US" dirty="0" smtClean="0"/>
              <a:t>How does this save you points?</a:t>
            </a:r>
          </a:p>
          <a:p>
            <a:pPr lvl="1"/>
            <a:r>
              <a:rPr lang="en-US" dirty="0" smtClean="0"/>
              <a:t>Suppose the situation described does happen</a:t>
            </a:r>
          </a:p>
          <a:p>
            <a:pPr lvl="1"/>
            <a:r>
              <a:rPr lang="en-US" dirty="0" smtClean="0"/>
              <a:t>You fix Case 3, but there is a new bug which will only be seen if  you run Case 1 again.</a:t>
            </a:r>
          </a:p>
          <a:p>
            <a:pPr lvl="1"/>
            <a:r>
              <a:rPr lang="en-US" dirty="0" smtClean="0"/>
              <a:t>You </a:t>
            </a:r>
            <a:r>
              <a:rPr lang="en-US" b="1" dirty="0" smtClean="0"/>
              <a:t>don’t</a:t>
            </a:r>
            <a:r>
              <a:rPr lang="en-US" dirty="0" smtClean="0"/>
              <a:t> do regression testing, so that bug is </a:t>
            </a:r>
            <a:r>
              <a:rPr lang="en-US" b="1" dirty="0" smtClean="0"/>
              <a:t>not</a:t>
            </a:r>
            <a:r>
              <a:rPr lang="en-US" dirty="0" smtClean="0"/>
              <a:t> found.</a:t>
            </a:r>
          </a:p>
          <a:p>
            <a:pPr lvl="1"/>
            <a:r>
              <a:rPr lang="en-US" dirty="0" smtClean="0"/>
              <a:t>When you turn your program in, the TA runs their test cases on your program. Bang!! The first case does not run correctly!!  You lose points!</a:t>
            </a:r>
          </a:p>
          <a:p>
            <a:r>
              <a:rPr lang="en-US" dirty="0" smtClean="0"/>
              <a:t>So you want to do </a:t>
            </a:r>
            <a:r>
              <a:rPr lang="en-US" smtClean="0"/>
              <a:t>regression testing!</a:t>
            </a:r>
            <a:endParaRPr lang="en-US" dirty="0" smtClean="0"/>
          </a:p>
        </p:txBody>
      </p:sp>
    </p:spTree>
    <p:extLst>
      <p:ext uri="{BB962C8B-B14F-4D97-AF65-F5344CB8AC3E}">
        <p14:creationId xmlns:p14="http://schemas.microsoft.com/office/powerpoint/2010/main" val="28039570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897</Words>
  <Application>Microsoft Office PowerPoint</Application>
  <PresentationFormat>Widescreen</PresentationFormat>
  <Paragraphs>73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Testing</vt:lpstr>
      <vt:lpstr>Programs need testing!</vt:lpstr>
      <vt:lpstr>A Test Case</vt:lpstr>
      <vt:lpstr>A Test Plan</vt:lpstr>
      <vt:lpstr>Test Plans for CS 115</vt:lpstr>
      <vt:lpstr>Sample Test Plan</vt:lpstr>
      <vt:lpstr>“Off by one” errors</vt:lpstr>
      <vt:lpstr>Regression Testing</vt:lpstr>
      <vt:lpstr>Regression Testing continued</vt:lpstr>
    </vt:vector>
  </TitlesOfParts>
  <Company>University of Kentucky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Testing</dc:title>
  <dc:creator>Distance Learning Programs</dc:creator>
  <cp:lastModifiedBy>Distance Learning Programs</cp:lastModifiedBy>
  <cp:revision>6</cp:revision>
  <dcterms:created xsi:type="dcterms:W3CDTF">2014-06-17T18:07:40Z</dcterms:created>
  <dcterms:modified xsi:type="dcterms:W3CDTF">2014-06-17T18:41:56Z</dcterms:modified>
</cp:coreProperties>
</file>