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5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3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4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6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14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9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6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2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8A875-85B7-4923-BBBF-13E6A4243D10}" type="datetimeFigureOut">
              <a:rPr lang="en-US" smtClean="0"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75C5-DEE7-49FE-96A8-72062B9E5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9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Startup – 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Right now you know more about computers than 90% of the people on earth. </a:t>
            </a:r>
            <a:r>
              <a:rPr lang="en-US" dirty="0" smtClean="0"/>
              <a:t>By the end of class, you will know more than 95% of the people</a:t>
            </a:r>
          </a:p>
          <a:p>
            <a:r>
              <a:rPr lang="en-US" dirty="0" smtClean="0"/>
              <a:t>Be careful how you use your knowledge</a:t>
            </a:r>
          </a:p>
          <a:p>
            <a:r>
              <a:rPr lang="en-US" dirty="0" smtClean="0"/>
              <a:t>You should realize that programming is hard work! And programmers should be compensated for their work.  </a:t>
            </a:r>
            <a:endParaRPr lang="en-US" dirty="0"/>
          </a:p>
          <a:p>
            <a:r>
              <a:rPr lang="en-US" dirty="0" smtClean="0"/>
              <a:t>Everyone has private data.  </a:t>
            </a:r>
            <a:r>
              <a:rPr lang="en-US" dirty="0" smtClean="0"/>
              <a:t>Sometimes it’s easy to access other people’s data because they are not aware of security issues.  You can educate people!</a:t>
            </a:r>
          </a:p>
          <a:p>
            <a:r>
              <a:rPr lang="en-US" dirty="0" smtClean="0"/>
              <a:t>If you are coding for someone (customer, company, etc.) be honest about the abilities of your program – and the bugs.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is about solving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in all kinds of domains</a:t>
            </a:r>
          </a:p>
          <a:p>
            <a:pPr lvl="1"/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Engineering</a:t>
            </a:r>
          </a:p>
          <a:p>
            <a:pPr lvl="1"/>
            <a:r>
              <a:rPr lang="en-US" dirty="0" smtClean="0"/>
              <a:t>Business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Entertainment</a:t>
            </a:r>
          </a:p>
          <a:p>
            <a:r>
              <a:rPr lang="en-US" dirty="0" smtClean="0"/>
              <a:t>Steps in solving problems</a:t>
            </a:r>
          </a:p>
          <a:p>
            <a:pPr lvl="1"/>
            <a:r>
              <a:rPr lang="en-US" dirty="0" smtClean="0"/>
              <a:t>State the problem clearly</a:t>
            </a:r>
          </a:p>
          <a:p>
            <a:pPr lvl="1"/>
            <a:r>
              <a:rPr lang="en-US" dirty="0" smtClean="0"/>
              <a:t>Come up with a solution = an algorithm</a:t>
            </a:r>
          </a:p>
          <a:p>
            <a:pPr lvl="1"/>
            <a:r>
              <a:rPr lang="en-US" dirty="0" smtClean="0"/>
              <a:t>Implement the algorithm</a:t>
            </a:r>
          </a:p>
        </p:txBody>
      </p:sp>
    </p:spTree>
    <p:extLst>
      <p:ext uri="{BB962C8B-B14F-4D97-AF65-F5344CB8AC3E}">
        <p14:creationId xmlns:p14="http://schemas.microsoft.com/office/powerpoint/2010/main" val="35368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by step instructions on how to solve a problem</a:t>
            </a:r>
          </a:p>
          <a:p>
            <a:r>
              <a:rPr lang="en-US" dirty="0" smtClean="0"/>
              <a:t>Sometimes described with flowcharts</a:t>
            </a:r>
          </a:p>
          <a:p>
            <a:r>
              <a:rPr lang="en-US" dirty="0" smtClean="0"/>
              <a:t>More often with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Calculate the sum of 10 numbers</a:t>
            </a:r>
          </a:p>
          <a:p>
            <a:pPr lvl="1"/>
            <a:r>
              <a:rPr lang="en-US" dirty="0" smtClean="0"/>
              <a:t>1. initialize sum to zero</a:t>
            </a:r>
          </a:p>
          <a:p>
            <a:pPr lvl="1"/>
            <a:r>
              <a:rPr lang="en-US" dirty="0" smtClean="0"/>
              <a:t>2. repeat 10 times</a:t>
            </a:r>
          </a:p>
          <a:p>
            <a:pPr lvl="2"/>
            <a:r>
              <a:rPr lang="en-US" dirty="0" smtClean="0"/>
              <a:t>Read input from keyboard</a:t>
            </a:r>
          </a:p>
          <a:p>
            <a:pPr lvl="2"/>
            <a:r>
              <a:rPr lang="en-US" dirty="0" smtClean="0"/>
              <a:t>Add input number to sum</a:t>
            </a:r>
          </a:p>
          <a:p>
            <a:pPr lvl="1"/>
            <a:r>
              <a:rPr lang="en-US" dirty="0" smtClean="0"/>
              <a:t>3. report sum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350" y="2340852"/>
            <a:ext cx="3600450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terms everyone should know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RAM = random access memory</a:t>
            </a:r>
          </a:p>
          <a:p>
            <a:pPr lvl="1"/>
            <a:r>
              <a:rPr lang="en-US" dirty="0" smtClean="0"/>
              <a:t>Volatile</a:t>
            </a:r>
          </a:p>
          <a:p>
            <a:pPr lvl="1"/>
            <a:r>
              <a:rPr lang="en-US" dirty="0" smtClean="0"/>
              <a:t>Fast!  (nanoseconds)</a:t>
            </a:r>
          </a:p>
          <a:p>
            <a:pPr lvl="1"/>
            <a:r>
              <a:rPr lang="en-US" dirty="0" smtClean="0"/>
              <a:t>Expensive!</a:t>
            </a:r>
          </a:p>
          <a:p>
            <a:r>
              <a:rPr lang="en-US" dirty="0" smtClean="0"/>
              <a:t>Secondary storage devices = hard drives, DVDs, flash memory</a:t>
            </a:r>
          </a:p>
          <a:p>
            <a:pPr lvl="1"/>
            <a:r>
              <a:rPr lang="en-US" dirty="0" smtClean="0"/>
              <a:t>Not volatile</a:t>
            </a:r>
          </a:p>
          <a:p>
            <a:pPr lvl="1"/>
            <a:r>
              <a:rPr lang="en-US" dirty="0" smtClean="0"/>
              <a:t>Slower (milliseconds)</a:t>
            </a:r>
          </a:p>
          <a:p>
            <a:pPr lvl="1"/>
            <a:r>
              <a:rPr lang="en-US" dirty="0" smtClean="0"/>
              <a:t>Cheaper</a:t>
            </a:r>
          </a:p>
          <a:p>
            <a:r>
              <a:rPr lang="en-US" dirty="0" smtClean="0"/>
              <a:t>(Separate video about computer units)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11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computers were just calculators</a:t>
            </a:r>
          </a:p>
          <a:p>
            <a:r>
              <a:rPr lang="en-US" dirty="0" smtClean="0"/>
              <a:t>They were not made to be faster than humans but more accurate</a:t>
            </a:r>
          </a:p>
          <a:p>
            <a:pPr lvl="1"/>
            <a:r>
              <a:rPr lang="en-US" dirty="0" smtClean="0"/>
              <a:t>Human enters data into the “store” = RAM</a:t>
            </a:r>
          </a:p>
          <a:p>
            <a:pPr lvl="1"/>
            <a:r>
              <a:rPr lang="en-US" dirty="0" smtClean="0"/>
              <a:t>Flips switches or moves cables around to indicate instruction “ADD”</a:t>
            </a:r>
          </a:p>
          <a:p>
            <a:pPr lvl="1"/>
            <a:r>
              <a:rPr lang="en-US" dirty="0" smtClean="0"/>
              <a:t>Pushes go button, computer Adds</a:t>
            </a:r>
          </a:p>
          <a:p>
            <a:r>
              <a:rPr lang="en-US" dirty="0" smtClean="0"/>
              <a:t>John von Neumann (Hungarian, mathematician, physicist)</a:t>
            </a:r>
          </a:p>
          <a:p>
            <a:pPr lvl="1"/>
            <a:r>
              <a:rPr lang="en-US" dirty="0" smtClean="0"/>
              <a:t>Idea of putting instructions into the store as well as data</a:t>
            </a:r>
          </a:p>
          <a:p>
            <a:pPr lvl="1"/>
            <a:r>
              <a:rPr lang="en-US" dirty="0" smtClean="0"/>
              <a:t>Computer could get instruction at mechanical speeds, not wait on human</a:t>
            </a:r>
          </a:p>
          <a:p>
            <a:pPr lvl="1"/>
            <a:r>
              <a:rPr lang="en-US" dirty="0" smtClean="0"/>
              <a:t>Made computers general-purpose – change instructions in memory, change behavior of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So YOUR program has to be loaded into RAM before it can be translated and executed too!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4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Alan Turing – British, mathematics, logician, </a:t>
            </a:r>
            <a:r>
              <a:rPr lang="en-US" dirty="0" err="1" smtClean="0"/>
              <a:t>codebreaker</a:t>
            </a:r>
            <a:r>
              <a:rPr lang="en-US" dirty="0" smtClean="0"/>
              <a:t>, computers</a:t>
            </a:r>
          </a:p>
          <a:p>
            <a:r>
              <a:rPr lang="en-US" dirty="0" smtClean="0"/>
              <a:t>Came up with many basic ideas about computers in the 40’s</a:t>
            </a:r>
          </a:p>
          <a:p>
            <a:pPr lvl="1"/>
            <a:r>
              <a:rPr lang="en-US" dirty="0" smtClean="0"/>
              <a:t>“Turing machine” – the simplest model of what a computer can do</a:t>
            </a:r>
          </a:p>
          <a:p>
            <a:pPr lvl="1"/>
            <a:r>
              <a:rPr lang="en-US" dirty="0" smtClean="0"/>
              <a:t>“Enigma” – broke German codes during WWII</a:t>
            </a:r>
          </a:p>
          <a:p>
            <a:pPr lvl="1"/>
            <a:r>
              <a:rPr lang="en-US" dirty="0" smtClean="0"/>
              <a:t>“Turing test” – start of Artificial Intelligence – how do we know when/if a computer is intelligent?</a:t>
            </a:r>
          </a:p>
          <a:p>
            <a:r>
              <a:rPr lang="en-US" dirty="0" smtClean="0"/>
              <a:t>Why mention him?  </a:t>
            </a:r>
            <a:r>
              <a:rPr lang="en-US" dirty="0" err="1" smtClean="0"/>
              <a:t>CodeLab</a:t>
            </a:r>
            <a:r>
              <a:rPr lang="en-US" dirty="0" smtClean="0"/>
              <a:t> is built by a company called </a:t>
            </a:r>
            <a:r>
              <a:rPr lang="en-US" dirty="0" err="1" smtClean="0"/>
              <a:t>Turingscraft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versus low level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language = machine code = binary = 1101010101</a:t>
            </a:r>
          </a:p>
          <a:p>
            <a:r>
              <a:rPr lang="en-US" dirty="0" smtClean="0"/>
              <a:t>Hard for humans to use</a:t>
            </a:r>
          </a:p>
          <a:p>
            <a:r>
              <a:rPr lang="en-US" dirty="0" smtClean="0"/>
              <a:t>High level languages are written in words and in abstract ideas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= y * 5 – z</a:t>
            </a:r>
          </a:p>
          <a:p>
            <a:pPr lvl="1"/>
            <a:r>
              <a:rPr lang="en-US" dirty="0" smtClean="0"/>
              <a:t>Much closer to the way humans think </a:t>
            </a:r>
          </a:p>
          <a:p>
            <a:pPr lvl="1"/>
            <a:r>
              <a:rPr lang="en-US" dirty="0" smtClean="0"/>
              <a:t>Require a translator to take it to machine code so computer (CPU) can run it</a:t>
            </a:r>
          </a:p>
          <a:p>
            <a:pPr lvl="1"/>
            <a:r>
              <a:rPr lang="en-US" dirty="0" smtClean="0"/>
              <a:t>Different types of </a:t>
            </a:r>
            <a:r>
              <a:rPr lang="en-US" dirty="0" smtClean="0"/>
              <a:t>translators </a:t>
            </a:r>
            <a:r>
              <a:rPr lang="en-US" dirty="0" smtClean="0"/>
              <a:t>– compilers and interpreters</a:t>
            </a:r>
          </a:p>
          <a:p>
            <a:pPr lvl="1"/>
            <a:r>
              <a:rPr lang="en-US" dirty="0" smtClean="0"/>
              <a:t>HLL are portable – they can run on many different kinds of CPUs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7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 = Integrated Development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set </a:t>
            </a:r>
            <a:r>
              <a:rPr lang="en-US" dirty="0" smtClean="0"/>
              <a:t>of tools that programmers use to make (develop) programs in a nice GUI (graphical user interface</a:t>
            </a:r>
            <a:r>
              <a:rPr lang="en-US" dirty="0" smtClean="0"/>
              <a:t>)  (IDLE, </a:t>
            </a:r>
            <a:r>
              <a:rPr lang="en-US" dirty="0" err="1" smtClean="0"/>
              <a:t>WingIDE</a:t>
            </a:r>
            <a:r>
              <a:rPr lang="en-US" dirty="0" smtClean="0"/>
              <a:t>, Visual Studio)</a:t>
            </a:r>
            <a:endParaRPr lang="en-US" dirty="0" smtClean="0"/>
          </a:p>
          <a:p>
            <a:r>
              <a:rPr lang="en-US" dirty="0" smtClean="0"/>
              <a:t>Editor (lets you enter the source code)</a:t>
            </a:r>
          </a:p>
          <a:p>
            <a:r>
              <a:rPr lang="en-US" dirty="0" smtClean="0"/>
              <a:t>Translator (compiler or interpreter)</a:t>
            </a:r>
          </a:p>
          <a:p>
            <a:r>
              <a:rPr lang="en-US" dirty="0" smtClean="0"/>
              <a:t>Shell / command line window – for output and simple commands</a:t>
            </a:r>
          </a:p>
          <a:p>
            <a:r>
              <a:rPr lang="en-US" dirty="0" smtClean="0"/>
              <a:t>Debugger (helps you find program bugs)</a:t>
            </a:r>
          </a:p>
          <a:p>
            <a:r>
              <a:rPr lang="en-US" dirty="0" smtClean="0"/>
              <a:t>Linker  (combines your object code with library code to make whole program)</a:t>
            </a:r>
          </a:p>
          <a:p>
            <a:r>
              <a:rPr lang="en-US" dirty="0" smtClean="0"/>
              <a:t>Loader  (brings in finished executable code to memory so it can run)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0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Python’s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Guido van </a:t>
            </a:r>
            <a:r>
              <a:rPr lang="en-US" dirty="0" err="1" smtClean="0"/>
              <a:t>Rossum</a:t>
            </a:r>
            <a:r>
              <a:rPr lang="en-US" dirty="0" smtClean="0"/>
              <a:t> – Dutch, worked for Google, works for </a:t>
            </a:r>
            <a:r>
              <a:rPr lang="en-US" dirty="0" smtClean="0"/>
              <a:t>Dropbox now</a:t>
            </a:r>
            <a:endParaRPr lang="en-US" dirty="0" smtClean="0"/>
          </a:p>
          <a:p>
            <a:r>
              <a:rPr lang="en-US" dirty="0" smtClean="0"/>
              <a:t>Means he wrote the first interpreter for Python</a:t>
            </a:r>
          </a:p>
          <a:p>
            <a:r>
              <a:rPr lang="en-US" dirty="0" smtClean="0"/>
              <a:t>Made it open-source – anyone can see how Python works internally</a:t>
            </a:r>
          </a:p>
          <a:p>
            <a:r>
              <a:rPr lang="en-US" dirty="0" smtClean="0"/>
              <a:t>Named after Monty Python’s Flying Circus</a:t>
            </a:r>
          </a:p>
          <a:p>
            <a:r>
              <a:rPr lang="en-US" dirty="0" smtClean="0"/>
              <a:t>Python has a strange history of versions – there is now a version 2 and a version 3 (we use </a:t>
            </a:r>
            <a:r>
              <a:rPr lang="en-US" dirty="0" smtClean="0"/>
              <a:t>versio</a:t>
            </a:r>
            <a:r>
              <a:rPr lang="en-US" dirty="0" smtClean="0"/>
              <a:t>n </a:t>
            </a:r>
            <a:r>
              <a:rPr lang="en-US" dirty="0" smtClean="0"/>
              <a:t>3</a:t>
            </a:r>
            <a:r>
              <a:rPr lang="en-US" dirty="0" smtClean="0"/>
              <a:t>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2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682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Startup – Chapter 1</vt:lpstr>
      <vt:lpstr>Computer Science is about solving problems</vt:lpstr>
      <vt:lpstr>Algorithms </vt:lpstr>
      <vt:lpstr>Hardware terms everyone should know </vt:lpstr>
      <vt:lpstr>History of Computers</vt:lpstr>
      <vt:lpstr>History continued</vt:lpstr>
      <vt:lpstr>High level versus low level languages</vt:lpstr>
      <vt:lpstr>IDE = Integrated Development Environment</vt:lpstr>
      <vt:lpstr>Python’s history</vt:lpstr>
      <vt:lpstr>Ethics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Startup – Chapter 1</dc:title>
  <dc:creator>Distance Learning Programs</dc:creator>
  <cp:lastModifiedBy>Distance Learning Programs</cp:lastModifiedBy>
  <cp:revision>6</cp:revision>
  <dcterms:created xsi:type="dcterms:W3CDTF">2014-06-10T17:24:53Z</dcterms:created>
  <dcterms:modified xsi:type="dcterms:W3CDTF">2014-06-11T15:29:04Z</dcterms:modified>
</cp:coreProperties>
</file>