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64" r:id="rId5"/>
    <p:sldId id="259" r:id="rId6"/>
    <p:sldId id="263" r:id="rId7"/>
    <p:sldId id="260" r:id="rId8"/>
    <p:sldId id="275" r:id="rId9"/>
    <p:sldId id="280" r:id="rId10"/>
    <p:sldId id="281" r:id="rId11"/>
    <p:sldId id="282" r:id="rId12"/>
    <p:sldId id="283" r:id="rId13"/>
    <p:sldId id="284" r:id="rId14"/>
    <p:sldId id="285" r:id="rId15"/>
    <p:sldId id="287" r:id="rId16"/>
    <p:sldId id="286" r:id="rId17"/>
    <p:sldId id="290" r:id="rId18"/>
    <p:sldId id="279" r:id="rId19"/>
    <p:sldId id="270" r:id="rId20"/>
    <p:sldId id="274" r:id="rId21"/>
    <p:sldId id="269" r:id="rId22"/>
    <p:sldId id="273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2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2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5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7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7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8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3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7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7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5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EA7A0-935E-450F-8369-12ACCA04281B}" type="datetimeFigureOut">
              <a:rPr lang="en-US" smtClean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5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Lists Part 1</a:t>
            </a:r>
          </a:p>
          <a:p>
            <a:r>
              <a:rPr lang="en-US" sz="3200" dirty="0" smtClean="0"/>
              <a:t>Taken from notes by Dr. Neil Moore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51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things to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you used append instead of extend? (from previous slide)</a:t>
            </a:r>
          </a:p>
          <a:p>
            <a:pPr lvl="1"/>
            <a:r>
              <a:rPr lang="en-US" dirty="0"/>
              <a:t>Would give [ 85, 72, 56, 98, 84, </a:t>
            </a:r>
            <a:r>
              <a:rPr lang="en-US" dirty="0" smtClean="0"/>
              <a:t>72, [55, 88, 79] ]</a:t>
            </a:r>
          </a:p>
          <a:p>
            <a:pPr lvl="1"/>
            <a:r>
              <a:rPr lang="en-US" dirty="0" smtClean="0"/>
              <a:t>Adds the list as a single element</a:t>
            </a:r>
          </a:p>
          <a:p>
            <a:r>
              <a:rPr lang="en-US" dirty="0" smtClean="0"/>
              <a:t>The insert method adds a new element at a given location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physicists.insert (2, “Fermi”) </a:t>
            </a:r>
          </a:p>
          <a:p>
            <a:pPr lvl="1"/>
            <a:r>
              <a:rPr lang="en-US" dirty="0" smtClean="0"/>
              <a:t>The new element will be at position 2 (that is, two elements to the left of it)</a:t>
            </a:r>
          </a:p>
          <a:p>
            <a:pPr lvl="1"/>
            <a:r>
              <a:rPr lang="en-US" dirty="0" smtClean="0"/>
              <a:t>The other elements move to the right to make room, so no data is lost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versus making new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Notice that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append, extend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dirty="0" smtClean="0"/>
              <a:t>return nothing!</a:t>
            </a:r>
          </a:p>
          <a:p>
            <a:pPr lvl="1"/>
            <a:r>
              <a:rPr lang="en-US" dirty="0" smtClean="0"/>
              <a:t>Most mutating functions in Python work this way</a:t>
            </a:r>
          </a:p>
          <a:p>
            <a:pPr lvl="2"/>
            <a:r>
              <a:rPr lang="en-US" dirty="0" smtClean="0"/>
              <a:t>With a few exceptions later</a:t>
            </a:r>
          </a:p>
          <a:p>
            <a:pPr lvl="1"/>
            <a:r>
              <a:rPr lang="en-US" dirty="0" smtClean="0"/>
              <a:t>So do NOT do this</a:t>
            </a:r>
          </a:p>
          <a:p>
            <a:pPr marL="914400" lvl="2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 = colors.append(“yellow”)  # ERROR – it will make colors = None!</a:t>
            </a:r>
          </a:p>
          <a:p>
            <a:pPr lvl="1"/>
            <a:r>
              <a:rPr lang="en-US" dirty="0" smtClean="0"/>
              <a:t>Instead:</a:t>
            </a:r>
          </a:p>
          <a:p>
            <a:pPr marL="914400" lvl="2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colors.append(“yellow”)  # GOOD – changes colors to have “yellow” at end</a:t>
            </a:r>
          </a:p>
          <a:p>
            <a:r>
              <a:rPr lang="en-US" dirty="0" smtClean="0"/>
              <a:t>Conversely, concatenating with + does NOT mutate the list</a:t>
            </a:r>
          </a:p>
          <a:p>
            <a:pPr lvl="1"/>
            <a:r>
              <a:rPr lang="en-US" dirty="0" smtClean="0"/>
              <a:t>Instead, it returns a new list</a:t>
            </a:r>
          </a:p>
          <a:p>
            <a:pPr lvl="1"/>
            <a:r>
              <a:rPr lang="en-US" dirty="0" smtClean="0"/>
              <a:t>So do NOT do this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 + primaries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ERROR –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does not store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longer list</a:t>
            </a:r>
          </a:p>
          <a:p>
            <a:pPr lvl="1"/>
            <a:r>
              <a:rPr lang="en-US" dirty="0" smtClean="0"/>
              <a:t>Instead: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olors = colors + primaries  #   or colors += primaries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8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from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can delete from a list by index</a:t>
            </a:r>
          </a:p>
          <a:p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 list[index]</a:t>
            </a:r>
          </a:p>
          <a:p>
            <a:pPr lvl="1"/>
            <a:r>
              <a:rPr lang="en-US" dirty="0" smtClean="0"/>
              <a:t>Removes the element at position index</a:t>
            </a:r>
          </a:p>
          <a:p>
            <a:pPr lvl="1"/>
            <a:r>
              <a:rPr lang="en-US" dirty="0" smtClean="0"/>
              <a:t>Shifts down the following elements to fill in the gap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[index] = list[index + 1]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list[index + 1] = list[index + 2]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/>
            <a:r>
              <a:rPr lang="en-US" dirty="0" smtClean="0"/>
              <a:t>Can also delete a range by using a slice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 list[2:5]  # remove elements at pos 2, 3, and 4</a:t>
            </a:r>
          </a:p>
          <a:p>
            <a:pPr marL="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38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from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Or you can remove a specific value (“search and destroy”)</a:t>
            </a:r>
          </a:p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colors.remove (“blue”)</a:t>
            </a:r>
          </a:p>
          <a:p>
            <a:r>
              <a:rPr lang="en-US" dirty="0" smtClean="0"/>
              <a:t>Searches for the first occurrence of “blue” and deletes it</a:t>
            </a:r>
          </a:p>
          <a:p>
            <a:r>
              <a:rPr lang="en-US" dirty="0" smtClean="0"/>
              <a:t>Gives a </a:t>
            </a:r>
            <a:r>
              <a:rPr lang="en-US" b="1" dirty="0" smtClean="0"/>
              <a:t>runtime error</a:t>
            </a:r>
            <a:r>
              <a:rPr lang="en-US" dirty="0" smtClean="0"/>
              <a:t> if it wasn’t found in the list!</a:t>
            </a:r>
          </a:p>
          <a:p>
            <a:pPr lvl="1"/>
            <a:r>
              <a:rPr lang="en-US" dirty="0" smtClean="0"/>
              <a:t>So use a membership method to check first!  </a:t>
            </a:r>
          </a:p>
          <a:p>
            <a:r>
              <a:rPr lang="en-US" dirty="0" smtClean="0"/>
              <a:t>How could you do this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“blue” in colors: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 = colors.index(“blue”)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del colors[pos]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dirty="0" smtClean="0"/>
              <a:t> method reverses the order of a list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 = [“red”, “green”, “blue”]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mylist.reverse()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print(mylist)  gives [“blue”, “green”, “red”]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everse</a:t>
            </a:r>
            <a:r>
              <a:rPr lang="en-US" dirty="0" smtClean="0"/>
              <a:t> mutates the list!</a:t>
            </a:r>
          </a:p>
          <a:p>
            <a:pPr lvl="2"/>
            <a:r>
              <a:rPr lang="en-US" dirty="0" smtClean="0"/>
              <a:t>The original order is lost</a:t>
            </a:r>
          </a:p>
          <a:p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dirty="0" smtClean="0"/>
              <a:t> does not return a value</a:t>
            </a:r>
          </a:p>
          <a:p>
            <a:pPr lvl="1"/>
            <a:r>
              <a:rPr lang="en-US" dirty="0" smtClean="0"/>
              <a:t>So do NOT do this:</a:t>
            </a:r>
          </a:p>
          <a:p>
            <a:pPr marL="1371600" lvl="3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 = mylist.reverse() # ERROR – mylist becomes None !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70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need a </a:t>
            </a:r>
            <a:r>
              <a:rPr lang="en-US" i="1" dirty="0" smtClean="0"/>
              <a:t>new</a:t>
            </a:r>
            <a:r>
              <a:rPr lang="en-US" dirty="0" smtClean="0"/>
              <a:t> reversed </a:t>
            </a:r>
            <a:r>
              <a:rPr lang="en-US" i="1" dirty="0" smtClean="0"/>
              <a:t>copy</a:t>
            </a:r>
            <a:r>
              <a:rPr lang="en-US" dirty="0" smtClean="0"/>
              <a:t> of the list, use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backwards = list(reversed(mylist))</a:t>
            </a:r>
          </a:p>
          <a:p>
            <a:pPr lvl="2"/>
            <a:r>
              <a:rPr lang="en-US" dirty="0" smtClean="0"/>
              <a:t>For this one, mylist is unchanged, backwards is a new list </a:t>
            </a:r>
          </a:p>
          <a:p>
            <a:r>
              <a:rPr lang="en-US" dirty="0" smtClean="0"/>
              <a:t>Note the difference: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everse is a method that mutates the list that is its argument</a:t>
            </a:r>
          </a:p>
          <a:p>
            <a:pPr lvl="1"/>
            <a:r>
              <a:rPr lang="en-US" dirty="0" smtClean="0"/>
              <a:t>reversed is a function that returns a new sequence</a:t>
            </a:r>
          </a:p>
          <a:p>
            <a:pPr lvl="2"/>
            <a:r>
              <a:rPr lang="en-US" dirty="0" smtClean="0"/>
              <a:t>It does not actually return a list, but you can convert it with the list typecast </a:t>
            </a:r>
          </a:p>
        </p:txBody>
      </p:sp>
    </p:spTree>
    <p:extLst>
      <p:ext uri="{BB962C8B-B14F-4D97-AF65-F5344CB8AC3E}">
        <p14:creationId xmlns:p14="http://schemas.microsoft.com/office/powerpoint/2010/main" val="37806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also sort a list using the sort method</a:t>
            </a:r>
          </a:p>
          <a:p>
            <a:r>
              <a:rPr lang="en-US" dirty="0" smtClean="0"/>
              <a:t>Defaults to ascending order</a:t>
            </a:r>
          </a:p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[ 75, 63, 92 ]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scores.sort()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print(scores)  # gives  [63, 75, 92]</a:t>
            </a:r>
          </a:p>
          <a:p>
            <a:r>
              <a:rPr lang="en-US" dirty="0" smtClean="0"/>
              <a:t>For strings, that means alphabetic (ASCII) order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 [“Einstein”, “Newton”, “Hawking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physicists.sort()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print(physicists) # [“Einstein”, “Hawking”, “Newton”]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5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do descending order instead: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scores.sort(reverse = True)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print(scores) # gives [92, 75, 63]</a:t>
            </a:r>
          </a:p>
          <a:p>
            <a:r>
              <a:rPr lang="en-US" dirty="0" smtClean="0"/>
              <a:t>To make a new sorted list and keep the original list too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ordered_list = sorted(scores) 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does not mutate scores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</a:t>
            </a:r>
            <a:r>
              <a:rPr lang="en-US" dirty="0" smtClean="0"/>
              <a:t>is unchanged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en-US" dirty="0" smtClean="0"/>
              <a:t> does make a new list</a:t>
            </a:r>
          </a:p>
          <a:p>
            <a:pPr lvl="1"/>
            <a:r>
              <a:rPr lang="en-US" dirty="0" smtClean="0"/>
              <a:t>Similar to the difference between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9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and the 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slots in a Python list work like variables</a:t>
            </a:r>
          </a:p>
          <a:p>
            <a:r>
              <a:rPr lang="en-US" dirty="0" smtClean="0"/>
              <a:t>They refer to (point to) objects:</a:t>
            </a:r>
          </a:p>
          <a:p>
            <a:pPr lvl="1"/>
            <a:r>
              <a:rPr lang="en-US" dirty="0" smtClean="0"/>
              <a:t>A list is like a box of arrows</a:t>
            </a:r>
          </a:p>
          <a:p>
            <a:r>
              <a:rPr lang="en-US" dirty="0" smtClean="0"/>
              <a:t>They can be assigned to, making them refer to new values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colors[0] = “purple”</a:t>
            </a:r>
          </a:p>
          <a:p>
            <a:pPr lvl="1"/>
            <a:r>
              <a:rPr lang="en-US" dirty="0" smtClean="0"/>
              <a:t>This is mutation!  Does not work with strings but does with lists!</a:t>
            </a:r>
          </a:p>
          <a:p>
            <a:pPr lvl="1"/>
            <a:r>
              <a:rPr lang="en-US" dirty="0" smtClean="0"/>
              <a:t>A function that takes a list </a:t>
            </a:r>
            <a:r>
              <a:rPr lang="en-US" b="1" dirty="0" smtClean="0"/>
              <a:t>parameter</a:t>
            </a:r>
            <a:r>
              <a:rPr lang="en-US" dirty="0" smtClean="0"/>
              <a:t> can change the list this way</a:t>
            </a:r>
          </a:p>
          <a:p>
            <a:pPr lvl="1"/>
            <a:r>
              <a:rPr lang="en-US" dirty="0" smtClean="0"/>
              <a:t>… mutating the original list </a:t>
            </a:r>
            <a:r>
              <a:rPr lang="en-US" b="1" dirty="0" smtClean="0"/>
              <a:t>argument</a:t>
            </a:r>
          </a:p>
          <a:p>
            <a:pPr lvl="1"/>
            <a:r>
              <a:rPr lang="en-US" dirty="0" smtClean="0"/>
              <a:t>When you get the box, you get all the arrows inside it</a:t>
            </a:r>
          </a:p>
          <a:p>
            <a:pPr lvl="2"/>
            <a:r>
              <a:rPr lang="en-US" dirty="0" smtClean="0"/>
              <a:t>But not the arrow that points to the box</a:t>
            </a:r>
          </a:p>
          <a:p>
            <a:pPr lvl="2"/>
            <a:r>
              <a:rPr lang="en-US" dirty="0" smtClean="0"/>
              <a:t>Assigning something to the name of the list does not change the original list</a:t>
            </a:r>
          </a:p>
          <a:p>
            <a:r>
              <a:rPr lang="en-US" dirty="0" smtClean="0"/>
              <a:t>Can’t assign into a slot that does not exist!</a:t>
            </a:r>
          </a:p>
          <a:p>
            <a:pPr lvl="1"/>
            <a:r>
              <a:rPr lang="en-US" dirty="0" smtClean="0"/>
              <a:t>It is an error if the index is greater than or equal to the length of the list</a:t>
            </a:r>
          </a:p>
          <a:p>
            <a:pPr lvl="1"/>
            <a:r>
              <a:rPr lang="en-US" dirty="0" smtClean="0"/>
              <a:t>Need to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dirty="0" smtClean="0"/>
              <a:t> instead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Lists, mutability,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Remember aliasing from when we looked at the graphics library</a:t>
            </a:r>
          </a:p>
          <a:p>
            <a:r>
              <a:rPr lang="en-US" dirty="0" smtClean="0"/>
              <a:t>Aliasing happens with all mutable objects</a:t>
            </a:r>
          </a:p>
          <a:p>
            <a:r>
              <a:rPr lang="en-US" dirty="0" smtClean="0"/>
              <a:t>It is possible to have two variables referring to the very same list</a:t>
            </a:r>
          </a:p>
          <a:p>
            <a:pPr lvl="1"/>
            <a:r>
              <a:rPr lang="en-US" dirty="0" smtClean="0"/>
              <a:t>Arguments and parameters, for one case</a:t>
            </a:r>
          </a:p>
          <a:p>
            <a:pPr lvl="1"/>
            <a:r>
              <a:rPr lang="en-US" dirty="0" smtClean="0"/>
              <a:t>Or by assigning one to the other</a:t>
            </a:r>
          </a:p>
          <a:p>
            <a:r>
              <a:rPr lang="en-US" dirty="0" smtClean="0"/>
              <a:t>If so, mutations to one variable are reflected in the alias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testscores = [ 84, 100, 78]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myscores = testscores  # alias!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myscores.append(96)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print(testscores)   gives [ 84, 100, 78, 96]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Python, a string is a sequence of characters, but there are other kinds of sequences too.  The most important is the </a:t>
            </a:r>
            <a:r>
              <a:rPr lang="en-US" b="1" dirty="0" smtClean="0"/>
              <a:t>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list is, like a string, a sequence of things.</a:t>
            </a:r>
          </a:p>
          <a:p>
            <a:r>
              <a:rPr lang="en-US" dirty="0" smtClean="0"/>
              <a:t>But unlike a string, the things can be </a:t>
            </a:r>
            <a:r>
              <a:rPr lang="en-US" b="1" dirty="0" smtClean="0"/>
              <a:t>any</a:t>
            </a:r>
            <a:r>
              <a:rPr lang="en-US" dirty="0" smtClean="0"/>
              <a:t> type:</a:t>
            </a:r>
          </a:p>
          <a:p>
            <a:pPr lvl="1"/>
            <a:r>
              <a:rPr lang="en-US" dirty="0" smtClean="0"/>
              <a:t>List of numbers: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[7, 1, 3]</a:t>
            </a:r>
          </a:p>
          <a:p>
            <a:pPr lvl="1"/>
            <a:r>
              <a:rPr lang="en-US" dirty="0" smtClean="0"/>
              <a:t>List of strings: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[“hello”, “world”]</a:t>
            </a:r>
          </a:p>
          <a:p>
            <a:pPr lvl="1"/>
            <a:r>
              <a:rPr lang="en-US" dirty="0" smtClean="0"/>
              <a:t>Even lists of lists: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[[1,2,3], [4,5,6], [7,8], [True]]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Lists, mutability and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Often you want the two variables to be independent copies</a:t>
            </a:r>
          </a:p>
          <a:p>
            <a:pPr lvl="1"/>
            <a:r>
              <a:rPr lang="en-US" dirty="0" smtClean="0"/>
              <a:t>You need to ‘break the alias’</a:t>
            </a:r>
          </a:p>
          <a:p>
            <a:pPr lvl="2"/>
            <a:r>
              <a:rPr lang="en-US" dirty="0" smtClean="0"/>
              <a:t>That was the purpose of the graphics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clone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There are three ways to “clone” a list</a:t>
            </a:r>
          </a:p>
          <a:p>
            <a:pPr lvl="2"/>
            <a:r>
              <a:rPr lang="en-US" dirty="0" smtClean="0"/>
              <a:t>Use a whole-list slice: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newcopy = orig[:]</a:t>
            </a:r>
          </a:p>
          <a:p>
            <a:pPr lvl="2"/>
            <a:r>
              <a:rPr lang="en-US" dirty="0" smtClean="0"/>
              <a:t>Or the built-in copy method: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newcopy = orig.copy()</a:t>
            </a:r>
          </a:p>
          <a:p>
            <a:pPr lvl="2"/>
            <a:r>
              <a:rPr lang="en-US" dirty="0" smtClean="0"/>
              <a:t>Now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orig</a:t>
            </a:r>
            <a:r>
              <a:rPr lang="en-US" dirty="0" smtClean="0"/>
              <a:t> point to two different lists…</a:t>
            </a:r>
          </a:p>
          <a:p>
            <a:pPr lvl="2"/>
            <a:r>
              <a:rPr lang="en-US" dirty="0" smtClean="0"/>
              <a:t>…. With the same values in them</a:t>
            </a:r>
          </a:p>
          <a:p>
            <a:pPr lvl="1"/>
            <a:r>
              <a:rPr lang="en-US" dirty="0" smtClean="0"/>
              <a:t>The third way is a bit more complicated but more thorough</a:t>
            </a:r>
          </a:p>
          <a:p>
            <a:pPr lvl="2"/>
            <a:r>
              <a:rPr lang="en-US" dirty="0" smtClean="0"/>
              <a:t>If the list you want to copy has a list as an </a:t>
            </a:r>
            <a:r>
              <a:rPr lang="en-US" b="1" dirty="0" smtClean="0"/>
              <a:t>element</a:t>
            </a:r>
            <a:r>
              <a:rPr lang="en-US" dirty="0" smtClean="0"/>
              <a:t>, the slice or copy method do not work properly for that element (it’s still an alias!)</a:t>
            </a:r>
          </a:p>
          <a:p>
            <a:pPr lvl="2"/>
            <a:r>
              <a:rPr lang="en-US" dirty="0" smtClean="0"/>
              <a:t>There is a library called 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dirty="0" smtClean="0"/>
              <a:t>” which has a function in it called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deepcopy</a:t>
            </a:r>
          </a:p>
          <a:p>
            <a:pPr marL="1371600" lvl="3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newcopy = deepcopy(orig)</a:t>
            </a:r>
            <a:r>
              <a:rPr lang="en-US" dirty="0" smtClean="0"/>
              <a:t># will make a correct copy no matter how deeply nested the list is</a:t>
            </a:r>
          </a:p>
        </p:txBody>
      </p:sp>
    </p:spTree>
    <p:extLst>
      <p:ext uri="{BB962C8B-B14F-4D97-AF65-F5344CB8AC3E}">
        <p14:creationId xmlns:p14="http://schemas.microsoft.com/office/powerpoint/2010/main" val="1407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We’ve seen several different ways we can make a list:</a:t>
            </a:r>
          </a:p>
          <a:p>
            <a:r>
              <a:rPr lang="en-US" dirty="0" smtClean="0"/>
              <a:t>Hard code it: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[ 1, 2, 3]</a:t>
            </a:r>
          </a:p>
          <a:p>
            <a:r>
              <a:rPr lang="en-US" dirty="0" smtClean="0"/>
              <a:t>Start out with an empty list and append to it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lst.append(1)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lst.append(2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Useful as an accumulator</a:t>
            </a:r>
          </a:p>
          <a:p>
            <a:r>
              <a:rPr lang="en-US" dirty="0" smtClean="0"/>
              <a:t>Start out with an empty list and concatenate to it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 = []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+= [1]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+= [2]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list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a string: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“one two three”.split()</a:t>
            </a:r>
          </a:p>
          <a:p>
            <a:r>
              <a:rPr lang="en-US" dirty="0" smtClean="0"/>
              <a:t>Replication: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[0] * 100</a:t>
            </a:r>
          </a:p>
          <a:p>
            <a:pPr lvl="1"/>
            <a:r>
              <a:rPr lang="en-US" dirty="0" smtClean="0"/>
              <a:t>Makes a list with 100 elements, each one </a:t>
            </a:r>
            <a:r>
              <a:rPr lang="en-US" dirty="0" smtClean="0"/>
              <a:t>zero</a:t>
            </a:r>
          </a:p>
          <a:p>
            <a:r>
              <a:rPr lang="en-US" dirty="0" smtClean="0"/>
              <a:t>Will have another when we get to external data files (readlines method)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versus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You’ve probably noticed a lot of similarities between lists and strings</a:t>
            </a:r>
          </a:p>
          <a:p>
            <a:r>
              <a:rPr lang="en-US" dirty="0" smtClean="0"/>
              <a:t>Sometimes the very same code works with both!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/>
              <a:t>, subscripts, slicing</a:t>
            </a:r>
          </a:p>
          <a:p>
            <a:pPr lvl="1"/>
            <a:r>
              <a:rPr lang="en-US" dirty="0" smtClean="0"/>
              <a:t>Traversal</a:t>
            </a:r>
          </a:p>
          <a:p>
            <a:pPr lvl="1"/>
            <a:r>
              <a:rPr lang="en-US" dirty="0" smtClean="0"/>
              <a:t>Concatenation</a:t>
            </a:r>
          </a:p>
          <a:p>
            <a:r>
              <a:rPr lang="en-US" dirty="0" smtClean="0"/>
              <a:t>But there are also many differences</a:t>
            </a:r>
          </a:p>
          <a:p>
            <a:pPr lvl="1"/>
            <a:r>
              <a:rPr lang="en-US" dirty="0" smtClean="0"/>
              <a:t>Each element in a string is a character (a string of length 1)</a:t>
            </a:r>
          </a:p>
          <a:p>
            <a:pPr lvl="1"/>
            <a:r>
              <a:rPr lang="en-US" dirty="0" smtClean="0"/>
              <a:t>But the elements of a list can be anything</a:t>
            </a:r>
          </a:p>
          <a:p>
            <a:pPr lvl="2"/>
            <a:r>
              <a:rPr lang="en-US" dirty="0" smtClean="0"/>
              <a:t>Strings, numbers, bools, even other lists!</a:t>
            </a:r>
          </a:p>
          <a:p>
            <a:pPr lvl="1"/>
            <a:r>
              <a:rPr lang="en-US" dirty="0" smtClean="0"/>
              <a:t>With strings,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dirty="0" smtClean="0"/>
              <a:t>searches for a substring</a:t>
            </a:r>
          </a:p>
          <a:p>
            <a:pPr lvl="1"/>
            <a:r>
              <a:rPr lang="en-US" dirty="0" smtClean="0"/>
              <a:t>With lists,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 smtClean="0"/>
              <a:t> searches for whole elements only!</a:t>
            </a:r>
          </a:p>
          <a:p>
            <a:pPr lvl="1"/>
            <a:r>
              <a:rPr lang="en-US" dirty="0" smtClean="0"/>
              <a:t>Strings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 to locate a substring (-1 if not found)</a:t>
            </a:r>
          </a:p>
          <a:p>
            <a:pPr lvl="1"/>
            <a:r>
              <a:rPr lang="en-US" dirty="0" smtClean="0"/>
              <a:t>Lists use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index </a:t>
            </a:r>
            <a:r>
              <a:rPr lang="en-US" dirty="0" smtClean="0"/>
              <a:t>to locate an error (</a:t>
            </a:r>
            <a:r>
              <a:rPr lang="en-US" b="1" dirty="0" smtClean="0"/>
              <a:t>error </a:t>
            </a:r>
            <a:r>
              <a:rPr lang="en-US" dirty="0" smtClean="0"/>
              <a:t> if not found)</a:t>
            </a:r>
          </a:p>
          <a:p>
            <a:r>
              <a:rPr lang="en-US" dirty="0" smtClean="0"/>
              <a:t>Another big difference:  lists are </a:t>
            </a:r>
            <a:r>
              <a:rPr lang="en-US" b="1" dirty="0" smtClean="0"/>
              <a:t>mutable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Strings, ints and floats are </a:t>
            </a:r>
            <a:r>
              <a:rPr lang="en-US" b="1" dirty="0" smtClean="0"/>
              <a:t>immutable</a:t>
            </a:r>
            <a:endParaRPr lang="en-US" dirty="0" smtClean="0"/>
          </a:p>
          <a:p>
            <a:r>
              <a:rPr lang="en-US" dirty="0" smtClean="0"/>
              <a:t>Which means: these objects don’t change once they are created</a:t>
            </a:r>
          </a:p>
          <a:p>
            <a:pPr lvl="1"/>
            <a:r>
              <a:rPr lang="en-US" dirty="0" smtClean="0"/>
              <a:t>You can’t change the number 4</a:t>
            </a:r>
          </a:p>
          <a:p>
            <a:pPr lvl="1"/>
            <a:r>
              <a:rPr lang="en-US" dirty="0" smtClean="0"/>
              <a:t>Instead operations on these types create and return NEW objects</a:t>
            </a:r>
          </a:p>
          <a:p>
            <a:pPr lvl="1"/>
            <a:r>
              <a:rPr lang="en-US" dirty="0" smtClean="0"/>
              <a:t>… which you may then assign back into the same variable</a:t>
            </a:r>
          </a:p>
          <a:p>
            <a:r>
              <a:rPr lang="en-US" dirty="0" smtClean="0"/>
              <a:t>Ordinary assignment doesn’t change the object!</a:t>
            </a:r>
          </a:p>
          <a:p>
            <a:pPr lvl="1"/>
            <a:r>
              <a:rPr lang="en-US" dirty="0" smtClean="0"/>
              <a:t>It changes a </a:t>
            </a:r>
            <a:r>
              <a:rPr lang="en-US" i="1" dirty="0" smtClean="0"/>
              <a:t>variable</a:t>
            </a:r>
            <a:r>
              <a:rPr lang="en-US" dirty="0" smtClean="0"/>
              <a:t> to point at a different object</a:t>
            </a:r>
          </a:p>
          <a:p>
            <a:pPr lvl="1"/>
            <a:r>
              <a:rPr lang="en-US" dirty="0" smtClean="0"/>
              <a:t>More on this later…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0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kinds of objects can be changed after they are created.</a:t>
            </a:r>
          </a:p>
          <a:p>
            <a:r>
              <a:rPr lang="en-US" dirty="0" smtClean="0"/>
              <a:t>Remember graphics shapes.  You can:</a:t>
            </a:r>
          </a:p>
          <a:p>
            <a:pPr lvl="1"/>
            <a:r>
              <a:rPr lang="en-US" dirty="0" smtClean="0"/>
              <a:t>Draw and undrawn them</a:t>
            </a:r>
          </a:p>
          <a:p>
            <a:pPr lvl="1"/>
            <a:r>
              <a:rPr lang="en-US" dirty="0" smtClean="0"/>
              <a:t>Change the fill and outline colors</a:t>
            </a:r>
          </a:p>
          <a:p>
            <a:pPr lvl="1"/>
            <a:r>
              <a:rPr lang="en-US" dirty="0" smtClean="0"/>
              <a:t>Move them around</a:t>
            </a:r>
          </a:p>
          <a:p>
            <a:pPr lvl="1"/>
            <a:r>
              <a:rPr lang="en-US" dirty="0" smtClean="0"/>
              <a:t>Set the text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 smtClean="0"/>
              <a:t> only)</a:t>
            </a:r>
          </a:p>
          <a:p>
            <a:r>
              <a:rPr lang="en-US" dirty="0" smtClean="0"/>
              <a:t>How does this differ from assignment?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3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meaning of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in Python is like a finger (or an arrow) pointing at an object</a:t>
            </a:r>
          </a:p>
          <a:p>
            <a:r>
              <a:rPr lang="en-US" dirty="0" smtClean="0"/>
              <a:t>Assignment to a variable makes the arrow point somewhere else</a:t>
            </a:r>
          </a:p>
          <a:p>
            <a:r>
              <a:rPr lang="en-US" dirty="0" smtClean="0"/>
              <a:t>The variable itself stays at the same location in memory</a:t>
            </a:r>
          </a:p>
          <a:p>
            <a:pPr lvl="1"/>
            <a:r>
              <a:rPr lang="en-US" dirty="0" smtClean="0"/>
              <a:t>Same arrow!</a:t>
            </a:r>
          </a:p>
          <a:p>
            <a:r>
              <a:rPr lang="en-US" dirty="0" smtClean="0"/>
              <a:t>… but the arrow now points to (“refers to”) a different value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3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Mutability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 parameters are separate variables from the arguments</a:t>
            </a:r>
          </a:p>
          <a:p>
            <a:pPr lvl="1"/>
            <a:r>
              <a:rPr lang="en-US" dirty="0" smtClean="0"/>
              <a:t>So assigning to the parameter does not change the argument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squareplus (x):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** 2 # changes x, not num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x + 1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 = 5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sp1 = squareplus(num)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print(“sq+ of “, num,”is”,sp1) # num is still 5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function gets what the arrow points at, not the arrow itself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85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Mutability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the parameters refer to the values of the arguments</a:t>
            </a:r>
          </a:p>
          <a:p>
            <a:pPr lvl="1"/>
            <a:r>
              <a:rPr lang="en-US" dirty="0" smtClean="0"/>
              <a:t>The parameter is another arrow pointing at the same object</a:t>
            </a:r>
          </a:p>
          <a:p>
            <a:pPr lvl="1"/>
            <a:r>
              <a:rPr lang="en-US" dirty="0" smtClean="0"/>
              <a:t>And if the object is mutable, the function can mutate it!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ef addseven (lst):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lst.append (7) # mutate the list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[ 5, 9, 6 ]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addseven (scores)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print(scores)  # prints out [ 5, 9, 6, 7 ]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6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 to the previous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(try to) modify where the parameter refers to (points to)  in a function, </a:t>
            </a:r>
          </a:p>
          <a:p>
            <a:pPr lvl="1"/>
            <a:r>
              <a:rPr lang="en-US" dirty="0" smtClean="0"/>
              <a:t>It does not work! It creates a local copy inside the function</a:t>
            </a:r>
          </a:p>
          <a:p>
            <a:pPr lvl="1"/>
            <a:r>
              <a:rPr lang="en-US" dirty="0" smtClean="0"/>
              <a:t>You can change the elements of the list, you cannot change where the list is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makeseven (lst):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lst = [7]  # note, assignment, not append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[1, 2, 3]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makeseven (lst)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print(lst)  # prints out [1, 2, 3], NOT [7]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write a literal list in your program, use the square brackets: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physicists = [“Einstein”, “Newton”, “Hawking”]</a:t>
            </a:r>
          </a:p>
          <a:p>
            <a:r>
              <a:rPr lang="en-US" dirty="0" smtClean="0"/>
              <a:t>The things in a list are called its </a:t>
            </a:r>
            <a:r>
              <a:rPr lang="en-US" b="1" dirty="0" smtClean="0"/>
              <a:t>elements.</a:t>
            </a:r>
            <a:endParaRPr lang="en-US" dirty="0" smtClean="0"/>
          </a:p>
          <a:p>
            <a:pPr lvl="1"/>
            <a:r>
              <a:rPr lang="en-US" dirty="0" smtClean="0"/>
              <a:t>This list has 3 elements, each one a string</a:t>
            </a:r>
          </a:p>
          <a:p>
            <a:pPr lvl="1"/>
            <a:r>
              <a:rPr lang="en-US" dirty="0" smtClean="0"/>
              <a:t>Its </a:t>
            </a:r>
            <a:r>
              <a:rPr lang="en-US" b="1" dirty="0" smtClean="0"/>
              <a:t>length</a:t>
            </a:r>
            <a:r>
              <a:rPr lang="en-US" dirty="0" smtClean="0"/>
              <a:t> is 3 (the number of elements)</a:t>
            </a:r>
          </a:p>
          <a:p>
            <a:pPr lvl="1"/>
            <a:r>
              <a:rPr lang="en-US" dirty="0" smtClean="0"/>
              <a:t>You can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/>
              <a:t> to get the length: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print(len(physicists))   # gives 3 (an integer)</a:t>
            </a:r>
          </a:p>
          <a:p>
            <a:r>
              <a:rPr lang="en-US" dirty="0" smtClean="0"/>
              <a:t>Elements are numbered starting from zero</a:t>
            </a:r>
          </a:p>
          <a:p>
            <a:pPr lvl="1"/>
            <a:r>
              <a:rPr lang="en-US" dirty="0" smtClean="0"/>
              <a:t>As with strings, we call this the </a:t>
            </a:r>
            <a:r>
              <a:rPr lang="en-US" b="1" dirty="0" smtClean="0"/>
              <a:t>position</a:t>
            </a:r>
            <a:r>
              <a:rPr lang="en-US" dirty="0" smtClean="0"/>
              <a:t> or </a:t>
            </a:r>
            <a:r>
              <a:rPr lang="en-US" b="1" dirty="0" smtClean="0"/>
              <a:t>index</a:t>
            </a:r>
            <a:r>
              <a:rPr lang="en-US" dirty="0" smtClean="0"/>
              <a:t> of the element</a:t>
            </a:r>
          </a:p>
          <a:p>
            <a:r>
              <a:rPr lang="en-US" dirty="0" smtClean="0"/>
              <a:t>Lists can be concatenated with the + operator: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print([3, 1, 4] + [1, 5, 9])</a:t>
            </a:r>
            <a:r>
              <a:rPr lang="en-US" dirty="0" smtClean="0"/>
              <a:t>  gives [3, 1, 4, 1, 5, 9]</a:t>
            </a:r>
          </a:p>
          <a:p>
            <a:pPr marL="457200" lvl="1" indent="0">
              <a:buNone/>
            </a:pPr>
            <a:r>
              <a:rPr lang="en-US" dirty="0" smtClean="0"/>
              <a:t>But only with other lists!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[3, 1, 4] + 1  </a:t>
            </a:r>
            <a:r>
              <a:rPr lang="en-US" dirty="0" smtClean="0"/>
              <a:t>gives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Mutability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Call by reference:</a:t>
            </a:r>
            <a:r>
              <a:rPr lang="en-US" dirty="0" smtClean="0"/>
              <a:t> functions can modify their parameters</a:t>
            </a:r>
          </a:p>
          <a:p>
            <a:pPr lvl="1"/>
            <a:r>
              <a:rPr lang="en-US" dirty="0" smtClean="0"/>
              <a:t>In Python, only by mutation, not by assignment!</a:t>
            </a:r>
          </a:p>
          <a:p>
            <a:pPr lvl="2"/>
            <a:r>
              <a:rPr lang="en-US" dirty="0" smtClean="0"/>
              <a:t>Assignment changes a </a:t>
            </a:r>
            <a:r>
              <a:rPr lang="en-US" b="1" dirty="0" smtClean="0"/>
              <a:t>variable</a:t>
            </a:r>
            <a:r>
              <a:rPr lang="en-US" dirty="0" smtClean="0"/>
              <a:t> (re-point the arrow)</a:t>
            </a:r>
          </a:p>
          <a:p>
            <a:pPr lvl="2"/>
            <a:r>
              <a:rPr lang="en-US" dirty="0" smtClean="0"/>
              <a:t>Mutation changes an </a:t>
            </a:r>
            <a:r>
              <a:rPr lang="en-US" b="1" dirty="0" smtClean="0"/>
              <a:t>object</a:t>
            </a:r>
            <a:r>
              <a:rPr lang="en-US" dirty="0" smtClean="0"/>
              <a:t> (the thing pointed to)</a:t>
            </a:r>
          </a:p>
          <a:p>
            <a:r>
              <a:rPr lang="en-US" b="1" dirty="0" smtClean="0"/>
              <a:t>Side effects: </a:t>
            </a:r>
            <a:r>
              <a:rPr lang="en-US" dirty="0" smtClean="0"/>
              <a:t>things that can be changed by a function</a:t>
            </a:r>
          </a:p>
          <a:p>
            <a:pPr lvl="1"/>
            <a:r>
              <a:rPr lang="en-US" dirty="0" smtClean="0"/>
              <a:t>Printing output, creating a file, etc.</a:t>
            </a:r>
          </a:p>
          <a:p>
            <a:pPr lvl="1"/>
            <a:r>
              <a:rPr lang="en-US" dirty="0" smtClean="0"/>
              <a:t>Mutating parameters</a:t>
            </a:r>
          </a:p>
          <a:p>
            <a:pPr lvl="1"/>
            <a:r>
              <a:rPr lang="en-US" dirty="0" smtClean="0"/>
              <a:t>Your Postconditions should always describe these side effects as well as the return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elements of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refer to elements of a list using the subscript 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scores = [75.0, 68.5, 83.0]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third = scores[2]  # makes third have value 83.0</a:t>
            </a:r>
          </a:p>
          <a:p>
            <a:r>
              <a:rPr lang="en-US" dirty="0" smtClean="0"/>
              <a:t>Negative indices count from the right end: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last = scores[-1]  # makes last have value 83.0</a:t>
            </a:r>
          </a:p>
          <a:p>
            <a:r>
              <a:rPr lang="en-US" dirty="0" smtClean="0"/>
              <a:t>Note a difference with strings:</a:t>
            </a:r>
          </a:p>
          <a:p>
            <a:pPr lvl="1"/>
            <a:r>
              <a:rPr lang="en-US" dirty="0" smtClean="0"/>
              <a:t>Subscripting a string gives you another (one character long) string</a:t>
            </a:r>
          </a:p>
          <a:p>
            <a:pPr lvl="1"/>
            <a:r>
              <a:rPr lang="en-US" dirty="0" smtClean="0"/>
              <a:t>Subscripting a list gives you the element…</a:t>
            </a:r>
          </a:p>
          <a:p>
            <a:pPr lvl="2"/>
            <a:r>
              <a:rPr lang="en-US" dirty="0" smtClean="0"/>
              <a:t>.... Which might be </a:t>
            </a:r>
            <a:r>
              <a:rPr lang="en-US" b="1" dirty="0" smtClean="0"/>
              <a:t>any</a:t>
            </a:r>
            <a:r>
              <a:rPr lang="en-US" dirty="0" smtClean="0"/>
              <a:t> type!</a:t>
            </a:r>
          </a:p>
          <a:p>
            <a:r>
              <a:rPr lang="en-US" dirty="0" smtClean="0"/>
              <a:t>Lists also support slicing.  Slicing a list gives </a:t>
            </a:r>
            <a:r>
              <a:rPr lang="en-US" i="1" dirty="0" smtClean="0"/>
              <a:t>another list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exams = scores[1:3] # exams is a list [68.5, 83.0]</a:t>
            </a:r>
          </a:p>
          <a:p>
            <a:r>
              <a:rPr lang="en-US" dirty="0" smtClean="0"/>
              <a:t>Summary:  subscripting gives a single element, slicing gives a list of elements</a:t>
            </a:r>
          </a:p>
        </p:txBody>
      </p:sp>
    </p:spTree>
    <p:extLst>
      <p:ext uri="{BB962C8B-B14F-4D97-AF65-F5344CB8AC3E}">
        <p14:creationId xmlns:p14="http://schemas.microsoft.com/office/powerpoint/2010/main" val="388132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two ways to search for an element in a list:</a:t>
            </a:r>
          </a:p>
          <a:p>
            <a:r>
              <a:rPr lang="en-US" dirty="0" smtClean="0"/>
              <a:t>You can use the in operator to check whether it’s there: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“Einstein” in physicists: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in operator checks for that exact element, does not look “inside” elements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“Hawk” in physicists:  # False!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To find an element’s position in the list, use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>
                <a:cs typeface="Courier New" panose="02070309020205020404" pitchFamily="49" charset="0"/>
              </a:rPr>
              <a:t> method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 = physicists.index(“Newton”) # loc is 1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works sort of like the string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You can give another argument to specify where to start searching</a:t>
            </a:r>
          </a:p>
          <a:p>
            <a:r>
              <a:rPr lang="en-US" dirty="0" smtClean="0"/>
              <a:t>One </a:t>
            </a:r>
            <a:r>
              <a:rPr lang="en-US" b="1" dirty="0" smtClean="0"/>
              <a:t>important</a:t>
            </a:r>
            <a:r>
              <a:rPr lang="en-US" dirty="0" smtClean="0"/>
              <a:t> difference:  if the thing you are searching for is NOT found (the search fails)</a:t>
            </a:r>
          </a:p>
          <a:p>
            <a:pPr lvl="1"/>
            <a:r>
              <a:rPr lang="en-US" dirty="0" smtClean="0"/>
              <a:t>mystring.find(…) returns -1  and program continues</a:t>
            </a:r>
          </a:p>
          <a:p>
            <a:pPr lvl="1"/>
            <a:r>
              <a:rPr lang="en-US" dirty="0" smtClean="0"/>
              <a:t>mylist.index(…) gives a </a:t>
            </a:r>
            <a:r>
              <a:rPr lang="en-US" b="1" dirty="0" smtClean="0"/>
              <a:t>run-time error!</a:t>
            </a:r>
            <a:endParaRPr lang="en-US" dirty="0" smtClean="0"/>
          </a:p>
          <a:p>
            <a:pPr lvl="1"/>
            <a:r>
              <a:rPr lang="en-US" dirty="0" smtClean="0"/>
              <a:t>To be safe, you should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dirty="0" smtClean="0"/>
              <a:t>first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 = -1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thing in list: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pos = list.index(thing)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traverse a list with a for loop: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[ 85, 72, 56, 98, 84, 72]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grade in scores: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+= grade</a:t>
            </a:r>
          </a:p>
          <a:p>
            <a:r>
              <a:rPr lang="en-US" dirty="0" smtClean="0"/>
              <a:t>This works the same way as with a string</a:t>
            </a:r>
          </a:p>
          <a:p>
            <a:r>
              <a:rPr lang="en-US" dirty="0" smtClean="0"/>
              <a:t>In each iteration, the loop variable will be one element of the list</a:t>
            </a:r>
          </a:p>
          <a:p>
            <a:r>
              <a:rPr lang="en-US" dirty="0" smtClean="0"/>
              <a:t>To get both indices and elements, you can use the same techniques as with strings:</a:t>
            </a:r>
          </a:p>
          <a:p>
            <a:pPr lvl="1"/>
            <a:r>
              <a:rPr lang="en-US" dirty="0" smtClean="0"/>
              <a:t>Use a counter to act as the index</a:t>
            </a:r>
          </a:p>
          <a:p>
            <a:pPr lvl="1"/>
            <a:r>
              <a:rPr lang="en-US" dirty="0" smtClean="0"/>
              <a:t>Use a loop controlled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range(len(list))</a:t>
            </a:r>
            <a:r>
              <a:rPr lang="en-US" dirty="0" smtClean="0"/>
              <a:t> with subscripting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enumerate (mylist) </a:t>
            </a:r>
            <a:r>
              <a:rPr lang="en-US" dirty="0" smtClean="0"/>
              <a:t>to control the for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Lists are mutable, they can be changed in several ways:</a:t>
            </a:r>
          </a:p>
          <a:p>
            <a:r>
              <a:rPr lang="en-US" dirty="0" smtClean="0"/>
              <a:t>Appending or inserting a new element</a:t>
            </a:r>
          </a:p>
          <a:p>
            <a:r>
              <a:rPr lang="en-US" dirty="0" smtClean="0"/>
              <a:t>Removing an element</a:t>
            </a:r>
          </a:p>
          <a:p>
            <a:r>
              <a:rPr lang="en-US" dirty="0" smtClean="0"/>
              <a:t>Sorting and reversing</a:t>
            </a:r>
          </a:p>
          <a:p>
            <a:r>
              <a:rPr lang="en-US" dirty="0" smtClean="0"/>
              <a:t>Changing the values of existing elements with 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5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things to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append method adds a new element to the end of a list: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physicists.append(“Galileo”)  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#gives [“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Einstein”, “Newton”, “Hawking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 “Galileo”]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Mutates the list</a:t>
            </a:r>
          </a:p>
          <a:p>
            <a:pPr lvl="1"/>
            <a:r>
              <a:rPr lang="en-US" dirty="0" smtClean="0"/>
              <a:t>Increases the length by one</a:t>
            </a:r>
          </a:p>
          <a:p>
            <a:pPr lvl="1"/>
            <a:r>
              <a:rPr lang="en-US" dirty="0" smtClean="0"/>
              <a:t>Does NOT return a value</a:t>
            </a:r>
          </a:p>
          <a:p>
            <a:r>
              <a:rPr lang="en-US" dirty="0" smtClean="0"/>
              <a:t>To add a whole list to the end, use the extend method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scores.extend([55, 88, 79])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gives [ 85, 72, 56, 98, 84,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72, 55, 88, 79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This increases the length by 3</a:t>
            </a:r>
          </a:p>
          <a:p>
            <a:pPr lvl="1"/>
            <a:r>
              <a:rPr lang="en-US" dirty="0" smtClean="0"/>
              <a:t>Returns nothing!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1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1675</Words>
  <Application>Microsoft Office PowerPoint</Application>
  <PresentationFormat>Widescreen</PresentationFormat>
  <Paragraphs>299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Office Theme</vt:lpstr>
      <vt:lpstr>CS 115 Lecture </vt:lpstr>
      <vt:lpstr>Lists</vt:lpstr>
      <vt:lpstr>List syntax</vt:lpstr>
      <vt:lpstr>Accessing elements of a list</vt:lpstr>
      <vt:lpstr>Searching in lists</vt:lpstr>
      <vt:lpstr>index method</vt:lpstr>
      <vt:lpstr>Traversing lists</vt:lpstr>
      <vt:lpstr>List mutability</vt:lpstr>
      <vt:lpstr>Adding new things to a list</vt:lpstr>
      <vt:lpstr>Adding things to a list</vt:lpstr>
      <vt:lpstr>Mutation versus making new objects</vt:lpstr>
      <vt:lpstr>Deleting from a list</vt:lpstr>
      <vt:lpstr>Deleting from a list</vt:lpstr>
      <vt:lpstr>Reversing a list</vt:lpstr>
      <vt:lpstr>Reversing a list</vt:lpstr>
      <vt:lpstr>Sorting a list</vt:lpstr>
      <vt:lpstr>Sorting a list</vt:lpstr>
      <vt:lpstr>Lists and the assignment operator</vt:lpstr>
      <vt:lpstr>Lists, mutability, aliasing</vt:lpstr>
      <vt:lpstr>Lists, mutability and aliasing</vt:lpstr>
      <vt:lpstr>How to create a list</vt:lpstr>
      <vt:lpstr>How to create a list (cont’d)</vt:lpstr>
      <vt:lpstr>Strings versus lists</vt:lpstr>
      <vt:lpstr>Immutability</vt:lpstr>
      <vt:lpstr>Mutability</vt:lpstr>
      <vt:lpstr>The meaning of assignment</vt:lpstr>
      <vt:lpstr>Mutability and functions</vt:lpstr>
      <vt:lpstr>Mutability and functions</vt:lpstr>
      <vt:lpstr>Contrast to the previous slide</vt:lpstr>
      <vt:lpstr>Mutability and functions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15</dc:title>
  <dc:creator>Debby</dc:creator>
  <cp:lastModifiedBy>Debby</cp:lastModifiedBy>
  <cp:revision>37</cp:revision>
  <dcterms:created xsi:type="dcterms:W3CDTF">2016-04-09T01:40:19Z</dcterms:created>
  <dcterms:modified xsi:type="dcterms:W3CDTF">2017-04-11T02:25:15Z</dcterms:modified>
</cp:coreProperties>
</file>