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1" r:id="rId5"/>
    <p:sldId id="260" r:id="rId6"/>
    <p:sldId id="262" r:id="rId7"/>
    <p:sldId id="268" r:id="rId8"/>
    <p:sldId id="269" r:id="rId9"/>
    <p:sldId id="270" r:id="rId10"/>
    <p:sldId id="271" r:id="rId11"/>
    <p:sldId id="257" r:id="rId12"/>
    <p:sldId id="281" r:id="rId13"/>
    <p:sldId id="282" r:id="rId14"/>
    <p:sldId id="283" r:id="rId15"/>
    <p:sldId id="284" r:id="rId16"/>
    <p:sldId id="286" r:id="rId17"/>
    <p:sldId id="289" r:id="rId18"/>
    <p:sldId id="287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264" autoAdjust="0"/>
  </p:normalViewPr>
  <p:slideViewPr>
    <p:cSldViewPr snapToGrid="0">
      <p:cViewPr varScale="1">
        <p:scale>
          <a:sx n="65" d="100"/>
          <a:sy n="65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5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DC-4792-96EE-EA716DBBDA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DC-4792-96EE-EA716DBBDAC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DC-4792-96EE-EA716DBBD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1846760"/>
        <c:axId val="301847152"/>
        <c:axId val="303607560"/>
      </c:bar3DChart>
      <c:catAx>
        <c:axId val="301846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1847152"/>
        <c:crosses val="autoZero"/>
        <c:auto val="1"/>
        <c:lblAlgn val="ctr"/>
        <c:lblOffset val="100"/>
        <c:noMultiLvlLbl val="0"/>
      </c:catAx>
      <c:valAx>
        <c:axId val="301847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1846760"/>
        <c:crosses val="autoZero"/>
        <c:crossBetween val="between"/>
      </c:valAx>
      <c:serAx>
        <c:axId val="303607560"/>
        <c:scaling>
          <c:orientation val="minMax"/>
        </c:scaling>
        <c:delete val="0"/>
        <c:axPos val="b"/>
        <c:majorTickMark val="out"/>
        <c:minorTickMark val="none"/>
        <c:tickLblPos val="nextTo"/>
        <c:crossAx val="30184715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8B2A-0350-49D1-A3F4-5890BDE49F86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4EBA6-D5FC-46FE-B3FD-47519FC4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3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https://en.wikipedia.org/wiki/List_of_programming_languages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4EBA6-D5FC-46FE-B3FD-47519FC40C5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8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 to English</a:t>
            </a:r>
          </a:p>
          <a:p>
            <a:r>
              <a:rPr lang="en-US" dirty="0"/>
              <a:t>  when did YOU learn English syntax?   Spelling?  Punctuation?   Diagramming sentences?  Subject-verb-object?</a:t>
            </a:r>
          </a:p>
          <a:p>
            <a:r>
              <a:rPr lang="en-US" dirty="0"/>
              <a:t>When did</a:t>
            </a:r>
            <a:r>
              <a:rPr lang="en-US" baseline="0" dirty="0"/>
              <a:t> you learn English semantics?  A little at a time and you are still learning – a dictionary is useful for this</a:t>
            </a:r>
          </a:p>
          <a:p>
            <a:r>
              <a:rPr lang="en-US" baseline="0" dirty="0"/>
              <a:t>Mention e.e.cummings?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4EBA6-D5FC-46FE-B3FD-47519FC40C5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8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95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34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411343749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72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4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2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2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7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9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6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A0F3-0367-4CC2-821A-25045E8BAACA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1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115 Introduction</a:t>
            </a:r>
            <a:br>
              <a:rPr lang="en-US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Fundamentals of computer science, computers and programming</a:t>
            </a:r>
          </a:p>
          <a:p>
            <a:r>
              <a:rPr lang="en-US" sz="3600" dirty="0"/>
              <a:t>Taken from notes by Dr. Neil Moore</a:t>
            </a:r>
          </a:p>
        </p:txBody>
      </p:sp>
    </p:spTree>
    <p:extLst>
      <p:ext uri="{BB962C8B-B14F-4D97-AF65-F5344CB8AC3E}">
        <p14:creationId xmlns:p14="http://schemas.microsoft.com/office/powerpoint/2010/main" val="782022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for dog house, refined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4629"/>
            <a:ext cx="10515600" cy="452233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Decide on a location and size for the doghouse.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Get materials for the house.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Get lumber.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Get paint.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Get nails.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Cut a piece of wood for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four times: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Cut a piece of wood for a wall.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Cut a door into one wall.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Attach walls to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roof.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Cut two pieces of wood.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Join the pieces at a 90 degree angle.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B0F0"/>
                </a:solidFill>
              </a:rPr>
              <a:t>Nail the pieces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Attach roof to walls.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Paint the outside of the walls.</a:t>
            </a:r>
          </a:p>
        </p:txBody>
      </p:sp>
    </p:spTree>
    <p:extLst>
      <p:ext uri="{BB962C8B-B14F-4D97-AF65-F5344CB8AC3E}">
        <p14:creationId xmlns:p14="http://schemas.microsoft.com/office/powerpoint/2010/main" val="3889122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Hardware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Hardware vs. Software</a:t>
            </a:r>
          </a:p>
          <a:p>
            <a:r>
              <a:rPr lang="en-US" dirty="0"/>
              <a:t>Hardware includes</a:t>
            </a:r>
          </a:p>
          <a:p>
            <a:pPr lvl="1"/>
            <a:r>
              <a:rPr lang="en-US" dirty="0"/>
              <a:t>CPU = central processing unit</a:t>
            </a:r>
          </a:p>
          <a:p>
            <a:pPr lvl="1"/>
            <a:r>
              <a:rPr lang="en-US" dirty="0"/>
              <a:t>Memory = RAM (random access memory)</a:t>
            </a:r>
          </a:p>
          <a:p>
            <a:pPr lvl="1"/>
            <a:r>
              <a:rPr lang="en-US" dirty="0"/>
              <a:t>Input = Keyboard, mouse, microphone</a:t>
            </a:r>
          </a:p>
          <a:p>
            <a:pPr lvl="1"/>
            <a:r>
              <a:rPr lang="en-US" dirty="0"/>
              <a:t>Output = Screen, speaker, printer</a:t>
            </a:r>
          </a:p>
          <a:p>
            <a:pPr lvl="1"/>
            <a:r>
              <a:rPr lang="en-US" dirty="0"/>
              <a:t>Storage = Hard drive, DVD, Solid State devices</a:t>
            </a:r>
          </a:p>
          <a:p>
            <a:r>
              <a:rPr lang="en-US" dirty="0"/>
              <a:t>Volatile vs. non-volatile </a:t>
            </a:r>
          </a:p>
          <a:p>
            <a:pPr lvl="1"/>
            <a:r>
              <a:rPr lang="en-US" dirty="0"/>
              <a:t>Memory and the CPU are volatile – they lose their contents when the power cuts off</a:t>
            </a:r>
          </a:p>
          <a:p>
            <a:pPr lvl="1"/>
            <a:r>
              <a:rPr lang="en-US" dirty="0"/>
              <a:t>Storage is NON-volatile – they maintain their contents until you erase them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569" y="1825625"/>
            <a:ext cx="4257933" cy="283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7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RAM: the computer’s “working memory”</a:t>
            </a:r>
          </a:p>
          <a:p>
            <a:pPr lvl="1"/>
            <a:r>
              <a:rPr lang="en-US" dirty="0"/>
              <a:t>“Random Access Memory”</a:t>
            </a:r>
          </a:p>
          <a:p>
            <a:pPr lvl="1"/>
            <a:r>
              <a:rPr lang="en-US" dirty="0"/>
              <a:t>Made up of circuits (each one a word) that each hold one number</a:t>
            </a:r>
          </a:p>
          <a:p>
            <a:pPr lvl="2"/>
            <a:r>
              <a:rPr lang="en-US" dirty="0"/>
              <a:t>Numbers are represented in binary</a:t>
            </a:r>
          </a:p>
          <a:p>
            <a:pPr lvl="1"/>
            <a:r>
              <a:rPr lang="en-US" dirty="0"/>
              <a:t>Volatile: information is lost when the power goes off.</a:t>
            </a:r>
          </a:p>
          <a:p>
            <a:pPr lvl="1"/>
            <a:r>
              <a:rPr lang="en-US" dirty="0"/>
              <a:t>Fast devices to access (retrieve or write to), in nanoseconds</a:t>
            </a:r>
          </a:p>
          <a:p>
            <a:pPr lvl="1"/>
            <a:r>
              <a:rPr lang="en-US" dirty="0"/>
              <a:t>Relatively expensive part of the computer</a:t>
            </a:r>
          </a:p>
          <a:p>
            <a:pPr lvl="1"/>
            <a:r>
              <a:rPr lang="en-US" dirty="0"/>
              <a:t>Von Neumann architecture:  CPU reads instructions and data from RAM.</a:t>
            </a:r>
          </a:p>
          <a:p>
            <a:r>
              <a:rPr lang="en-US" dirty="0"/>
              <a:t>Secondary storage: hard drives, flash drives, DVDs, …</a:t>
            </a:r>
          </a:p>
          <a:p>
            <a:pPr lvl="1"/>
            <a:r>
              <a:rPr lang="en-US" dirty="0"/>
              <a:t>Persistent: data can be stored for hours, days, years or decades</a:t>
            </a:r>
          </a:p>
          <a:p>
            <a:pPr lvl="1"/>
            <a:r>
              <a:rPr lang="en-US" dirty="0"/>
              <a:t>Slow (microseconds or milliseconds: less than 1/1000</a:t>
            </a:r>
            <a:r>
              <a:rPr lang="en-US" baseline="30000" dirty="0"/>
              <a:t>th</a:t>
            </a:r>
            <a:r>
              <a:rPr lang="en-US" dirty="0"/>
              <a:t> the speed of RAM)</a:t>
            </a:r>
          </a:p>
          <a:p>
            <a:pPr lvl="1"/>
            <a:r>
              <a:rPr lang="en-US" dirty="0"/>
              <a:t>Relatively cheap part of the computer</a:t>
            </a:r>
          </a:p>
          <a:p>
            <a:pPr lvl="1"/>
            <a:r>
              <a:rPr lang="en-US" dirty="0"/>
              <a:t>Data and instructions must be transferred from secondary storage to RAM before the CPU can use them (Von Neumann architecture again)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03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modern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CPU: Central Processing Unit.</a:t>
            </a:r>
          </a:p>
          <a:p>
            <a:pPr lvl="1"/>
            <a:r>
              <a:rPr lang="en-US" dirty="0"/>
              <a:t>Reads instructions from RAM</a:t>
            </a:r>
          </a:p>
          <a:p>
            <a:pPr lvl="1"/>
            <a:r>
              <a:rPr lang="en-US" dirty="0"/>
              <a:t>Executes (carries them out) in order</a:t>
            </a:r>
          </a:p>
          <a:p>
            <a:pPr lvl="1"/>
            <a:r>
              <a:rPr lang="en-US" dirty="0"/>
              <a:t>Instructions are simple: add numbers, is-equal, skip to another instruction</a:t>
            </a:r>
          </a:p>
          <a:p>
            <a:pPr lvl="1"/>
            <a:r>
              <a:rPr lang="en-US" dirty="0"/>
              <a:t>Works with speeds as fast as RAM (nanoseconds)</a:t>
            </a:r>
          </a:p>
          <a:p>
            <a:pPr lvl="1"/>
            <a:r>
              <a:rPr lang="en-US" dirty="0"/>
              <a:t>Relatively expensive component of a computer</a:t>
            </a:r>
          </a:p>
          <a:p>
            <a:r>
              <a:rPr lang="en-US" dirty="0"/>
              <a:t>Peripherals</a:t>
            </a:r>
          </a:p>
          <a:p>
            <a:pPr lvl="1"/>
            <a:r>
              <a:rPr lang="en-US" dirty="0"/>
              <a:t>Input devices bring data in to RAM from the outside world</a:t>
            </a:r>
          </a:p>
          <a:p>
            <a:pPr lvl="1"/>
            <a:r>
              <a:rPr lang="en-US" dirty="0"/>
              <a:t>Output devices take data out from RAM to the outside world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63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RAM consists of circuits that each can store a single binary digit = 1 </a:t>
            </a:r>
            <a:r>
              <a:rPr lang="en-US" b="1" dirty="0"/>
              <a:t>bit</a:t>
            </a:r>
            <a:r>
              <a:rPr lang="en-US" dirty="0"/>
              <a:t>, usually written as 0 or 1</a:t>
            </a:r>
          </a:p>
          <a:p>
            <a:r>
              <a:rPr lang="en-US" dirty="0"/>
              <a:t>Computers use </a:t>
            </a:r>
            <a:r>
              <a:rPr lang="en-US" b="1" dirty="0"/>
              <a:t>binary numbers</a:t>
            </a:r>
            <a:r>
              <a:rPr lang="en-US" dirty="0"/>
              <a:t>:  the place values are powers of two</a:t>
            </a:r>
          </a:p>
          <a:p>
            <a:pPr lvl="2"/>
            <a:r>
              <a:rPr lang="en-US" dirty="0"/>
              <a:t>Place values: 1, 2, 4, 8 , 16, 32, 64, 128, 256, 512, 1024, 2048, …</a:t>
            </a:r>
          </a:p>
          <a:p>
            <a:r>
              <a:rPr lang="en-US" dirty="0"/>
              <a:t>Bits are combined into </a:t>
            </a:r>
            <a:r>
              <a:rPr lang="en-US" b="1" dirty="0"/>
              <a:t>bytes</a:t>
            </a:r>
            <a:r>
              <a:rPr lang="en-US" dirty="0"/>
              <a:t>, in modern usage 8 bits for each byte.</a:t>
            </a:r>
          </a:p>
          <a:p>
            <a:r>
              <a:rPr lang="en-US" dirty="0"/>
              <a:t>One byte can represent a number from 0 to 255</a:t>
            </a:r>
          </a:p>
          <a:p>
            <a:pPr lvl="1"/>
            <a:r>
              <a:rPr lang="en-US" dirty="0"/>
              <a:t>Or a single character in ASCII code.</a:t>
            </a:r>
          </a:p>
        </p:txBody>
      </p:sp>
    </p:spTree>
    <p:extLst>
      <p:ext uri="{BB962C8B-B14F-4D97-AF65-F5344CB8AC3E}">
        <p14:creationId xmlns:p14="http://schemas.microsoft.com/office/powerpoint/2010/main" val="377618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capacity or speed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Autofit/>
          </a:bodyPr>
          <a:lstStyle/>
          <a:p>
            <a:r>
              <a:rPr lang="en-US" sz="2400" dirty="0"/>
              <a:t>It’s pretty inconvenient to throw around very large numbers when talking about the capacity of a hard drive or SD card or the speed of a download (numbers of bytes), so larger units were created</a:t>
            </a:r>
          </a:p>
          <a:p>
            <a:r>
              <a:rPr lang="en-US" sz="2400" dirty="0"/>
              <a:t>Kilobyte (kB): 2</a:t>
            </a:r>
            <a:r>
              <a:rPr lang="en-US" sz="2400" baseline="30000" dirty="0"/>
              <a:t>10</a:t>
            </a:r>
            <a:r>
              <a:rPr lang="en-US" sz="2400" dirty="0"/>
              <a:t> = 1024 bytes (roughly a page of text)</a:t>
            </a:r>
          </a:p>
          <a:p>
            <a:r>
              <a:rPr lang="en-US" sz="2400" dirty="0"/>
              <a:t>Megabyte (MB): 2</a:t>
            </a:r>
            <a:r>
              <a:rPr lang="en-US" sz="2400" baseline="30000" dirty="0"/>
              <a:t>20</a:t>
            </a:r>
            <a:r>
              <a:rPr lang="en-US" sz="2400" dirty="0"/>
              <a:t> = 1024 kB or 1024 * 1024 bytes, which is approximately one million bytes (like a 1000-page book)</a:t>
            </a:r>
          </a:p>
          <a:p>
            <a:pPr lvl="1"/>
            <a:r>
              <a:rPr lang="en-US" dirty="0"/>
              <a:t>A song in MP3 format might take 3 or 4 MB.</a:t>
            </a:r>
          </a:p>
          <a:p>
            <a:r>
              <a:rPr lang="en-US" sz="2400" dirty="0"/>
              <a:t>Gigabyte (GB): 2</a:t>
            </a:r>
            <a:r>
              <a:rPr lang="en-US" sz="2400" baseline="30000" dirty="0"/>
              <a:t>30</a:t>
            </a:r>
            <a:r>
              <a:rPr lang="en-US" sz="2400" dirty="0"/>
              <a:t> = 1024 MB = 1024 * 1024 * 1024 bytes, which is approximately 1 billion bytes (like 1000 of those books, a library!)</a:t>
            </a:r>
          </a:p>
          <a:p>
            <a:pPr lvl="1"/>
            <a:r>
              <a:rPr lang="en-US" dirty="0"/>
              <a:t>A DVD is about 4.7 GB in capacity, a Blu-Ray might be 17 GB.</a:t>
            </a:r>
          </a:p>
          <a:p>
            <a:pPr lvl="1"/>
            <a:r>
              <a:rPr lang="en-US" dirty="0"/>
              <a:t>A modern personal computer might have 16 GB of RAM.</a:t>
            </a:r>
          </a:p>
          <a:p>
            <a:r>
              <a:rPr lang="en-US" sz="2400" dirty="0"/>
              <a:t>Terabyte (TB): 2</a:t>
            </a:r>
            <a:r>
              <a:rPr lang="en-US" sz="2400" baseline="30000" dirty="0"/>
              <a:t>40</a:t>
            </a:r>
            <a:r>
              <a:rPr lang="en-US" sz="2400" dirty="0"/>
              <a:t> = 1024 * 1024 * 1024 * 1024 bytes (1024 GB, a large library)</a:t>
            </a:r>
          </a:p>
          <a:p>
            <a:pPr lvl="1"/>
            <a:r>
              <a:rPr lang="en-US" dirty="0"/>
              <a:t>A modern hard drive might contain 1 to 2 TB of storage.</a:t>
            </a:r>
          </a:p>
        </p:txBody>
      </p:sp>
    </p:spTree>
    <p:extLst>
      <p:ext uri="{BB962C8B-B14F-4D97-AF65-F5344CB8AC3E}">
        <p14:creationId xmlns:p14="http://schemas.microsoft.com/office/powerpoint/2010/main" val="3306007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Computer programming is the process of translating an algorithm into instructions that a computer can understand.</a:t>
            </a:r>
          </a:p>
          <a:p>
            <a:r>
              <a:rPr lang="en-US" dirty="0"/>
              <a:t>A </a:t>
            </a:r>
            <a:r>
              <a:rPr lang="en-US" b="1" dirty="0"/>
              <a:t>programming language</a:t>
            </a:r>
            <a:r>
              <a:rPr lang="en-US" dirty="0"/>
              <a:t> is a formal constructed language designed to communicate instructions to a computer.  </a:t>
            </a:r>
          </a:p>
          <a:p>
            <a:pPr lvl="1"/>
            <a:r>
              <a:rPr lang="en-US" dirty="0"/>
              <a:t>There are thousands of programming languages in existence, dozens or hundreds of which are still in regular use.</a:t>
            </a:r>
          </a:p>
          <a:p>
            <a:pPr lvl="1"/>
            <a:r>
              <a:rPr lang="en-US" dirty="0"/>
              <a:t>A professional programmer usually knows several. They can choose the right tool (language) for each job.</a:t>
            </a:r>
          </a:p>
          <a:p>
            <a:r>
              <a:rPr lang="en-US" dirty="0"/>
              <a:t>In CS 115 we’ll learn to write programs in </a:t>
            </a:r>
            <a:r>
              <a:rPr lang="en-US" b="1" dirty="0"/>
              <a:t>Python</a:t>
            </a:r>
            <a:r>
              <a:rPr lang="en-US" dirty="0"/>
              <a:t>, a high-level interpreted programming language.  Python was created by Guido van Rossum.</a:t>
            </a:r>
          </a:p>
        </p:txBody>
      </p:sp>
    </p:spTree>
    <p:extLst>
      <p:ext uri="{BB962C8B-B14F-4D97-AF65-F5344CB8AC3E}">
        <p14:creationId xmlns:p14="http://schemas.microsoft.com/office/powerpoint/2010/main" val="383942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Guido van Rossum, creator of Python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664043" cy="3811588"/>
          </a:xfrm>
        </p:spPr>
        <p:txBody>
          <a:bodyPr>
            <a:noAutofit/>
          </a:bodyPr>
          <a:lstStyle/>
          <a:p>
            <a:r>
              <a:rPr lang="en-US" sz="2000" dirty="0"/>
              <a:t>Born in the Netherlands</a:t>
            </a:r>
          </a:p>
          <a:p>
            <a:r>
              <a:rPr lang="en-US" sz="2000" dirty="0"/>
              <a:t>Began to develop Python in 1989</a:t>
            </a:r>
          </a:p>
          <a:p>
            <a:r>
              <a:rPr lang="en-US" sz="2000" dirty="0"/>
              <a:t>Has worked for Google, DARPA, Dropbox, retired at present  (picture from Wikipedia, 2014)</a:t>
            </a:r>
          </a:p>
          <a:p>
            <a:r>
              <a:rPr lang="en-US" sz="2000" dirty="0"/>
              <a:t>Named Python after </a:t>
            </a:r>
            <a:r>
              <a:rPr lang="en-US" sz="2000" i="1" dirty="0"/>
              <a:t>Monty Python’s Flying Circus</a:t>
            </a:r>
            <a:endParaRPr lang="en-US" sz="2000" dirty="0"/>
          </a:p>
          <a:p>
            <a:r>
              <a:rPr lang="en-US" sz="2000" dirty="0"/>
              <a:t>Released Python 1.0 in 1994</a:t>
            </a:r>
          </a:p>
          <a:p>
            <a:r>
              <a:rPr lang="en-US" sz="2000" dirty="0"/>
              <a:t>Latest version of Python is 3.9</a:t>
            </a:r>
          </a:p>
          <a:p>
            <a:r>
              <a:rPr lang="en-US" sz="2000" dirty="0"/>
              <a:t>Python is used for things like websites, scripts, games, graphic interfaces.  It is used by Pinterest, Instagram, Yahoo, Google, Dropbox, Netflix, etc.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E392452-63E3-45B0-A7F5-75C5F98CA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169" y="1257300"/>
            <a:ext cx="2762250" cy="1838325"/>
          </a:xfrm>
        </p:spPr>
      </p:pic>
    </p:spTree>
    <p:extLst>
      <p:ext uri="{BB962C8B-B14F-4D97-AF65-F5344CB8AC3E}">
        <p14:creationId xmlns:p14="http://schemas.microsoft.com/office/powerpoint/2010/main" val="265871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 have syntax and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 given programming language:</a:t>
            </a:r>
          </a:p>
          <a:p>
            <a:r>
              <a:rPr lang="en-US" b="1" dirty="0"/>
              <a:t>Syntax</a:t>
            </a:r>
            <a:r>
              <a:rPr lang="en-US" dirty="0"/>
              <a:t> are the rules that say what programs look like, how the statements in the language are formed</a:t>
            </a:r>
          </a:p>
          <a:p>
            <a:pPr lvl="1"/>
            <a:r>
              <a:rPr lang="en-US" dirty="0"/>
              <a:t>Spelling of keywords</a:t>
            </a:r>
          </a:p>
          <a:p>
            <a:pPr lvl="1"/>
            <a:r>
              <a:rPr lang="en-US" dirty="0"/>
              <a:t>Punctuation </a:t>
            </a:r>
          </a:p>
          <a:p>
            <a:pPr lvl="1"/>
            <a:r>
              <a:rPr lang="en-US" dirty="0"/>
              <a:t>Order and combination of words (grammar)</a:t>
            </a:r>
          </a:p>
          <a:p>
            <a:r>
              <a:rPr lang="en-US" b="1" dirty="0"/>
              <a:t>Semantics</a:t>
            </a:r>
            <a:r>
              <a:rPr lang="en-US" dirty="0"/>
              <a:t> are the rules that say what the programs </a:t>
            </a:r>
            <a:r>
              <a:rPr lang="en-US" b="1" dirty="0"/>
              <a:t>mean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What does the computer do when it executes this statement?</a:t>
            </a:r>
          </a:p>
          <a:p>
            <a:pPr lvl="1"/>
            <a:r>
              <a:rPr lang="en-US" dirty="0"/>
              <a:t>When you combine these statements, what happens inside the computer?</a:t>
            </a:r>
          </a:p>
        </p:txBody>
      </p:sp>
    </p:spTree>
    <p:extLst>
      <p:ext uri="{BB962C8B-B14F-4D97-AF65-F5344CB8AC3E}">
        <p14:creationId xmlns:p14="http://schemas.microsoft.com/office/powerpoint/2010/main" val="221534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Interpreters and Compilers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16429" y="179296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All cases, the computer still only understands machine code.  So if we write in a high-level language, we have to have it translated into machine code.  </a:t>
            </a:r>
          </a:p>
          <a:p>
            <a:pPr marL="0" indent="0">
              <a:buNone/>
            </a:pPr>
            <a:r>
              <a:rPr lang="en-US" dirty="0"/>
              <a:t>Generally there are two ways to do this: an interpreter or a compiler.</a:t>
            </a:r>
          </a:p>
          <a:p>
            <a:r>
              <a:rPr lang="en-US" b="1" dirty="0"/>
              <a:t>Interpreter:</a:t>
            </a:r>
            <a:r>
              <a:rPr lang="en-US" dirty="0"/>
              <a:t> translates the statements and </a:t>
            </a:r>
            <a:r>
              <a:rPr lang="en-US" b="1" dirty="0"/>
              <a:t>executes </a:t>
            </a:r>
            <a:r>
              <a:rPr lang="en-US" dirty="0"/>
              <a:t>the statements in order</a:t>
            </a:r>
          </a:p>
          <a:p>
            <a:pPr marL="457200" lvl="1" indent="0">
              <a:buNone/>
            </a:pPr>
            <a:r>
              <a:rPr lang="en-US" b="1" dirty="0"/>
              <a:t>+plus: </a:t>
            </a:r>
            <a:r>
              <a:rPr lang="en-US" dirty="0"/>
              <a:t>Easy to change your program – you edit it, then run it again.</a:t>
            </a:r>
          </a:p>
          <a:p>
            <a:pPr marL="457200" lvl="1" indent="0">
              <a:buNone/>
            </a:pPr>
            <a:r>
              <a:rPr lang="en-US" b="1" dirty="0"/>
              <a:t>-minus: </a:t>
            </a:r>
            <a:r>
              <a:rPr lang="en-US" dirty="0"/>
              <a:t>The statements must be translated each time: this makes it slow.</a:t>
            </a:r>
          </a:p>
          <a:p>
            <a:pPr marL="457200" lvl="1" indent="0">
              <a:buNone/>
            </a:pPr>
            <a:r>
              <a:rPr lang="en-US" dirty="0"/>
              <a:t>-</a:t>
            </a:r>
            <a:r>
              <a:rPr lang="en-US" b="1" dirty="0"/>
              <a:t>minus:</a:t>
            </a:r>
            <a:r>
              <a:rPr lang="en-US" dirty="0"/>
              <a:t> Users of the program must have a copy of the interpreter for themselves.</a:t>
            </a:r>
          </a:p>
          <a:p>
            <a:pPr lvl="1">
              <a:buFontTx/>
              <a:buChar char="-"/>
            </a:pPr>
            <a:r>
              <a:rPr lang="en-US" dirty="0"/>
              <a:t>Examples of interpreted languages: Python, JavaScript, Perl.</a:t>
            </a:r>
          </a:p>
        </p:txBody>
      </p:sp>
    </p:spTree>
    <p:extLst>
      <p:ext uri="{BB962C8B-B14F-4D97-AF65-F5344CB8AC3E}">
        <p14:creationId xmlns:p14="http://schemas.microsoft.com/office/powerpoint/2010/main" val="248645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CS 115 is titled “Introduction to Programming”.  What is that?</a:t>
            </a:r>
          </a:p>
          <a:p>
            <a:r>
              <a:rPr lang="en-US" dirty="0"/>
              <a:t>Telling a computer what to do?</a:t>
            </a:r>
          </a:p>
          <a:p>
            <a:pPr lvl="1"/>
            <a:r>
              <a:rPr lang="en-US" dirty="0"/>
              <a:t>But every time I click on a button or press a key, I am telling the computer what to do.</a:t>
            </a:r>
          </a:p>
          <a:p>
            <a:pPr lvl="1"/>
            <a:r>
              <a:rPr lang="en-US" dirty="0"/>
              <a:t>That’s not quite what we mean by programming.</a:t>
            </a:r>
          </a:p>
          <a:p>
            <a:r>
              <a:rPr lang="en-US" dirty="0"/>
              <a:t>We mean writing </a:t>
            </a:r>
            <a:r>
              <a:rPr lang="en-US" b="1" dirty="0"/>
              <a:t>computer</a:t>
            </a:r>
            <a:r>
              <a:rPr lang="en-US" dirty="0"/>
              <a:t> programs.</a:t>
            </a:r>
          </a:p>
          <a:p>
            <a:pPr lvl="1"/>
            <a:r>
              <a:rPr lang="en-US" dirty="0"/>
              <a:t>Back up a second – what is a “program” outside of computing?</a:t>
            </a:r>
          </a:p>
          <a:p>
            <a:pPr lvl="2"/>
            <a:r>
              <a:rPr lang="en-US" dirty="0"/>
              <a:t>a TV show is called a program</a:t>
            </a:r>
          </a:p>
          <a:p>
            <a:pPr lvl="2"/>
            <a:r>
              <a:rPr lang="en-US" dirty="0"/>
              <a:t>a concert has a program – what is going to happen when, in what order</a:t>
            </a:r>
          </a:p>
          <a:p>
            <a:pPr lvl="1"/>
            <a:r>
              <a:rPr lang="en-US" dirty="0"/>
              <a:t>A program is a sequence of instructions telling a computer how to do something.</a:t>
            </a:r>
          </a:p>
          <a:p>
            <a:pPr lvl="1"/>
            <a:r>
              <a:rPr lang="en-US" dirty="0"/>
              <a:t>You plan out the steps in advance for how to solve a kind of problem</a:t>
            </a:r>
          </a:p>
          <a:p>
            <a:pPr lvl="1"/>
            <a:r>
              <a:rPr lang="en-US" dirty="0"/>
              <a:t>Then we have the computer execute (follow) the steps – the program.</a:t>
            </a:r>
          </a:p>
        </p:txBody>
      </p:sp>
    </p:spTree>
    <p:extLst>
      <p:ext uri="{BB962C8B-B14F-4D97-AF65-F5344CB8AC3E}">
        <p14:creationId xmlns:p14="http://schemas.microsoft.com/office/powerpoint/2010/main" val="155641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Compiler:</a:t>
            </a:r>
            <a:r>
              <a:rPr lang="en-US" dirty="0"/>
              <a:t> translates statements in a language into machine code.</a:t>
            </a:r>
          </a:p>
          <a:p>
            <a:pPr lvl="1"/>
            <a:r>
              <a:rPr lang="en-US" b="1" dirty="0"/>
              <a:t>Without executing it!</a:t>
            </a:r>
          </a:p>
          <a:p>
            <a:pPr marL="457200" lvl="1" indent="0">
              <a:buNone/>
            </a:pPr>
            <a:r>
              <a:rPr lang="en-US" b="1" dirty="0"/>
              <a:t>-minus:</a:t>
            </a:r>
            <a:r>
              <a:rPr lang="en-US" dirty="0"/>
              <a:t> Changing a program requires another step – after editing it, you have to compile before you run.  </a:t>
            </a:r>
          </a:p>
          <a:p>
            <a:pPr marL="457200" lvl="1" indent="0">
              <a:buNone/>
            </a:pPr>
            <a:r>
              <a:rPr lang="en-US" b="1" dirty="0"/>
              <a:t>+plus:</a:t>
            </a:r>
            <a:r>
              <a:rPr lang="en-US" dirty="0"/>
              <a:t> Compile once, execute many times, no repeated translation needed, so it runs faster</a:t>
            </a:r>
          </a:p>
          <a:p>
            <a:pPr marL="457200" lvl="1" indent="0">
              <a:buNone/>
            </a:pPr>
            <a:r>
              <a:rPr lang="en-US" b="1" dirty="0"/>
              <a:t>+plus:</a:t>
            </a:r>
            <a:r>
              <a:rPr lang="en-US" dirty="0"/>
              <a:t> The machine code is run directly by the Operating System.  You do not need to have the compiler on the machine at all.</a:t>
            </a:r>
          </a:p>
          <a:p>
            <a:pPr lvl="1"/>
            <a:r>
              <a:rPr lang="en-US" dirty="0"/>
              <a:t>Examples:  C++, FORTRAN, Haskell.</a:t>
            </a:r>
          </a:p>
          <a:p>
            <a:r>
              <a:rPr lang="en-US" dirty="0"/>
              <a:t>Some languages combine features of both: Java is compiled into an intermediate </a:t>
            </a:r>
            <a:r>
              <a:rPr lang="en-US" b="1" dirty="0"/>
              <a:t>byte code</a:t>
            </a:r>
            <a:r>
              <a:rPr lang="en-US" dirty="0"/>
              <a:t> and then interpreted.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7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Baking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wanted to make baklava (a kind of Greek dessert pastry).  You have a recipe on paper but it’s in Greek and you don’t know the language.</a:t>
            </a:r>
          </a:p>
          <a:p>
            <a:r>
              <a:rPr lang="en-US" dirty="0"/>
              <a:t>You have a friend who speaks Greek and English but doesn’t know how to bake.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829" y="3821321"/>
            <a:ext cx="3657600" cy="243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50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Baking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you do?</a:t>
            </a:r>
          </a:p>
          <a:p>
            <a:r>
              <a:rPr lang="en-US" dirty="0"/>
              <a:t>Two options: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Have your friend stand with you in the kitchen, reading the recipe (in Greek) and telling you the instructions one at a time in English.  Your friend is acting as an </a:t>
            </a:r>
            <a:r>
              <a:rPr lang="en-US" b="1" dirty="0"/>
              <a:t>interpreter.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Give your friend the recipe and ask them to translate it from Greek into English and write it down.  Your friend is acting as a </a:t>
            </a:r>
            <a:r>
              <a:rPr lang="en-US" b="1" dirty="0"/>
              <a:t>compiler.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You can get started quicker with the interpreter, but you will need your friend in the kitchen every single time.  It takes a bit more time at the beginning for the compiler, but once your friend has done their job, you don’t need them any more – you have the recipe written in English.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42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environment and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do you need to write programs in Python?</a:t>
            </a:r>
          </a:p>
          <a:p>
            <a:r>
              <a:rPr lang="en-US" dirty="0"/>
              <a:t>An </a:t>
            </a:r>
            <a:r>
              <a:rPr lang="en-US" b="1" dirty="0"/>
              <a:t>interpreter</a:t>
            </a:r>
            <a:r>
              <a:rPr lang="en-US" dirty="0"/>
              <a:t> to translate and execute your program</a:t>
            </a:r>
          </a:p>
          <a:p>
            <a:r>
              <a:rPr lang="en-US" dirty="0"/>
              <a:t>A </a:t>
            </a:r>
            <a:r>
              <a:rPr lang="en-US" b="1" dirty="0"/>
              <a:t>text editor</a:t>
            </a:r>
            <a:r>
              <a:rPr lang="en-US" dirty="0"/>
              <a:t> for writing and changing your source code</a:t>
            </a:r>
          </a:p>
          <a:p>
            <a:pPr lvl="1"/>
            <a:r>
              <a:rPr lang="en-US" dirty="0"/>
              <a:t>Notepad is possibly useful but not really suited to programming</a:t>
            </a:r>
          </a:p>
          <a:p>
            <a:pPr lvl="1"/>
            <a:r>
              <a:rPr lang="en-US" dirty="0"/>
              <a:t>More advanced editors can:</a:t>
            </a:r>
          </a:p>
          <a:p>
            <a:pPr lvl="2"/>
            <a:r>
              <a:rPr lang="en-US" dirty="0"/>
              <a:t>Automatically indent the code</a:t>
            </a:r>
          </a:p>
          <a:p>
            <a:pPr lvl="2"/>
            <a:r>
              <a:rPr lang="en-US" dirty="0"/>
              <a:t>Color code to clarify its meaning</a:t>
            </a:r>
          </a:p>
          <a:p>
            <a:pPr lvl="2"/>
            <a:r>
              <a:rPr lang="en-US" dirty="0"/>
              <a:t>Jump from variable name to its definition</a:t>
            </a:r>
          </a:p>
          <a:p>
            <a:pPr lvl="2"/>
            <a:r>
              <a:rPr lang="en-US" dirty="0"/>
              <a:t>Jump from function call to its definition</a:t>
            </a:r>
          </a:p>
          <a:p>
            <a:pPr lvl="2"/>
            <a:r>
              <a:rPr lang="en-US" dirty="0"/>
              <a:t>Much more…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9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environment and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debugger</a:t>
            </a:r>
            <a:r>
              <a:rPr lang="en-US" dirty="0"/>
              <a:t> to help find and repair bugs</a:t>
            </a:r>
          </a:p>
          <a:p>
            <a:pPr lvl="1"/>
            <a:r>
              <a:rPr lang="en-US" dirty="0"/>
              <a:t>Pauses execution at a given line</a:t>
            </a:r>
          </a:p>
          <a:p>
            <a:pPr lvl="1"/>
            <a:r>
              <a:rPr lang="en-US" dirty="0"/>
              <a:t>Steps through code line by line.</a:t>
            </a:r>
          </a:p>
          <a:p>
            <a:pPr lvl="1"/>
            <a:r>
              <a:rPr lang="en-US" dirty="0"/>
              <a:t>Inspects the values of variables</a:t>
            </a:r>
          </a:p>
          <a:p>
            <a:pPr lvl="1"/>
            <a:r>
              <a:rPr lang="en-US" dirty="0"/>
              <a:t>Shows the sequence of function calls being done</a:t>
            </a:r>
          </a:p>
          <a:p>
            <a:r>
              <a:rPr lang="en-US" dirty="0"/>
              <a:t>These are just some of the tools used by professional programmers.</a:t>
            </a:r>
          </a:p>
          <a:p>
            <a:r>
              <a:rPr lang="en-US" dirty="0"/>
              <a:t>When programming was a new activity, programmers used the command line a lot – each tool was run by a command, in a certain order: first edit, then compile, then run, then edit, then compile…</a:t>
            </a:r>
          </a:p>
          <a:p>
            <a:r>
              <a:rPr lang="en-US" dirty="0"/>
              <a:t>When Graphical User Interfaces (GUIs) became available, programmers started using them to “hold all their tools together”.</a:t>
            </a:r>
          </a:p>
        </p:txBody>
      </p:sp>
    </p:spTree>
    <p:extLst>
      <p:ext uri="{BB962C8B-B14F-4D97-AF65-F5344CB8AC3E}">
        <p14:creationId xmlns:p14="http://schemas.microsoft.com/office/powerpoint/2010/main" val="19044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development 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IDE </a:t>
            </a:r>
            <a:r>
              <a:rPr lang="en-US" b="1" dirty="0"/>
              <a:t>(integrated development environment) </a:t>
            </a:r>
            <a:r>
              <a:rPr lang="en-US" dirty="0"/>
              <a:t>combines several programming tools together into one cohesive program.</a:t>
            </a:r>
          </a:p>
          <a:p>
            <a:r>
              <a:rPr lang="en-US" dirty="0"/>
              <a:t>Some IDEs for Python:</a:t>
            </a:r>
          </a:p>
          <a:p>
            <a:pPr lvl="1"/>
            <a:r>
              <a:rPr lang="en-US" dirty="0"/>
              <a:t>IDLE comes with Python – it’s installed when Python is.</a:t>
            </a:r>
          </a:p>
          <a:p>
            <a:pPr lvl="1"/>
            <a:r>
              <a:rPr lang="en-US" dirty="0"/>
              <a:t>WingIDE is recommended for this class – it’s free, more professional looking and less likely to crash.</a:t>
            </a:r>
          </a:p>
          <a:p>
            <a:pPr lvl="1"/>
            <a:r>
              <a:rPr lang="en-US" dirty="0"/>
              <a:t>PyScript, PyCharm, Spyder are a couple other IDEs that you can find for free.</a:t>
            </a:r>
          </a:p>
          <a:p>
            <a:r>
              <a:rPr lang="en-US" dirty="0"/>
              <a:t>Demonstrations will use WingIDE.</a:t>
            </a:r>
          </a:p>
          <a:p>
            <a:r>
              <a:rPr lang="en-US" dirty="0"/>
              <a:t>Debugging and other topics in a few weeks.</a:t>
            </a:r>
          </a:p>
        </p:txBody>
      </p:sp>
    </p:spTree>
    <p:extLst>
      <p:ext uri="{BB962C8B-B14F-4D97-AF65-F5344CB8AC3E}">
        <p14:creationId xmlns:p14="http://schemas.microsoft.com/office/powerpoint/2010/main" val="324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a design in CS 115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 </a:t>
            </a:r>
            <a:r>
              <a:rPr lang="en-US" b="1" dirty="0"/>
              <a:t>plain text editor</a:t>
            </a:r>
            <a:r>
              <a:rPr lang="en-US" dirty="0"/>
              <a:t>, </a:t>
            </a:r>
            <a:r>
              <a:rPr lang="en-US" i="1" dirty="0"/>
              <a:t>not</a:t>
            </a:r>
            <a:r>
              <a:rPr lang="en-US" dirty="0"/>
              <a:t> a word processor</a:t>
            </a:r>
          </a:p>
          <a:p>
            <a:pPr lvl="1"/>
            <a:r>
              <a:rPr lang="en-US" dirty="0"/>
              <a:t>The editor in IDLE or WingIDE works fine</a:t>
            </a:r>
          </a:p>
          <a:p>
            <a:pPr lvl="1"/>
            <a:r>
              <a:rPr lang="en-US" dirty="0"/>
              <a:t>Notepad works fine</a:t>
            </a:r>
          </a:p>
          <a:p>
            <a:pPr lvl="1"/>
            <a:r>
              <a:rPr lang="en-US" dirty="0"/>
              <a:t>Mac TextEdit: go to the Format menu, choose “Make Plain Text”</a:t>
            </a:r>
          </a:p>
          <a:p>
            <a:pPr lvl="2"/>
            <a:r>
              <a:rPr lang="en-US" dirty="0"/>
              <a:t>otherwise it saves as RTF (rich text format) NOT plain text!</a:t>
            </a:r>
          </a:p>
          <a:p>
            <a:r>
              <a:rPr lang="en-US" dirty="0"/>
              <a:t>State the purpose of the program at the top</a:t>
            </a:r>
          </a:p>
          <a:p>
            <a:pPr lvl="1"/>
            <a:r>
              <a:rPr lang="en-US" dirty="0"/>
              <a:t>follow by your name, section, email</a:t>
            </a:r>
          </a:p>
          <a:p>
            <a:r>
              <a:rPr lang="en-US" dirty="0"/>
              <a:t>Write one step per line</a:t>
            </a:r>
          </a:p>
          <a:p>
            <a:pPr lvl="1"/>
            <a:r>
              <a:rPr lang="en-US" dirty="0"/>
              <a:t>Start each step with a “#” symbol – this is not for the interpreter to use</a:t>
            </a:r>
          </a:p>
          <a:p>
            <a:pPr lvl="1"/>
            <a:r>
              <a:rPr lang="en-US" dirty="0"/>
              <a:t>If you break one step down into parts, indent them under the main step and number them accordingly, like step 7 is broken into 7.1, 7.2, 7.3, …</a:t>
            </a:r>
          </a:p>
        </p:txBody>
      </p:sp>
    </p:spTree>
    <p:extLst>
      <p:ext uri="{BB962C8B-B14F-4D97-AF65-F5344CB8AC3E}">
        <p14:creationId xmlns:p14="http://schemas.microsoft.com/office/powerpoint/2010/main" val="180499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a Design in CS 115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Hint: wait until you are satisfied with your design to number the steps.  </a:t>
            </a:r>
          </a:p>
          <a:p>
            <a:pPr lvl="1"/>
            <a:r>
              <a:rPr lang="en-US" dirty="0"/>
              <a:t>Why?  that way you don’t have to renumber if you add or delete steps</a:t>
            </a:r>
          </a:p>
          <a:p>
            <a:r>
              <a:rPr lang="en-US" dirty="0"/>
              <a:t>Give your file a name ending with .py as an extension (Python code)</a:t>
            </a:r>
          </a:p>
          <a:p>
            <a:pPr lvl="1"/>
            <a:r>
              <a:rPr lang="en-US" dirty="0"/>
              <a:t>Why?  the design will be the skeleton for your implementation (the outline) when you start writing Python code.</a:t>
            </a:r>
          </a:p>
          <a:p>
            <a:pPr lvl="1"/>
            <a:r>
              <a:rPr lang="en-US" dirty="0"/>
              <a:t>This way it’s easy to make a copy of your design and start filling in Python code after each step.  The design step tells you what needs to be done.</a:t>
            </a:r>
          </a:p>
          <a:p>
            <a:pPr lvl="1"/>
            <a:r>
              <a:rPr lang="en-US" dirty="0"/>
              <a:t>Wing IDE will automatically put .</a:t>
            </a:r>
            <a:r>
              <a:rPr lang="en-US" dirty="0" err="1"/>
              <a:t>py</a:t>
            </a:r>
            <a:r>
              <a:rPr lang="en-US" dirty="0"/>
              <a:t> on your filename by default, with IDLE you have to type it yourself.</a:t>
            </a:r>
          </a:p>
        </p:txBody>
      </p:sp>
    </p:spTree>
    <p:extLst>
      <p:ext uri="{BB962C8B-B14F-4D97-AF65-F5344CB8AC3E}">
        <p14:creationId xmlns:p14="http://schemas.microsoft.com/office/powerpoint/2010/main" val="31673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441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2.  Ask for their age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3.  Tell them how old they will be in 10 years.</a:t>
            </a:r>
          </a:p>
        </p:txBody>
      </p:sp>
    </p:spTree>
    <p:extLst>
      <p:ext uri="{BB962C8B-B14F-4D97-AF65-F5344CB8AC3E}">
        <p14:creationId xmlns:p14="http://schemas.microsoft.com/office/powerpoint/2010/main" val="3703158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turned into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441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name = input(“What’s your name? “)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2.  Ask for their age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age = int(input(“How old are you (in years)? “))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3.  Tell them how old they will be in 10 years.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print(“In 10 years you will be”, age+10, “years old”)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373838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So what is computer science, and how does it differ from programming?</a:t>
            </a:r>
          </a:p>
          <a:p>
            <a:r>
              <a:rPr lang="en-US" dirty="0"/>
              <a:t>the “study of computers”?</a:t>
            </a:r>
          </a:p>
          <a:p>
            <a:pPr lvl="1"/>
            <a:r>
              <a:rPr lang="en-US" dirty="0"/>
              <a:t>“Computer science is no more about computers than astronomy is about telescopes.” – attributed to </a:t>
            </a:r>
            <a:r>
              <a:rPr lang="en-US" dirty="0" err="1"/>
              <a:t>Edsgar</a:t>
            </a:r>
            <a:r>
              <a:rPr lang="en-US" dirty="0"/>
              <a:t> Dijkstra</a:t>
            </a:r>
          </a:p>
          <a:p>
            <a:pPr lvl="1"/>
            <a:r>
              <a:rPr lang="en-US" dirty="0"/>
              <a:t>Astronomers DO study telescopes but that is not ALL that they study, and they study them because they are tools to help them learn more about the universe.</a:t>
            </a:r>
          </a:p>
          <a:p>
            <a:r>
              <a:rPr lang="en-US" dirty="0"/>
              <a:t>Questions about computation came up long before computers.</a:t>
            </a:r>
          </a:p>
          <a:p>
            <a:pPr lvl="1"/>
            <a:r>
              <a:rPr lang="en-US" dirty="0"/>
              <a:t>It used to be </a:t>
            </a:r>
            <a:r>
              <a:rPr lang="en-US" i="1" dirty="0"/>
              <a:t>people</a:t>
            </a:r>
            <a:r>
              <a:rPr lang="en-US" dirty="0"/>
              <a:t> following the step-by-step instructions.</a:t>
            </a:r>
          </a:p>
          <a:p>
            <a:pPr lvl="2"/>
            <a:r>
              <a:rPr lang="en-US" dirty="0"/>
              <a:t>They used tools like an abacus, a slide rule, pencil and paper, …</a:t>
            </a:r>
          </a:p>
          <a:p>
            <a:pPr lvl="1"/>
            <a:r>
              <a:rPr lang="en-US" dirty="0"/>
              <a:t>What did we call those people?  </a:t>
            </a:r>
          </a:p>
          <a:p>
            <a:pPr lvl="2"/>
            <a:r>
              <a:rPr lang="en-US" dirty="0"/>
              <a:t>“Computers” !</a:t>
            </a:r>
          </a:p>
          <a:p>
            <a:pPr lvl="1"/>
            <a:r>
              <a:rPr lang="en-US" dirty="0"/>
              <a:t>When you do long division or sort a list of items, you are computing.</a:t>
            </a:r>
          </a:p>
        </p:txBody>
      </p:sp>
    </p:spTree>
    <p:extLst>
      <p:ext uri="{BB962C8B-B14F-4D97-AF65-F5344CB8AC3E}">
        <p14:creationId xmlns:p14="http://schemas.microsoft.com/office/powerpoint/2010/main" val="81431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Computers!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r="49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very early “computer network”</a:t>
            </a:r>
            <a:r>
              <a:rPr lang="en-US" sz="2800" dirty="0">
                <a:sym typeface="Wingdings" panose="05000000000000000000" pitchFamily="2" charset="2"/>
              </a:rPr>
              <a:t>  around 1890.</a:t>
            </a:r>
          </a:p>
          <a:p>
            <a:r>
              <a:rPr lang="en-US" sz="2800" dirty="0"/>
              <a:t>This is from Wikipedia.org, “Harvard computers”,   E.C. Pickering’s astronomy lab at Harvard.</a:t>
            </a:r>
          </a:p>
        </p:txBody>
      </p:sp>
    </p:spTree>
    <p:extLst>
      <p:ext uri="{BB962C8B-B14F-4D97-AF65-F5344CB8AC3E}">
        <p14:creationId xmlns:p14="http://schemas.microsoft.com/office/powerpoint/2010/main" val="63749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computer 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science is the study of:</a:t>
            </a:r>
          </a:p>
          <a:p>
            <a:pPr lvl="1"/>
            <a:r>
              <a:rPr lang="en-US" dirty="0"/>
              <a:t>What </a:t>
            </a:r>
            <a:r>
              <a:rPr lang="en-US" b="1" dirty="0"/>
              <a:t>can</a:t>
            </a:r>
            <a:r>
              <a:rPr lang="en-US" dirty="0"/>
              <a:t> be computed using step-by-step procedures, “algorithms”.</a:t>
            </a:r>
          </a:p>
          <a:p>
            <a:pPr marL="914400" lvl="2" indent="0">
              <a:buNone/>
            </a:pPr>
            <a:r>
              <a:rPr lang="en-US" dirty="0"/>
              <a:t>“decidability”, “halting problem”, “complexity”</a:t>
            </a:r>
          </a:p>
          <a:p>
            <a:pPr lvl="1"/>
            <a:r>
              <a:rPr lang="en-US" dirty="0"/>
              <a:t>How best to </a:t>
            </a:r>
            <a:r>
              <a:rPr lang="en-US" b="1" dirty="0"/>
              <a:t>specify</a:t>
            </a:r>
            <a:r>
              <a:rPr lang="en-US" dirty="0"/>
              <a:t> these procedures</a:t>
            </a:r>
          </a:p>
          <a:p>
            <a:pPr marL="457200" lvl="1" indent="0">
              <a:buNone/>
            </a:pPr>
            <a:r>
              <a:rPr lang="en-US" dirty="0"/>
              <a:t>       Notations and Programming languages</a:t>
            </a:r>
          </a:p>
          <a:p>
            <a:pPr lvl="1"/>
            <a:r>
              <a:rPr lang="en-US" dirty="0"/>
              <a:t>How to tell if a procedure is </a:t>
            </a:r>
            <a:r>
              <a:rPr lang="en-US" b="1" dirty="0"/>
              <a:t>correct, efficient, optima</a:t>
            </a:r>
            <a:r>
              <a:rPr lang="en-US" dirty="0"/>
              <a:t>l, etc.  </a:t>
            </a:r>
          </a:p>
          <a:p>
            <a:pPr marL="457200" lvl="1" indent="0">
              <a:buNone/>
            </a:pPr>
            <a:r>
              <a:rPr lang="en-US" dirty="0"/>
              <a:t>	verification of programs, debugging, testing, analysis of algorithms</a:t>
            </a:r>
          </a:p>
          <a:p>
            <a:pPr lvl="1"/>
            <a:r>
              <a:rPr lang="en-US" dirty="0"/>
              <a:t>How to </a:t>
            </a:r>
            <a:r>
              <a:rPr lang="en-US" b="1" dirty="0"/>
              <a:t>design</a:t>
            </a:r>
            <a:r>
              <a:rPr lang="en-US" dirty="0"/>
              <a:t> procedures to solve real-world problems.</a:t>
            </a:r>
          </a:p>
          <a:p>
            <a:pPr marL="914400" lvl="2" indent="0">
              <a:buNone/>
            </a:pPr>
            <a:r>
              <a:rPr lang="en-US" dirty="0"/>
              <a:t>Software engineering, structured programming paradigm, object-oriented design</a:t>
            </a:r>
          </a:p>
        </p:txBody>
      </p:sp>
    </p:spTree>
    <p:extLst>
      <p:ext uri="{BB962C8B-B14F-4D97-AF65-F5344CB8AC3E}">
        <p14:creationId xmlns:p14="http://schemas.microsoft.com/office/powerpoint/2010/main" val="71934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=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“Step-by-step procedure” is called: an </a:t>
            </a:r>
            <a:r>
              <a:rPr lang="en-US" b="1" dirty="0"/>
              <a:t>algorithm </a:t>
            </a:r>
            <a:r>
              <a:rPr lang="en-US" dirty="0"/>
              <a:t>or </a:t>
            </a:r>
            <a:r>
              <a:rPr lang="en-US" b="1" dirty="0"/>
              <a:t>a design</a:t>
            </a:r>
            <a:r>
              <a:rPr lang="en-US" dirty="0"/>
              <a:t>.</a:t>
            </a:r>
          </a:p>
          <a:p>
            <a:r>
              <a:rPr lang="en-US" dirty="0"/>
              <a:t>These are the steps to solve a problem.</a:t>
            </a:r>
          </a:p>
          <a:p>
            <a:r>
              <a:rPr lang="en-US" dirty="0"/>
              <a:t>Recipes, how to assemble a kit, GPS directions, long division</a:t>
            </a:r>
          </a:p>
          <a:p>
            <a:r>
              <a:rPr lang="en-US" dirty="0"/>
              <a:t>Steps can be described in English or other natural languages, or flowcharts or maps or drawings or programming languages</a:t>
            </a:r>
          </a:p>
          <a:p>
            <a:r>
              <a:rPr lang="en-US" dirty="0"/>
              <a:t>In programming, a design is written in </a:t>
            </a:r>
            <a:r>
              <a:rPr lang="en-US" b="1" dirty="0"/>
              <a:t>pseudocode.</a:t>
            </a:r>
          </a:p>
          <a:p>
            <a:pPr lvl="1"/>
            <a:r>
              <a:rPr lang="en-US" dirty="0"/>
              <a:t>ordered (sometimes numbered) steps in English</a:t>
            </a:r>
          </a:p>
          <a:p>
            <a:pPr lvl="1"/>
            <a:r>
              <a:rPr lang="en-US" dirty="0"/>
              <a:t>not the same as coding; instead, an abstract view of what needs to be done</a:t>
            </a:r>
          </a:p>
          <a:p>
            <a:r>
              <a:rPr lang="en-US" dirty="0"/>
              <a:t>Figure out what you’re going to do before you start doing it!</a:t>
            </a:r>
          </a:p>
          <a:p>
            <a:r>
              <a:rPr lang="en-US" dirty="0"/>
              <a:t>We’ll start with a non-computer example.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7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Design: building a dog house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096294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420550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Design: building a dog 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Let’s say we want to build a dog house.  What steps do we need to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Decide on a location and a size for the doghouse.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Get materials for the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Cut a piece for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Cut shapes for the four walls.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Cut a door into one wall.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Attach walls to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roof.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Attach roof to walls.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Paint the outside.</a:t>
            </a:r>
          </a:p>
        </p:txBody>
      </p:sp>
    </p:spTree>
    <p:extLst>
      <p:ext uri="{BB962C8B-B14F-4D97-AF65-F5344CB8AC3E}">
        <p14:creationId xmlns:p14="http://schemas.microsoft.com/office/powerpoint/2010/main" val="387845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the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Steps are numbered in the order they should be performed.</a:t>
            </a:r>
          </a:p>
          <a:p>
            <a:pPr lvl="1"/>
            <a:r>
              <a:rPr lang="en-US" dirty="0"/>
              <a:t>If I try cutting the door after attaching the walls to the floor, it will be difficult.</a:t>
            </a:r>
          </a:p>
          <a:p>
            <a:pPr lvl="1"/>
            <a:r>
              <a:rPr lang="en-US" dirty="0"/>
              <a:t>We ask you to number your steps for the first few designs in this class.</a:t>
            </a:r>
          </a:p>
          <a:p>
            <a:r>
              <a:rPr lang="en-US" dirty="0"/>
              <a:t>Some steps could be further divided:</a:t>
            </a:r>
          </a:p>
          <a:p>
            <a:pPr lvl="1"/>
            <a:r>
              <a:rPr lang="en-US" dirty="0"/>
              <a:t>“Get materials”:  what materials?  Where?  Do we need a budget?</a:t>
            </a:r>
          </a:p>
          <a:p>
            <a:pPr lvl="1"/>
            <a:r>
              <a:rPr lang="en-US" dirty="0"/>
              <a:t>“Make roof”:  cut some wood at an angle, nail together, add shingles</a:t>
            </a:r>
          </a:p>
          <a:p>
            <a:r>
              <a:rPr lang="en-US" dirty="0"/>
              <a:t>“Cut shapes for four walls”:  a step that is repeated 4 times</a:t>
            </a:r>
          </a:p>
          <a:p>
            <a:r>
              <a:rPr lang="en-US" dirty="0"/>
              <a:t>Could go into more detail: how big is a wall? The door? What units?</a:t>
            </a:r>
          </a:p>
          <a:p>
            <a:r>
              <a:rPr lang="en-US" dirty="0"/>
              <a:t>Designs can go through several versions, each more ‘refined’ than the last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7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cdc38bfb-4397-41bf-b43a-c8cb9e26ff24"/>
  <p:tag name="TPVERSION" val="6"/>
  <p:tag name="TPFULLVERSION" val="7.4.0.111"/>
  <p:tag name="PPTVERSION" val="15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2918</Words>
  <Application>Microsoft Office PowerPoint</Application>
  <PresentationFormat>Widescreen</PresentationFormat>
  <Paragraphs>263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Office Theme</vt:lpstr>
      <vt:lpstr>CS 115 Introduction </vt:lpstr>
      <vt:lpstr>What is programming?</vt:lpstr>
      <vt:lpstr>What is computer science?</vt:lpstr>
      <vt:lpstr>Computers!</vt:lpstr>
      <vt:lpstr>What is computer science?</vt:lpstr>
      <vt:lpstr>Algorithms = Designs</vt:lpstr>
      <vt:lpstr>Design: building a dog house</vt:lpstr>
      <vt:lpstr>Design: building a dog house</vt:lpstr>
      <vt:lpstr>Notes on the Design</vt:lpstr>
      <vt:lpstr>Design for dog house, refined</vt:lpstr>
      <vt:lpstr>Basic Hardware</vt:lpstr>
      <vt:lpstr>Parts of a computer</vt:lpstr>
      <vt:lpstr>Parts of a modern computer</vt:lpstr>
      <vt:lpstr>Computer numbers</vt:lpstr>
      <vt:lpstr>Computer capacity or speed units</vt:lpstr>
      <vt:lpstr>Programming languages</vt:lpstr>
      <vt:lpstr>Guido van Rossum, creator of Python</vt:lpstr>
      <vt:lpstr>Programming languages have syntax and semantics</vt:lpstr>
      <vt:lpstr>Interpreters and Compilers</vt:lpstr>
      <vt:lpstr>Compilers</vt:lpstr>
      <vt:lpstr>A Baking Analogy</vt:lpstr>
      <vt:lpstr>A Baking Analogy</vt:lpstr>
      <vt:lpstr>Programming environment and tools</vt:lpstr>
      <vt:lpstr>Programming environment and tools</vt:lpstr>
      <vt:lpstr>Integrated development environments</vt:lpstr>
      <vt:lpstr>How to do a design in CS 115</vt:lpstr>
      <vt:lpstr>How to do a Design in CS 115</vt:lpstr>
      <vt:lpstr>Example program design</vt:lpstr>
      <vt:lpstr>Design turned into code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2</dc:title>
  <dc:creator>Debby</dc:creator>
  <cp:lastModifiedBy>keen@netins.net</cp:lastModifiedBy>
  <cp:revision>112</cp:revision>
  <dcterms:created xsi:type="dcterms:W3CDTF">2016-01-04T21:26:41Z</dcterms:created>
  <dcterms:modified xsi:type="dcterms:W3CDTF">2021-01-28T04:08:32Z</dcterms:modified>
</cp:coreProperties>
</file>