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306" r:id="rId24"/>
    <p:sldId id="279" r:id="rId25"/>
    <p:sldId id="280" r:id="rId26"/>
    <p:sldId id="281" r:id="rId27"/>
    <p:sldId id="282" r:id="rId28"/>
    <p:sldId id="307"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4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1765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5693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4055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94625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4A8E1-E8C4-417F-B60F-24041D50B2B0}"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282954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4A8E1-E8C4-417F-B60F-24041D50B2B0}"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884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4A8E1-E8C4-417F-B60F-24041D50B2B0}" type="datetimeFigureOut">
              <a:rPr lang="en-US" smtClean="0"/>
              <a:t>10/26/2018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193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4A8E1-E8C4-417F-B60F-24041D50B2B0}" type="datetimeFigureOut">
              <a:rPr lang="en-US" smtClean="0"/>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65604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4A8E1-E8C4-417F-B60F-24041D50B2B0}" type="datetimeFigureOut">
              <a:rPr lang="en-US" smtClean="0"/>
              <a:t>10/26/2018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84576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8761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4258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4A8E1-E8C4-417F-B60F-24041D50B2B0}" type="datetimeFigureOut">
              <a:rPr lang="en-US" smtClean="0"/>
              <a:t>10/26/2018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51878-6C39-4911-ADCF-B61C2A2C26A4}" type="slidenum">
              <a:rPr lang="en-US" smtClean="0"/>
              <a:t>‹#›</a:t>
            </a:fld>
            <a:endParaRPr lang="en-US"/>
          </a:p>
        </p:txBody>
      </p:sp>
    </p:spTree>
    <p:extLst>
      <p:ext uri="{BB962C8B-B14F-4D97-AF65-F5344CB8AC3E}">
        <p14:creationId xmlns:p14="http://schemas.microsoft.com/office/powerpoint/2010/main" val="150231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115 Lecture </a:t>
            </a:r>
            <a:endParaRPr lang="en-US" dirty="0"/>
          </a:p>
        </p:txBody>
      </p:sp>
      <p:sp>
        <p:nvSpPr>
          <p:cNvPr id="3" name="Subtitle 2"/>
          <p:cNvSpPr>
            <a:spLocks noGrp="1"/>
          </p:cNvSpPr>
          <p:nvPr>
            <p:ph type="subTitle" idx="1"/>
          </p:nvPr>
        </p:nvSpPr>
        <p:spPr/>
        <p:txBody>
          <a:bodyPr/>
          <a:lstStyle/>
          <a:p>
            <a:r>
              <a:rPr lang="en-US" dirty="0" smtClean="0"/>
              <a:t>Functions</a:t>
            </a:r>
          </a:p>
          <a:p>
            <a:r>
              <a:rPr lang="en-US" dirty="0" smtClean="0"/>
              <a:t>Taken from notes by Dr. Neil Moore</a:t>
            </a:r>
            <a:endParaRPr lang="en-US" dirty="0"/>
          </a:p>
        </p:txBody>
      </p:sp>
    </p:spTree>
    <p:extLst>
      <p:ext uri="{BB962C8B-B14F-4D97-AF65-F5344CB8AC3E}">
        <p14:creationId xmlns:p14="http://schemas.microsoft.com/office/powerpoint/2010/main" val="203516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lstStyle/>
          <a:p>
            <a:pPr marL="0" indent="0">
              <a:buNone/>
            </a:pPr>
            <a:r>
              <a:rPr lang="en-US" dirty="0" smtClean="0">
                <a:latin typeface="Courier New" panose="02070309020205020404" pitchFamily="49" charset="0"/>
                <a:cs typeface="Courier New" panose="02070309020205020404" pitchFamily="49" charset="0"/>
              </a:rPr>
              <a:t>def triangle ():  #no parameters</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smtClean="0"/>
              <a:t>Now when you call </a:t>
            </a:r>
            <a:r>
              <a:rPr lang="en-US" dirty="0" smtClean="0">
                <a:latin typeface="Courier New" panose="02070309020205020404" pitchFamily="49" charset="0"/>
                <a:cs typeface="Courier New" panose="02070309020205020404" pitchFamily="49" charset="0"/>
              </a:rPr>
              <a:t>triangle()</a:t>
            </a:r>
            <a:r>
              <a:rPr lang="en-US" dirty="0" smtClean="0"/>
              <a:t>, it prints those 3 lines.  </a:t>
            </a:r>
            <a:endParaRPr lang="en-US" dirty="0"/>
          </a:p>
        </p:txBody>
      </p:sp>
    </p:spTree>
    <p:extLst>
      <p:ext uri="{BB962C8B-B14F-4D97-AF65-F5344CB8AC3E}">
        <p14:creationId xmlns:p14="http://schemas.microsoft.com/office/powerpoint/2010/main" val="250903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Function  definitions can contain any control structure you like.</a:t>
            </a:r>
          </a:p>
          <a:p>
            <a:pPr marL="0" indent="0">
              <a:buNone/>
            </a:pPr>
            <a:r>
              <a:rPr lang="en-US" dirty="0"/>
              <a:t>	</a:t>
            </a:r>
            <a:r>
              <a:rPr lang="en-US" dirty="0" smtClean="0">
                <a:latin typeface="Courier New" panose="02070309020205020404" pitchFamily="49" charset="0"/>
                <a:cs typeface="Courier New" panose="02070309020205020404" pitchFamily="49" charset="0"/>
              </a:rPr>
              <a:t>def triangle():</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 i in range(1, 3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print(“*” * i)</a:t>
            </a:r>
          </a:p>
          <a:p>
            <a:pPr marL="0" indent="0">
              <a:buNone/>
            </a:pPr>
            <a:r>
              <a:rPr lang="en-US" dirty="0" smtClean="0"/>
              <a:t>This function does the same thing as the previous version.</a:t>
            </a:r>
          </a:p>
          <a:p>
            <a:r>
              <a:rPr lang="en-US" dirty="0" smtClean="0"/>
              <a:t>“Multiplying” a string by an integer repeats the string that many times</a:t>
            </a:r>
          </a:p>
          <a:p>
            <a:pPr lvl="1"/>
            <a:r>
              <a:rPr lang="en-US" dirty="0" smtClean="0">
                <a:latin typeface="Courier New" panose="02070309020205020404" pitchFamily="49" charset="0"/>
                <a:cs typeface="Courier New" panose="02070309020205020404" pitchFamily="49" charset="0"/>
              </a:rPr>
              <a:t>“*” * 3 </a:t>
            </a:r>
            <a:r>
              <a:rPr lang="en-US" dirty="0" smtClean="0"/>
              <a:t>evaluates to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79418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arguments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Most functions don’t do exactly the same thing every time.</a:t>
            </a:r>
          </a:p>
          <a:p>
            <a:r>
              <a:rPr lang="en-US" dirty="0" smtClean="0"/>
              <a:t>Instead, they take </a:t>
            </a:r>
            <a:r>
              <a:rPr lang="en-US" b="1" dirty="0" smtClean="0"/>
              <a:t>arguments</a:t>
            </a:r>
            <a:r>
              <a:rPr lang="en-US" dirty="0" smtClean="0"/>
              <a:t> that control the details of what happens</a:t>
            </a:r>
          </a:p>
          <a:p>
            <a:pPr lvl="1"/>
            <a:r>
              <a:rPr lang="en-US" dirty="0" smtClean="0"/>
              <a:t>print: what value to print</a:t>
            </a:r>
          </a:p>
          <a:p>
            <a:pPr lvl="1"/>
            <a:r>
              <a:rPr lang="en-US" dirty="0" smtClean="0"/>
              <a:t>input: what prompt to display</a:t>
            </a:r>
          </a:p>
          <a:p>
            <a:pPr lvl="1"/>
            <a:r>
              <a:rPr lang="en-US" dirty="0" smtClean="0"/>
              <a:t>randrange: what range to choose the random number from</a:t>
            </a:r>
          </a:p>
          <a:p>
            <a:r>
              <a:rPr lang="en-US" dirty="0" smtClean="0"/>
              <a:t>We use arguments to send information </a:t>
            </a:r>
            <a:r>
              <a:rPr lang="en-US" b="1" dirty="0" smtClean="0"/>
              <a:t>into</a:t>
            </a:r>
            <a:r>
              <a:rPr lang="en-US" dirty="0" smtClean="0"/>
              <a:t> a function</a:t>
            </a:r>
          </a:p>
          <a:p>
            <a:pPr lvl="1"/>
            <a:r>
              <a:rPr lang="en-US" dirty="0" smtClean="0"/>
              <a:t>They are the function’s “inputs”</a:t>
            </a:r>
          </a:p>
          <a:p>
            <a:pPr lvl="1"/>
            <a:r>
              <a:rPr lang="en-US" dirty="0" smtClean="0"/>
              <a:t>(not the same as user input from the keyboard!)</a:t>
            </a:r>
            <a:endParaRPr lang="en-US" dirty="0"/>
          </a:p>
        </p:txBody>
      </p:sp>
    </p:spTree>
    <p:extLst>
      <p:ext uri="{BB962C8B-B14F-4D97-AF65-F5344CB8AC3E}">
        <p14:creationId xmlns:p14="http://schemas.microsoft.com/office/powerpoint/2010/main" val="365876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a function definition, we create placeholders for arguments, called </a:t>
            </a:r>
            <a:r>
              <a:rPr lang="en-US" b="1" dirty="0" smtClean="0"/>
              <a:t>parameters</a:t>
            </a:r>
            <a:r>
              <a:rPr lang="en-US" dirty="0" smtClean="0"/>
              <a:t>.</a:t>
            </a:r>
          </a:p>
          <a:p>
            <a:r>
              <a:rPr lang="en-US" dirty="0" smtClean="0"/>
              <a:t>Inside the function, parameters work like variables</a:t>
            </a:r>
          </a:p>
          <a:p>
            <a:r>
              <a:rPr lang="en-US" dirty="0" smtClean="0"/>
              <a:t>When you call the function, each argument’s value is stored in the corresponding parameter</a:t>
            </a:r>
          </a:p>
          <a:p>
            <a:pPr lvl="1"/>
            <a:r>
              <a:rPr lang="en-US" dirty="0" smtClean="0"/>
              <a:t>It is a run-time error if you give more or fewer arguments than the number of parameters</a:t>
            </a:r>
          </a:p>
          <a:p>
            <a:pPr marL="457200" lvl="1" indent="0">
              <a:buNone/>
            </a:pPr>
            <a:endParaRPr lang="en-US" b="1" dirty="0"/>
          </a:p>
        </p:txBody>
      </p:sp>
    </p:spTree>
    <p:extLst>
      <p:ext uri="{BB962C8B-B14F-4D97-AF65-F5344CB8AC3E}">
        <p14:creationId xmlns:p14="http://schemas.microsoft.com/office/powerpoint/2010/main" val="1617669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a:bodyPr>
          <a:lstStyle/>
          <a:p>
            <a:r>
              <a:rPr lang="en-US" b="1" dirty="0" smtClean="0"/>
              <a:t>Call by value</a:t>
            </a:r>
            <a:r>
              <a:rPr lang="en-US" dirty="0" smtClean="0"/>
              <a:t>: the parameter holds the argument’s </a:t>
            </a:r>
            <a:r>
              <a:rPr lang="en-US" b="1" dirty="0" smtClean="0"/>
              <a:t>value</a:t>
            </a:r>
            <a:r>
              <a:rPr lang="en-US" dirty="0" smtClean="0"/>
              <a:t> but isn’t the same place in memory as the argument</a:t>
            </a:r>
          </a:p>
          <a:p>
            <a:pPr lvl="1"/>
            <a:r>
              <a:rPr lang="en-US" dirty="0" smtClean="0"/>
              <a:t>If you assign a value to the parameter, it does NOT change the argument!</a:t>
            </a:r>
          </a:p>
          <a:p>
            <a:pPr lvl="1"/>
            <a:r>
              <a:rPr lang="en-US" dirty="0" smtClean="0"/>
              <a:t>We’ll see later that the situation is more complicated when you have mutable arguments like lists or graphics objects.</a:t>
            </a:r>
          </a:p>
          <a:p>
            <a:pPr lvl="1"/>
            <a:endParaRPr lang="en-US" dirty="0" smtClean="0"/>
          </a:p>
          <a:p>
            <a:pPr lvl="1"/>
            <a:endParaRPr lang="en-US" b="1" dirty="0"/>
          </a:p>
        </p:txBody>
      </p:sp>
    </p:spTree>
    <p:extLst>
      <p:ext uri="{BB962C8B-B14F-4D97-AF65-F5344CB8AC3E}">
        <p14:creationId xmlns:p14="http://schemas.microsoft.com/office/powerpoint/2010/main" val="637609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Let’s change our triangle function to take one argument, the height of the triangle (number of lines)</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 + 1):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 * i)</a:t>
            </a:r>
          </a:p>
          <a:p>
            <a:pPr marL="0" indent="0">
              <a:buNone/>
            </a:pPr>
            <a:r>
              <a:rPr lang="en-US" dirty="0" smtClean="0"/>
              <a:t>Now </a:t>
            </a:r>
            <a:r>
              <a:rPr lang="en-US" dirty="0" smtClean="0">
                <a:latin typeface="Courier New" panose="02070309020205020404" pitchFamily="49" charset="0"/>
                <a:cs typeface="Courier New" panose="02070309020205020404" pitchFamily="49" charset="0"/>
              </a:rPr>
              <a:t>triangle(3)</a:t>
            </a:r>
            <a:r>
              <a:rPr lang="en-US" dirty="0" smtClean="0"/>
              <a:t> will print the three-line-high triangle.</a:t>
            </a:r>
            <a:endParaRPr lang="en-US" dirty="0"/>
          </a:p>
        </p:txBody>
      </p:sp>
    </p:spTree>
    <p:extLst>
      <p:ext uri="{BB962C8B-B14F-4D97-AF65-F5344CB8AC3E}">
        <p14:creationId xmlns:p14="http://schemas.microsoft.com/office/powerpoint/2010/main" val="52040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triangle is called, the 3 is copied into the parameter </a:t>
            </a:r>
            <a:r>
              <a:rPr lang="en-US" dirty="0" err="1" smtClean="0">
                <a:latin typeface="Courier New" panose="02070309020205020404" pitchFamily="49" charset="0"/>
                <a:cs typeface="Courier New" panose="02070309020205020404" pitchFamily="49" charset="0"/>
              </a:rPr>
              <a:t>size,</a:t>
            </a:r>
            <a:r>
              <a:rPr lang="en-US" b="1" dirty="0" err="1" smtClean="0">
                <a:cs typeface="Courier New" panose="02070309020205020404" pitchFamily="49" charset="0"/>
              </a:rPr>
              <a:t>before</a:t>
            </a:r>
            <a:r>
              <a:rPr lang="en-US" dirty="0" smtClean="0">
                <a:cs typeface="Courier New" panose="02070309020205020404" pitchFamily="49" charset="0"/>
              </a:rPr>
              <a:t> executing the body</a:t>
            </a:r>
            <a:endParaRPr lang="en-US" dirty="0" smtClean="0"/>
          </a:p>
          <a:p>
            <a:pPr lvl="1"/>
            <a:r>
              <a:rPr lang="en-US" dirty="0" smtClean="0"/>
              <a:t>Remember the terminology!</a:t>
            </a:r>
          </a:p>
          <a:p>
            <a:pPr lvl="1"/>
            <a:r>
              <a:rPr lang="en-US" dirty="0" smtClean="0">
                <a:latin typeface="Courier New" panose="02070309020205020404" pitchFamily="49" charset="0"/>
                <a:cs typeface="Courier New" panose="02070309020205020404" pitchFamily="49" charset="0"/>
              </a:rPr>
              <a:t>size </a:t>
            </a:r>
            <a:r>
              <a:rPr lang="en-US" dirty="0" smtClean="0"/>
              <a:t>is the parameter</a:t>
            </a:r>
          </a:p>
          <a:p>
            <a:pPr lvl="1"/>
            <a:r>
              <a:rPr lang="en-US" dirty="0" smtClean="0"/>
              <a:t>3 is the argument (the value we give the parameter this time)</a:t>
            </a:r>
          </a:p>
          <a:p>
            <a:r>
              <a:rPr lang="en-US" dirty="0" smtClean="0"/>
              <a:t>Note that </a:t>
            </a:r>
            <a:r>
              <a:rPr lang="en-US" dirty="0" smtClean="0">
                <a:latin typeface="Courier New" panose="02070309020205020404" pitchFamily="49" charset="0"/>
                <a:cs typeface="Courier New" panose="02070309020205020404" pitchFamily="49" charset="0"/>
              </a:rPr>
              <a:t>size</a:t>
            </a:r>
            <a:r>
              <a:rPr lang="en-US" dirty="0" smtClean="0"/>
              <a:t> is </a:t>
            </a:r>
            <a:r>
              <a:rPr lang="en-US" i="1" dirty="0" smtClean="0"/>
              <a:t>only</a:t>
            </a:r>
            <a:r>
              <a:rPr lang="en-US" dirty="0" smtClean="0"/>
              <a:t> accessible inside the function (its scope)</a:t>
            </a:r>
          </a:p>
          <a:p>
            <a:pPr lvl="1"/>
            <a:r>
              <a:rPr lang="en-US" dirty="0" smtClean="0"/>
              <a:t>And you set (give a value to) </a:t>
            </a:r>
            <a:r>
              <a:rPr lang="en-US" dirty="0" smtClean="0">
                <a:latin typeface="Courier New" panose="02070309020205020404" pitchFamily="49" charset="0"/>
                <a:cs typeface="Courier New" panose="02070309020205020404" pitchFamily="49" charset="0"/>
              </a:rPr>
              <a:t>size</a:t>
            </a:r>
            <a:r>
              <a:rPr lang="en-US" dirty="0" smtClean="0"/>
              <a:t> by calling the function with an argument</a:t>
            </a:r>
            <a:endParaRPr lang="en-US" dirty="0"/>
          </a:p>
        </p:txBody>
      </p:sp>
    </p:spTree>
    <p:extLst>
      <p:ext uri="{BB962C8B-B14F-4D97-AF65-F5344CB8AC3E}">
        <p14:creationId xmlns:p14="http://schemas.microsoft.com/office/powerpoint/2010/main" val="3225178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Functions can have more than one parameter</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 letter):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print(letter * i)</a:t>
            </a:r>
          </a:p>
          <a:p>
            <a:pPr marL="0" indent="0">
              <a:buNone/>
            </a:pPr>
            <a:r>
              <a:rPr lang="en-US" dirty="0">
                <a:latin typeface="Courier New" panose="02070309020205020404" pitchFamily="49" charset="0"/>
                <a:cs typeface="Courier New" panose="02070309020205020404" pitchFamily="49" charset="0"/>
              </a:rPr>
              <a:t>t</a:t>
            </a:r>
            <a:r>
              <a:rPr lang="en-US" dirty="0" smtClean="0">
                <a:latin typeface="Courier New" panose="02070309020205020404" pitchFamily="49" charset="0"/>
                <a:cs typeface="Courier New" panose="02070309020205020404" pitchFamily="49" charset="0"/>
              </a:rPr>
              <a:t>riangle(2, “+”)</a:t>
            </a:r>
          </a:p>
          <a:p>
            <a:pPr marL="0" indent="0">
              <a:buNone/>
            </a:pPr>
            <a:r>
              <a:rPr lang="en-US" dirty="0" smtClean="0">
                <a:solidFill>
                  <a:srgbClr val="FF0000"/>
                </a:solidFill>
              </a:rPr>
              <a:t>+</a:t>
            </a:r>
          </a:p>
          <a:p>
            <a:pPr marL="0" indent="0">
              <a:buNone/>
            </a:pP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263531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lstStyle/>
          <a:p>
            <a:r>
              <a:rPr lang="en-US" dirty="0" smtClean="0"/>
              <a:t>When calling the function, you must supply the same number of arguments as parameters</a:t>
            </a:r>
          </a:p>
          <a:p>
            <a:pPr marL="0" indent="0">
              <a:buNone/>
            </a:pPr>
            <a:r>
              <a:rPr lang="en-US" dirty="0"/>
              <a:t>	</a:t>
            </a:r>
            <a:r>
              <a:rPr lang="en-US" sz="2800" dirty="0" smtClean="0">
                <a:latin typeface="Courier New" panose="02070309020205020404" pitchFamily="49" charset="0"/>
                <a:cs typeface="Courier New" panose="02070309020205020404" pitchFamily="49" charset="0"/>
              </a:rPr>
              <a:t>triangle(3) # ERROR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triangle(3, “+”, “-”)  # ERROR</a:t>
            </a:r>
          </a:p>
          <a:p>
            <a:r>
              <a:rPr lang="en-US" dirty="0" smtClean="0"/>
              <a:t>If arguments are out of </a:t>
            </a:r>
            <a:r>
              <a:rPr lang="en-US" b="1" dirty="0" smtClean="0"/>
              <a:t>order</a:t>
            </a:r>
            <a:r>
              <a:rPr lang="en-US" dirty="0" smtClean="0"/>
              <a:t>, or …</a:t>
            </a:r>
          </a:p>
          <a:p>
            <a:r>
              <a:rPr lang="en-US" dirty="0" smtClean="0"/>
              <a:t>if arguments are the wrong </a:t>
            </a:r>
            <a:r>
              <a:rPr lang="en-US" b="1" dirty="0" smtClean="0"/>
              <a:t>type</a:t>
            </a:r>
            <a:r>
              <a:rPr lang="en-US" dirty="0" smtClean="0"/>
              <a:t>, the function will eventually give an error</a:t>
            </a:r>
            <a:endParaRPr lang="en-US" dirty="0"/>
          </a:p>
        </p:txBody>
      </p:sp>
    </p:spTree>
    <p:extLst>
      <p:ext uri="{BB962C8B-B14F-4D97-AF65-F5344CB8AC3E}">
        <p14:creationId xmlns:p14="http://schemas.microsoft.com/office/powerpoint/2010/main" val="3328570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Parameters out of order</a:t>
            </a:r>
            <a:endParaRPr lang="en-US" dirty="0"/>
          </a:p>
        </p:txBody>
      </p:sp>
      <p:sp>
        <p:nvSpPr>
          <p:cNvPr id="3" name="Content Placeholder 2"/>
          <p:cNvSpPr>
            <a:spLocks noGrp="1"/>
          </p:cNvSpPr>
          <p:nvPr>
            <p:ph idx="1"/>
          </p:nvPr>
        </p:nvSpPr>
        <p:spPr>
          <a:xfrm>
            <a:off x="381000" y="1524000"/>
            <a:ext cx="8229600" cy="4525963"/>
          </a:xfrm>
        </p:spPr>
        <p:txBody>
          <a:bodyPr>
            <a:normAutofit fontScale="92500" lnSpcReduction="1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sum_sub</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(a + 10) – b</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(1, 3)</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8</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(3, 1)</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12</a:t>
            </a:r>
          </a:p>
          <a:p>
            <a:pPr marL="0" indent="0">
              <a:buNone/>
            </a:pPr>
            <a:r>
              <a:rPr lang="en-US" dirty="0" smtClean="0"/>
              <a:t>Is this an error?  It’s not a syntax error, it MAY be a semantics error depending on the context of the program</a:t>
            </a:r>
            <a:endParaRPr lang="en-US" dirty="0"/>
          </a:p>
        </p:txBody>
      </p:sp>
    </p:spTree>
    <p:extLst>
      <p:ext uri="{BB962C8B-B14F-4D97-AF65-F5344CB8AC3E}">
        <p14:creationId xmlns:p14="http://schemas.microsoft.com/office/powerpoint/2010/main" val="1038685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Sometimes we have to repeat the same combination of control structures and steps in several different places.</a:t>
            </a:r>
          </a:p>
          <a:p>
            <a:r>
              <a:rPr lang="en-US" b="1" dirty="0" smtClean="0"/>
              <a:t>Functions</a:t>
            </a:r>
            <a:r>
              <a:rPr lang="en-US" dirty="0" smtClean="0"/>
              <a:t> let you write the code </a:t>
            </a:r>
            <a:r>
              <a:rPr lang="en-US" b="1" dirty="0" smtClean="0"/>
              <a:t>once</a:t>
            </a:r>
          </a:p>
          <a:p>
            <a:r>
              <a:rPr lang="en-US" dirty="0" smtClean="0"/>
              <a:t>… And then use it in </a:t>
            </a:r>
            <a:r>
              <a:rPr lang="en-US" b="1" dirty="0" smtClean="0"/>
              <a:t>multiple</a:t>
            </a:r>
            <a:r>
              <a:rPr lang="en-US" dirty="0" smtClean="0"/>
              <a:t> places</a:t>
            </a:r>
          </a:p>
          <a:p>
            <a:r>
              <a:rPr lang="en-US" dirty="0" smtClean="0"/>
              <a:t>It’s like defining a new verb in the language</a:t>
            </a:r>
          </a:p>
          <a:p>
            <a:r>
              <a:rPr lang="en-US" dirty="0" smtClean="0"/>
              <a:t>We’ve already seen several built-in and library functions</a:t>
            </a:r>
          </a:p>
          <a:p>
            <a:pPr lvl="1"/>
            <a:r>
              <a:rPr lang="en-US" dirty="0"/>
              <a:t>p</a:t>
            </a:r>
            <a:r>
              <a:rPr lang="en-US" dirty="0" smtClean="0"/>
              <a:t>rint, input, range</a:t>
            </a:r>
          </a:p>
          <a:p>
            <a:pPr lvl="1"/>
            <a:r>
              <a:rPr lang="en-US" dirty="0" err="1" smtClean="0"/>
              <a:t>math.sin</a:t>
            </a:r>
            <a:r>
              <a:rPr lang="en-US" dirty="0" smtClean="0"/>
              <a:t>, </a:t>
            </a:r>
            <a:r>
              <a:rPr lang="en-US" dirty="0" err="1" smtClean="0"/>
              <a:t>random.randrange</a:t>
            </a:r>
            <a:endParaRPr lang="en-US" dirty="0" smtClean="0"/>
          </a:p>
          <a:p>
            <a:pPr lvl="1"/>
            <a:r>
              <a:rPr lang="en-US" dirty="0" smtClean="0"/>
              <a:t>Constructors:  </a:t>
            </a:r>
            <a:r>
              <a:rPr lang="en-US" dirty="0" err="1" smtClean="0"/>
              <a:t>Graphwin</a:t>
            </a:r>
            <a:r>
              <a:rPr lang="en-US" dirty="0" smtClean="0"/>
              <a:t>, Rectangle</a:t>
            </a:r>
          </a:p>
          <a:p>
            <a:pPr lvl="1"/>
            <a:r>
              <a:rPr lang="en-US" dirty="0" smtClean="0"/>
              <a:t>Methods: </a:t>
            </a:r>
            <a:r>
              <a:rPr lang="en-US" dirty="0" err="1" smtClean="0"/>
              <a:t>setText</a:t>
            </a:r>
            <a:r>
              <a:rPr lang="en-US" dirty="0" smtClean="0"/>
              <a:t>, </a:t>
            </a:r>
            <a:r>
              <a:rPr lang="en-US" dirty="0" err="1" smtClean="0"/>
              <a:t>getMouse</a:t>
            </a:r>
            <a:endParaRPr lang="en-US" dirty="0" smtClean="0"/>
          </a:p>
          <a:p>
            <a:pPr marL="0" indent="0">
              <a:buNone/>
            </a:pPr>
            <a:endParaRPr lang="en-US" dirty="0"/>
          </a:p>
        </p:txBody>
      </p:sp>
    </p:spTree>
    <p:extLst>
      <p:ext uri="{BB962C8B-B14F-4D97-AF65-F5344CB8AC3E}">
        <p14:creationId xmlns:p14="http://schemas.microsoft.com/office/powerpoint/2010/main" val="333211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the wrong type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my_print</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 * 2, b)</a:t>
            </a:r>
          </a:p>
          <a:p>
            <a:pPr marL="0" indent="0">
              <a:buNone/>
            </a:pPr>
            <a:endParaRPr lang="en-US" dirty="0"/>
          </a:p>
          <a:p>
            <a:pPr marL="0" indent="0">
              <a:buNone/>
            </a:pPr>
            <a:r>
              <a:rPr lang="en-US" dirty="0" smtClean="0"/>
              <a:t>If you call this as </a:t>
            </a:r>
            <a:r>
              <a:rPr lang="en-US" b="1" dirty="0" err="1" smtClean="0"/>
              <a:t>my_print</a:t>
            </a:r>
            <a:r>
              <a:rPr lang="en-US" b="1" dirty="0" smtClean="0"/>
              <a:t>(3, 4)</a:t>
            </a:r>
            <a:endParaRPr lang="en-US" dirty="0" smtClean="0"/>
          </a:p>
          <a:p>
            <a:pPr marL="0" indent="0">
              <a:buNone/>
            </a:pPr>
            <a:r>
              <a:rPr lang="en-US" dirty="0"/>
              <a:t>	</a:t>
            </a:r>
            <a:r>
              <a:rPr lang="en-US" dirty="0" smtClean="0"/>
              <a:t>it displays </a:t>
            </a:r>
            <a:r>
              <a:rPr lang="en-US" dirty="0" smtClean="0">
                <a:latin typeface="Courier New" panose="02070309020205020404" pitchFamily="49" charset="0"/>
                <a:cs typeface="Courier New" panose="02070309020205020404" pitchFamily="49" charset="0"/>
              </a:rPr>
              <a:t>6 4</a:t>
            </a:r>
          </a:p>
          <a:p>
            <a:pPr marL="0" indent="0">
              <a:buNone/>
            </a:pPr>
            <a:r>
              <a:rPr lang="en-US" dirty="0" smtClean="0">
                <a:cs typeface="Courier New" panose="02070309020205020404" pitchFamily="49" charset="0"/>
              </a:rPr>
              <a:t>If you call it as </a:t>
            </a:r>
            <a:r>
              <a:rPr lang="en-US" b="1" dirty="0" err="1" smtClean="0">
                <a:cs typeface="Courier New" panose="02070309020205020404" pitchFamily="49" charset="0"/>
              </a:rPr>
              <a:t>my_print</a:t>
            </a:r>
            <a:r>
              <a:rPr lang="en-US" b="1" dirty="0" smtClean="0">
                <a:cs typeface="Courier New" panose="02070309020205020404" pitchFamily="49" charset="0"/>
              </a:rPr>
              <a:t>(“</a:t>
            </a:r>
            <a:r>
              <a:rPr lang="en-US" b="1" dirty="0" err="1" smtClean="0">
                <a:cs typeface="Courier New" panose="02070309020205020404" pitchFamily="49" charset="0"/>
              </a:rPr>
              <a:t>abc</a:t>
            </a:r>
            <a:r>
              <a:rPr lang="en-US" b="1" dirty="0" smtClean="0">
                <a:cs typeface="Courier New" panose="02070309020205020404" pitchFamily="49" charset="0"/>
              </a:rPr>
              <a:t>”, “def”)</a:t>
            </a:r>
            <a:endParaRPr lang="en-US" dirty="0" smtClean="0">
              <a:cs typeface="Courier New" panose="02070309020205020404" pitchFamily="49" charset="0"/>
            </a:endParaRPr>
          </a:p>
          <a:p>
            <a:pPr marL="0" indent="0">
              <a:buNone/>
            </a:pPr>
            <a:r>
              <a:rPr lang="en-US" dirty="0">
                <a:cs typeface="Courier New" panose="02070309020205020404" pitchFamily="49" charset="0"/>
              </a:rPr>
              <a:t>	</a:t>
            </a:r>
            <a:r>
              <a:rPr lang="en-US" dirty="0" smtClean="0">
                <a:cs typeface="Courier New" panose="02070309020205020404" pitchFamily="49" charset="0"/>
              </a:rPr>
              <a:t>it displays </a:t>
            </a:r>
            <a:r>
              <a:rPr lang="en-US" dirty="0" err="1" smtClean="0">
                <a:cs typeface="Courier New" panose="02070309020205020404" pitchFamily="49" charset="0"/>
              </a:rPr>
              <a:t>abcabc</a:t>
            </a:r>
            <a:r>
              <a:rPr lang="en-US" dirty="0" smtClean="0">
                <a:cs typeface="Courier New" panose="02070309020205020404" pitchFamily="49" charset="0"/>
              </a:rPr>
              <a:t> def</a:t>
            </a:r>
          </a:p>
          <a:p>
            <a:pPr marL="0" indent="0">
              <a:buNone/>
            </a:pPr>
            <a:r>
              <a:rPr lang="en-US" dirty="0" smtClean="0">
                <a:cs typeface="Courier New" panose="02070309020205020404" pitchFamily="49" charset="0"/>
              </a:rPr>
              <a:t>Is this an error?  Not a syntax error, it may be a semantics error depending on what the function was supposed to do.</a:t>
            </a:r>
            <a:endParaRPr lang="en-US" dirty="0">
              <a:cs typeface="Courier New" panose="02070309020205020404" pitchFamily="49" charset="0"/>
            </a:endParaRPr>
          </a:p>
        </p:txBody>
      </p:sp>
    </p:spTree>
    <p:extLst>
      <p:ext uri="{BB962C8B-B14F-4D97-AF65-F5344CB8AC3E}">
        <p14:creationId xmlns:p14="http://schemas.microsoft.com/office/powerpoint/2010/main" val="3518854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wrong type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On the other hand, using the last version of triangle,  If you call it as </a:t>
            </a:r>
            <a:r>
              <a:rPr lang="en-US" b="1" dirty="0" smtClean="0"/>
              <a:t>triangle(“+”, 3)</a:t>
            </a:r>
            <a:r>
              <a:rPr lang="en-US" dirty="0" smtClean="0"/>
              <a:t>, you WILL get an error when the “+” argument is used as the ending point for the range – which must have integers.</a:t>
            </a:r>
          </a:p>
          <a:p>
            <a:pPr marL="0" indent="0">
              <a:buNone/>
            </a:pPr>
            <a:r>
              <a:rPr lang="en-US" dirty="0" smtClean="0"/>
              <a:t>So Python does NOT check any </a:t>
            </a:r>
            <a:r>
              <a:rPr lang="en-US" b="1" dirty="0" smtClean="0"/>
              <a:t>types</a:t>
            </a:r>
            <a:r>
              <a:rPr lang="en-US" dirty="0" smtClean="0"/>
              <a:t> when the arguments are passed in.  If one of them is the wrong type for how it is USED in the function, then you get the error when that statement is executed.</a:t>
            </a:r>
            <a:endParaRPr lang="en-US" dirty="0"/>
          </a:p>
        </p:txBody>
      </p:sp>
    </p:spTree>
    <p:extLst>
      <p:ext uri="{BB962C8B-B14F-4D97-AF65-F5344CB8AC3E}">
        <p14:creationId xmlns:p14="http://schemas.microsoft.com/office/powerpoint/2010/main" val="3914135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function can send a value (or values) back to the caller by </a:t>
            </a:r>
            <a:r>
              <a:rPr lang="en-US" b="1" dirty="0" smtClean="0"/>
              <a:t>returning</a:t>
            </a:r>
            <a:r>
              <a:rPr lang="en-US" dirty="0" smtClean="0"/>
              <a:t> it (or them)</a:t>
            </a:r>
          </a:p>
          <a:p>
            <a:r>
              <a:rPr lang="en-US" dirty="0" smtClean="0"/>
              <a:t>Syntax:  </a:t>
            </a:r>
            <a:r>
              <a:rPr lang="en-US" dirty="0" smtClean="0">
                <a:latin typeface="Courier New" panose="02070309020205020404" pitchFamily="49" charset="0"/>
                <a:cs typeface="Courier New" panose="02070309020205020404" pitchFamily="49" charset="0"/>
              </a:rPr>
              <a:t>return </a:t>
            </a:r>
            <a:r>
              <a:rPr lang="en-US" i="1" dirty="0" smtClean="0">
                <a:latin typeface="Courier New" panose="02070309020205020404" pitchFamily="49" charset="0"/>
                <a:cs typeface="Courier New" panose="02070309020205020404" pitchFamily="49" charset="0"/>
              </a:rPr>
              <a:t>expression</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or just plain:  </a:t>
            </a:r>
            <a:r>
              <a:rPr lang="en-US" dirty="0" smtClean="0">
                <a:latin typeface="Courier New" panose="02070309020205020404" pitchFamily="49" charset="0"/>
                <a:cs typeface="Courier New" panose="02070309020205020404" pitchFamily="49" charset="0"/>
              </a:rPr>
              <a:t>return</a:t>
            </a:r>
          </a:p>
          <a:p>
            <a:r>
              <a:rPr lang="en-US" dirty="0" smtClean="0">
                <a:cs typeface="Courier New" panose="02070309020205020404" pitchFamily="49" charset="0"/>
              </a:rPr>
              <a:t>Semantics:</a:t>
            </a:r>
          </a:p>
          <a:p>
            <a:pPr lvl="1"/>
            <a:r>
              <a:rPr lang="en-US" dirty="0" smtClean="0">
                <a:cs typeface="Courier New" panose="02070309020205020404" pitchFamily="49" charset="0"/>
              </a:rPr>
              <a:t>First evaluate the expression</a:t>
            </a:r>
          </a:p>
          <a:p>
            <a:pPr lvl="1"/>
            <a:r>
              <a:rPr lang="en-US" dirty="0" smtClean="0">
                <a:cs typeface="Courier New" panose="02070309020205020404" pitchFamily="49" charset="0"/>
              </a:rPr>
              <a:t>Then end the function’s execution and erase all the local variables created in the function</a:t>
            </a:r>
          </a:p>
          <a:p>
            <a:pPr lvl="1"/>
            <a:r>
              <a:rPr lang="en-US" dirty="0" smtClean="0">
                <a:cs typeface="Courier New" panose="02070309020205020404" pitchFamily="49" charset="0"/>
              </a:rPr>
              <a:t>Send back to the calling statement the value of the expression, or the special value </a:t>
            </a:r>
            <a:r>
              <a:rPr lang="en-US" dirty="0" smtClean="0">
                <a:latin typeface="Courier New" panose="02070309020205020404" pitchFamily="49" charset="0"/>
                <a:cs typeface="Courier New" panose="02070309020205020404" pitchFamily="49" charset="0"/>
              </a:rPr>
              <a:t>None</a:t>
            </a:r>
            <a:r>
              <a:rPr lang="en-US" dirty="0" smtClean="0">
                <a:cs typeface="Courier New" panose="02070309020205020404" pitchFamily="49" charset="0"/>
              </a:rPr>
              <a:t> if there was no return statement at all</a:t>
            </a:r>
            <a:endParaRPr lang="en-US" dirty="0">
              <a:cs typeface="Courier New" panose="02070309020205020404" pitchFamily="49" charset="0"/>
            </a:endParaRPr>
          </a:p>
        </p:txBody>
      </p:sp>
    </p:spTree>
    <p:extLst>
      <p:ext uri="{BB962C8B-B14F-4D97-AF65-F5344CB8AC3E}">
        <p14:creationId xmlns:p14="http://schemas.microsoft.com/office/powerpoint/2010/main" val="2236390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return values</a:t>
            </a:r>
            <a:endParaRPr lang="en-US" dirty="0"/>
          </a:p>
        </p:txBody>
      </p:sp>
      <p:sp>
        <p:nvSpPr>
          <p:cNvPr id="3" name="Content Placeholder 2"/>
          <p:cNvSpPr>
            <a:spLocks noGrp="1"/>
          </p:cNvSpPr>
          <p:nvPr>
            <p:ph idx="1"/>
          </p:nvPr>
        </p:nvSpPr>
        <p:spPr/>
        <p:txBody>
          <a:bodyPr/>
          <a:lstStyle/>
          <a:p>
            <a:r>
              <a:rPr lang="en-US" dirty="0" smtClean="0"/>
              <a:t>You can write functions in Python which return more than one thing at the same time</a:t>
            </a:r>
          </a:p>
          <a:p>
            <a:pPr marL="0" indent="0">
              <a:buNone/>
            </a:pPr>
            <a:r>
              <a:rPr lang="en-US" dirty="0"/>
              <a:t>	</a:t>
            </a:r>
            <a:r>
              <a:rPr lang="en-US" dirty="0" smtClean="0"/>
              <a:t>def fun </a:t>
            </a:r>
            <a:r>
              <a:rPr lang="en-US" dirty="0" err="1" smtClean="0"/>
              <a:t>sum_and_diff</a:t>
            </a:r>
            <a:r>
              <a:rPr lang="en-US" dirty="0" smtClean="0"/>
              <a:t> (a, b):</a:t>
            </a:r>
          </a:p>
          <a:p>
            <a:pPr marL="0" indent="0">
              <a:buNone/>
            </a:pPr>
            <a:r>
              <a:rPr lang="en-US" dirty="0"/>
              <a:t>	</a:t>
            </a:r>
            <a:r>
              <a:rPr lang="en-US" dirty="0" smtClean="0"/>
              <a:t>	return (</a:t>
            </a:r>
            <a:r>
              <a:rPr lang="en-US" dirty="0" err="1" smtClean="0"/>
              <a:t>a+b</a:t>
            </a:r>
            <a:r>
              <a:rPr lang="en-US" dirty="0" smtClean="0"/>
              <a:t>, a-b)</a:t>
            </a:r>
          </a:p>
          <a:p>
            <a:r>
              <a:rPr lang="en-US" dirty="0" smtClean="0"/>
              <a:t>How do you call it?  The </a:t>
            </a:r>
            <a:r>
              <a:rPr lang="en-US" smtClean="0"/>
              <a:t>simplest way is:</a:t>
            </a:r>
            <a:endParaRPr lang="en-US" dirty="0" smtClean="0"/>
          </a:p>
          <a:p>
            <a:pPr marL="457200" lvl="1" indent="0">
              <a:buNone/>
            </a:pPr>
            <a:r>
              <a:rPr lang="en-US" dirty="0"/>
              <a:t>	</a:t>
            </a:r>
            <a:r>
              <a:rPr lang="en-US" dirty="0" smtClean="0"/>
              <a:t>x, y = </a:t>
            </a:r>
            <a:r>
              <a:rPr lang="en-US" dirty="0" err="1" smtClean="0"/>
              <a:t>sum_and_diff</a:t>
            </a:r>
            <a:r>
              <a:rPr lang="en-US" dirty="0" smtClean="0"/>
              <a:t>(9, 5)</a:t>
            </a:r>
          </a:p>
          <a:p>
            <a:pPr marL="457200" lvl="1" indent="0">
              <a:buNone/>
            </a:pPr>
            <a:r>
              <a:rPr lang="en-US" dirty="0" smtClean="0"/>
              <a:t>x gets the first value returned, y gets the second</a:t>
            </a:r>
          </a:p>
          <a:p>
            <a:pPr marL="457200" lvl="1" indent="0">
              <a:buNone/>
            </a:pPr>
            <a:r>
              <a:rPr lang="en-US" dirty="0" smtClean="0"/>
              <a:t>can also be written as (</a:t>
            </a:r>
            <a:r>
              <a:rPr lang="en-US" dirty="0" err="1" smtClean="0"/>
              <a:t>x,y</a:t>
            </a:r>
            <a:r>
              <a:rPr lang="en-US" dirty="0" smtClean="0"/>
              <a:t>) = </a:t>
            </a:r>
            <a:r>
              <a:rPr lang="en-US" dirty="0" err="1" smtClean="0"/>
              <a:t>sum_and_diff</a:t>
            </a:r>
            <a:r>
              <a:rPr lang="en-US" dirty="0" smtClean="0"/>
              <a:t>(9,5)</a:t>
            </a:r>
            <a:endParaRPr lang="en-US" dirty="0"/>
          </a:p>
        </p:txBody>
      </p:sp>
    </p:spTree>
    <p:extLst>
      <p:ext uri="{BB962C8B-B14F-4D97-AF65-F5344CB8AC3E}">
        <p14:creationId xmlns:p14="http://schemas.microsoft.com/office/powerpoint/2010/main" val="4072183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lstStyle/>
          <a:p>
            <a:r>
              <a:rPr lang="en-US" dirty="0" smtClean="0"/>
              <a:t>The expression is the “result of” the function</a:t>
            </a:r>
          </a:p>
          <a:p>
            <a:r>
              <a:rPr lang="en-US" dirty="0" smtClean="0"/>
              <a:t>Remember the structured programming guarantees</a:t>
            </a:r>
          </a:p>
          <a:p>
            <a:pPr lvl="1"/>
            <a:r>
              <a:rPr lang="en-US" dirty="0" smtClean="0"/>
              <a:t>Each control structure has </a:t>
            </a:r>
            <a:r>
              <a:rPr lang="en-US" i="1" dirty="0" smtClean="0"/>
              <a:t>one exit.</a:t>
            </a:r>
            <a:endParaRPr lang="en-US" dirty="0" smtClean="0"/>
          </a:p>
          <a:p>
            <a:pPr lvl="1"/>
            <a:r>
              <a:rPr lang="en-US" dirty="0" smtClean="0"/>
              <a:t>So a function should have </a:t>
            </a:r>
            <a:r>
              <a:rPr lang="en-US" b="1" dirty="0" smtClean="0"/>
              <a:t>one return</a:t>
            </a:r>
            <a:r>
              <a:rPr lang="en-US" dirty="0" smtClean="0"/>
              <a:t> at the end</a:t>
            </a:r>
          </a:p>
          <a:p>
            <a:pPr lvl="1"/>
            <a:r>
              <a:rPr lang="en-US" dirty="0" smtClean="0"/>
              <a:t>If the function doesn’t need to return a value, you can either put a plain </a:t>
            </a:r>
            <a:r>
              <a:rPr lang="en-US" b="1" dirty="0" smtClean="0">
                <a:latin typeface="Courier New" panose="02070309020205020404" pitchFamily="49" charset="0"/>
                <a:cs typeface="Courier New" panose="02070309020205020404" pitchFamily="49" charset="0"/>
              </a:rPr>
              <a:t>return</a:t>
            </a:r>
            <a:r>
              <a:rPr lang="en-US" dirty="0" smtClean="0"/>
              <a:t> at the end or no return at all.  This gives the same result, the function returns to where it was called from.</a:t>
            </a:r>
            <a:endParaRPr lang="en-US" dirty="0"/>
          </a:p>
        </p:txBody>
      </p:sp>
    </p:spTree>
    <p:extLst>
      <p:ext uri="{BB962C8B-B14F-4D97-AF65-F5344CB8AC3E}">
        <p14:creationId xmlns:p14="http://schemas.microsoft.com/office/powerpoint/2010/main" val="4092659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Parameters/return values vs. input/output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Parameters</a:t>
            </a:r>
            <a:r>
              <a:rPr lang="en-US" dirty="0" smtClean="0"/>
              <a:t> take “input” from the </a:t>
            </a:r>
            <a:r>
              <a:rPr lang="en-US" b="1" dirty="0" smtClean="0"/>
              <a:t>statement that calls the function</a:t>
            </a:r>
            <a:endParaRPr lang="en-US" dirty="0" smtClean="0"/>
          </a:p>
          <a:p>
            <a:r>
              <a:rPr lang="en-US" b="1" dirty="0" smtClean="0"/>
              <a:t>Return values</a:t>
            </a:r>
            <a:r>
              <a:rPr lang="en-US" dirty="0" smtClean="0"/>
              <a:t> send “output” to the </a:t>
            </a:r>
            <a:r>
              <a:rPr lang="en-US" b="1" dirty="0" smtClean="0"/>
              <a:t>statement that called the function</a:t>
            </a:r>
            <a:endParaRPr lang="en-US" dirty="0" smtClean="0"/>
          </a:p>
          <a:p>
            <a:r>
              <a:rPr lang="en-US" dirty="0" smtClean="0">
                <a:latin typeface="Courier New" panose="02070309020205020404" pitchFamily="49" charset="0"/>
                <a:cs typeface="Courier New" panose="02070309020205020404" pitchFamily="49" charset="0"/>
              </a:rPr>
              <a:t>input() </a:t>
            </a:r>
            <a:r>
              <a:rPr lang="en-US" dirty="0" smtClean="0"/>
              <a:t>takes input from </a:t>
            </a:r>
            <a:r>
              <a:rPr lang="en-US" b="1" dirty="0" smtClean="0"/>
              <a:t>the keyboard (the user)</a:t>
            </a:r>
            <a:endParaRPr lang="en-US" dirty="0" smtClean="0"/>
          </a:p>
          <a:p>
            <a:r>
              <a:rPr lang="en-US" dirty="0" smtClean="0">
                <a:latin typeface="Courier New" panose="02070309020205020404" pitchFamily="49" charset="0"/>
                <a:cs typeface="Courier New" panose="02070309020205020404" pitchFamily="49" charset="0"/>
              </a:rPr>
              <a:t>print() </a:t>
            </a:r>
            <a:r>
              <a:rPr lang="en-US" dirty="0" smtClean="0"/>
              <a:t>sends output to </a:t>
            </a:r>
            <a:r>
              <a:rPr lang="en-US" b="1" dirty="0" smtClean="0"/>
              <a:t>the screen (the user)</a:t>
            </a:r>
          </a:p>
          <a:p>
            <a:r>
              <a:rPr lang="en-US" dirty="0" smtClean="0"/>
              <a:t>Good functions usually use parameters and return values, not </a:t>
            </a:r>
            <a:r>
              <a:rPr lang="en-US" dirty="0" smtClean="0">
                <a:latin typeface="Courier New" panose="02070309020205020404" pitchFamily="49" charset="0"/>
                <a:cs typeface="Courier New" panose="02070309020205020404" pitchFamily="49" charset="0"/>
              </a:rPr>
              <a:t>input</a:t>
            </a:r>
            <a:r>
              <a:rPr lang="en-US" dirty="0" smtClean="0"/>
              <a:t> and </a:t>
            </a:r>
            <a:r>
              <a:rPr lang="en-US" dirty="0" smtClean="0">
                <a:latin typeface="Courier New" panose="02070309020205020404" pitchFamily="49" charset="0"/>
                <a:cs typeface="Courier New" panose="02070309020205020404" pitchFamily="49" charset="0"/>
              </a:rPr>
              <a:t>print</a:t>
            </a:r>
          </a:p>
          <a:p>
            <a:pPr lvl="1"/>
            <a:r>
              <a:rPr lang="en-US" dirty="0" smtClean="0"/>
              <a:t>Then you can use them not only with user input…</a:t>
            </a:r>
          </a:p>
          <a:p>
            <a:pPr lvl="1"/>
            <a:r>
              <a:rPr lang="en-US" dirty="0" smtClean="0"/>
              <a:t>… but also with graphical programs, files, computed data…</a:t>
            </a:r>
          </a:p>
          <a:p>
            <a:r>
              <a:rPr lang="en-US" dirty="0" smtClean="0"/>
              <a:t>When should a function use </a:t>
            </a:r>
            <a:r>
              <a:rPr lang="en-US" dirty="0" smtClean="0">
                <a:latin typeface="Courier New" panose="02070309020205020404" pitchFamily="49" charset="0"/>
                <a:cs typeface="Courier New" panose="02070309020205020404" pitchFamily="49" charset="0"/>
              </a:rPr>
              <a:t>input</a:t>
            </a:r>
            <a:r>
              <a:rPr lang="en-US" dirty="0" smtClean="0"/>
              <a:t> or </a:t>
            </a:r>
            <a:r>
              <a:rPr lang="en-US" dirty="0" smtClean="0">
                <a:latin typeface="Courier New" panose="02070309020205020404" pitchFamily="49" charset="0"/>
                <a:cs typeface="Courier New" panose="02070309020205020404" pitchFamily="49" charset="0"/>
              </a:rPr>
              <a:t>print</a:t>
            </a:r>
            <a:r>
              <a:rPr lang="en-US" dirty="0" smtClean="0"/>
              <a:t>?</a:t>
            </a:r>
          </a:p>
          <a:p>
            <a:pPr lvl="1"/>
            <a:r>
              <a:rPr lang="en-US" dirty="0" smtClean="0"/>
              <a:t>When the function’s sole purpose is to interact with the user</a:t>
            </a:r>
            <a:endParaRPr lang="en-US" dirty="0"/>
          </a:p>
        </p:txBody>
      </p:sp>
    </p:spTree>
    <p:extLst>
      <p:ext uri="{BB962C8B-B14F-4D97-AF65-F5344CB8AC3E}">
        <p14:creationId xmlns:p14="http://schemas.microsoft.com/office/powerpoint/2010/main" val="3852585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that returns a value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triangular_number</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sum = 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i in range(1, </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sum += I</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sum</a:t>
            </a:r>
          </a:p>
          <a:p>
            <a:pPr marL="0" indent="0">
              <a:buNone/>
            </a:pPr>
            <a:endParaRPr lang="en-US" dirty="0"/>
          </a:p>
          <a:p>
            <a:pPr marL="0" indent="0">
              <a:buNone/>
            </a:pPr>
            <a:r>
              <a:rPr lang="en-US" sz="3800" dirty="0" smtClean="0"/>
              <a:t>When we call the function, run it and see what it returns:</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err="1" smtClean="0">
                <a:solidFill>
                  <a:srgbClr val="FF0000"/>
                </a:solidFill>
                <a:latin typeface="Courier New" panose="02070309020205020404" pitchFamily="49" charset="0"/>
                <a:cs typeface="Courier New" panose="02070309020205020404" pitchFamily="49" charset="0"/>
              </a:rPr>
              <a:t>triangular_number</a:t>
            </a:r>
            <a:r>
              <a:rPr lang="en-US" sz="3800" dirty="0" smtClean="0">
                <a:solidFill>
                  <a:srgbClr val="FF0000"/>
                </a:solidFill>
                <a:latin typeface="Courier New" panose="02070309020205020404" pitchFamily="49" charset="0"/>
                <a:cs typeface="Courier New" panose="02070309020205020404" pitchFamily="49" charset="0"/>
              </a:rPr>
              <a:t>(5)</a:t>
            </a:r>
            <a:r>
              <a:rPr lang="en-US" sz="3800" dirty="0" smtClean="0">
                <a:latin typeface="Courier New" panose="02070309020205020404" pitchFamily="49" charset="0"/>
                <a:cs typeface="Courier New" panose="02070309020205020404" pitchFamily="49" charset="0"/>
              </a:rPr>
              <a:t>) </a:t>
            </a:r>
          </a:p>
          <a:p>
            <a:pPr marL="0" indent="0">
              <a:buNone/>
            </a:pPr>
            <a:r>
              <a:rPr lang="en-US" sz="3800" dirty="0" smtClean="0"/>
              <a:t>The function returns </a:t>
            </a: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sz="3800" dirty="0" smtClean="0"/>
              <a:t>The interpreter plugs that value into the expression:</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smtClean="0">
                <a:solidFill>
                  <a:srgbClr val="FF0000"/>
                </a:solidFill>
                <a:latin typeface="Courier New" panose="02070309020205020404" pitchFamily="49" charset="0"/>
                <a:cs typeface="Courier New" panose="02070309020205020404" pitchFamily="49" charset="0"/>
              </a:rPr>
              <a:t>15</a:t>
            </a:r>
            <a:r>
              <a:rPr lang="en-US" sz="3800" dirty="0" smtClean="0">
                <a:latin typeface="Courier New" panose="02070309020205020404" pitchFamily="49" charset="0"/>
                <a:cs typeface="Courier New" panose="02070309020205020404" pitchFamily="49" charset="0"/>
              </a:rPr>
              <a:t>)</a:t>
            </a:r>
          </a:p>
          <a:p>
            <a:pPr marL="0" indent="0">
              <a:buNone/>
            </a:pP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872450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All the variables defined in a function are </a:t>
            </a:r>
            <a:r>
              <a:rPr lang="en-US" b="1" dirty="0" smtClean="0"/>
              <a:t>local</a:t>
            </a:r>
            <a:r>
              <a:rPr lang="en-US" dirty="0" smtClean="0"/>
              <a:t> to that function</a:t>
            </a:r>
          </a:p>
          <a:p>
            <a:r>
              <a:rPr lang="en-US" dirty="0" smtClean="0"/>
              <a:t>For example, </a:t>
            </a:r>
            <a:r>
              <a:rPr lang="en-US" dirty="0" smtClean="0">
                <a:latin typeface="Courier New" panose="02070309020205020404" pitchFamily="49" charset="0"/>
                <a:cs typeface="Courier New" panose="02070309020205020404" pitchFamily="49" charset="0"/>
              </a:rPr>
              <a:t>i</a:t>
            </a:r>
            <a:r>
              <a:rPr lang="en-US" dirty="0" smtClean="0"/>
              <a:t> in our triangle function</a:t>
            </a:r>
          </a:p>
          <a:p>
            <a:r>
              <a:rPr lang="en-US" dirty="0" smtClean="0"/>
              <a:t>The locals only exist while the function is running</a:t>
            </a:r>
          </a:p>
          <a:p>
            <a:pPr lvl="1"/>
            <a:r>
              <a:rPr lang="en-US" b="1" dirty="0" smtClean="0"/>
              <a:t>Lifetime</a:t>
            </a:r>
            <a:r>
              <a:rPr lang="en-US" dirty="0" smtClean="0"/>
              <a:t> or </a:t>
            </a:r>
            <a:r>
              <a:rPr lang="en-US" b="1" dirty="0" smtClean="0"/>
              <a:t>extent:</a:t>
            </a:r>
            <a:r>
              <a:rPr lang="en-US" dirty="0" smtClean="0"/>
              <a:t> the time during which a variable takes up memory</a:t>
            </a:r>
          </a:p>
          <a:p>
            <a:pPr lvl="1"/>
            <a:r>
              <a:rPr lang="en-US" dirty="0" smtClean="0"/>
              <a:t>Variable is “born” when it is initialized…</a:t>
            </a:r>
          </a:p>
          <a:p>
            <a:pPr lvl="1"/>
            <a:r>
              <a:rPr lang="en-US" dirty="0" smtClean="0"/>
              <a:t>… and “dies” when the function it is in returns</a:t>
            </a:r>
            <a:endParaRPr lang="en-US" dirty="0"/>
          </a:p>
        </p:txBody>
      </p:sp>
    </p:spTree>
    <p:extLst>
      <p:ext uri="{BB962C8B-B14F-4D97-AF65-F5344CB8AC3E}">
        <p14:creationId xmlns:p14="http://schemas.microsoft.com/office/powerpoint/2010/main" val="20581405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Autofit/>
          </a:bodyPr>
          <a:lstStyle/>
          <a:p>
            <a:r>
              <a:rPr lang="en-US" sz="2800" dirty="0" smtClean="0"/>
              <a:t>Other functions cannot see local variables at all!</a:t>
            </a:r>
          </a:p>
          <a:p>
            <a:pPr lvl="1"/>
            <a:r>
              <a:rPr lang="en-US" dirty="0" smtClean="0"/>
              <a:t>The </a:t>
            </a:r>
            <a:r>
              <a:rPr lang="en-US" b="1" dirty="0" smtClean="0"/>
              <a:t>scope</a:t>
            </a:r>
            <a:r>
              <a:rPr lang="en-US" dirty="0" smtClean="0"/>
              <a:t> of any variable is which part of the code can see it</a:t>
            </a:r>
          </a:p>
          <a:p>
            <a:pPr lvl="1"/>
            <a:r>
              <a:rPr lang="en-US" dirty="0" smtClean="0"/>
              <a:t>The scope of a local variable is the body of the function it is in, starting from its initialization to the end of the definition</a:t>
            </a:r>
          </a:p>
          <a:p>
            <a:pPr lvl="1"/>
            <a:r>
              <a:rPr lang="en-US" dirty="0" smtClean="0"/>
              <a:t>Scope doesn’t care about what else the function calls!</a:t>
            </a:r>
          </a:p>
          <a:p>
            <a:r>
              <a:rPr lang="en-US" sz="2800" dirty="0" smtClean="0"/>
              <a:t>This means your function </a:t>
            </a:r>
            <a:r>
              <a:rPr lang="en-US" sz="2800" b="1" dirty="0" smtClean="0"/>
              <a:t>cannot</a:t>
            </a:r>
            <a:r>
              <a:rPr lang="en-US" sz="2800" dirty="0" smtClean="0"/>
              <a:t> refer directly to variables in other functions.</a:t>
            </a:r>
          </a:p>
        </p:txBody>
      </p:sp>
    </p:spTree>
    <p:extLst>
      <p:ext uri="{BB962C8B-B14F-4D97-AF65-F5344CB8AC3E}">
        <p14:creationId xmlns:p14="http://schemas.microsoft.com/office/powerpoint/2010/main" val="1233955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Autofit/>
          </a:bodyPr>
          <a:lstStyle/>
          <a:p>
            <a:r>
              <a:rPr lang="en-US" sz="2400" dirty="0" smtClean="0"/>
              <a:t>If you need access to information from another function</a:t>
            </a:r>
          </a:p>
          <a:p>
            <a:pPr lvl="1"/>
            <a:r>
              <a:rPr lang="en-US" sz="2400" dirty="0" smtClean="0"/>
              <a:t>Use a parameter and argument to send information into a function</a:t>
            </a:r>
          </a:p>
          <a:p>
            <a:pPr lvl="1"/>
            <a:r>
              <a:rPr lang="en-US" sz="2400" dirty="0" smtClean="0"/>
              <a:t>Use the return value to get information back out</a:t>
            </a:r>
          </a:p>
          <a:p>
            <a:r>
              <a:rPr lang="en-US" sz="2400" dirty="0" smtClean="0"/>
              <a:t>A </a:t>
            </a:r>
            <a:r>
              <a:rPr lang="en-US" sz="2400" b="1" dirty="0" smtClean="0"/>
              <a:t>global variable</a:t>
            </a:r>
            <a:r>
              <a:rPr lang="en-US" sz="2400" dirty="0" smtClean="0"/>
              <a:t> is defined outside any function</a:t>
            </a:r>
          </a:p>
          <a:p>
            <a:pPr lvl="1"/>
            <a:r>
              <a:rPr lang="en-US" sz="2000" dirty="0" smtClean="0"/>
              <a:t>Their scope is from the definition all the way to the end of the </a:t>
            </a:r>
            <a:r>
              <a:rPr lang="en-US" sz="2000" b="1" dirty="0" smtClean="0"/>
              <a:t>FILE</a:t>
            </a:r>
          </a:p>
          <a:p>
            <a:pPr lvl="1"/>
            <a:r>
              <a:rPr lang="en-US" sz="2400" b="1" dirty="0" smtClean="0"/>
              <a:t>Avoid these!  (they are NOT allowed in this class at all)</a:t>
            </a:r>
          </a:p>
          <a:p>
            <a:pPr lvl="1"/>
            <a:r>
              <a:rPr lang="en-US" sz="2400" dirty="0" smtClean="0"/>
              <a:t>They make it hard to understand what a function does</a:t>
            </a:r>
          </a:p>
          <a:p>
            <a:pPr lvl="1"/>
            <a:r>
              <a:rPr lang="en-US" sz="2400" dirty="0" smtClean="0"/>
              <a:t>They can be changed by ANY function at ANY time!</a:t>
            </a:r>
          </a:p>
          <a:p>
            <a:pPr lvl="1"/>
            <a:r>
              <a:rPr lang="en-US" sz="2400" dirty="0" smtClean="0"/>
              <a:t>They cause</a:t>
            </a:r>
            <a:r>
              <a:rPr lang="en-US" sz="2400" b="1" dirty="0" smtClean="0"/>
              <a:t> side effects – </a:t>
            </a:r>
            <a:r>
              <a:rPr lang="en-US" sz="2400" dirty="0" smtClean="0"/>
              <a:t>things that a function does which are not evident in the header or call</a:t>
            </a:r>
            <a:endParaRPr lang="en-US" sz="2400" b="1" dirty="0"/>
          </a:p>
        </p:txBody>
      </p:sp>
    </p:spTree>
    <p:extLst>
      <p:ext uri="{BB962C8B-B14F-4D97-AF65-F5344CB8AC3E}">
        <p14:creationId xmlns:p14="http://schemas.microsoft.com/office/powerpoint/2010/main" val="1863187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lstStyle/>
          <a:p>
            <a:r>
              <a:rPr lang="en-US" dirty="0" smtClean="0"/>
              <a:t>And we know how to call them:</a:t>
            </a:r>
          </a:p>
          <a:p>
            <a:pPr lvl="1"/>
            <a:r>
              <a:rPr lang="en-US" dirty="0" smtClean="0"/>
              <a:t>If it doesn’t return a value: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pPr lvl="1"/>
            <a:r>
              <a:rPr lang="en-US" dirty="0" smtClean="0"/>
              <a:t>If it does return a value: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result =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r>
              <a:rPr lang="en-US" dirty="0" smtClean="0"/>
              <a:t>We’ve even written one of our own!</a:t>
            </a:r>
          </a:p>
          <a:p>
            <a:pPr lvl="1"/>
            <a:r>
              <a:rPr lang="en-US" dirty="0" smtClean="0">
                <a:latin typeface="Courier New" panose="02070309020205020404" pitchFamily="49" charset="0"/>
                <a:cs typeface="Courier New" panose="02070309020205020404" pitchFamily="49" charset="0"/>
              </a:rPr>
              <a:t>def main(): </a:t>
            </a:r>
            <a:r>
              <a:rPr lang="en-US" dirty="0" smtClean="0"/>
              <a:t>defines a function named </a:t>
            </a:r>
            <a:r>
              <a:rPr lang="en-US" b="1" dirty="0" smtClean="0"/>
              <a:t>main</a:t>
            </a:r>
            <a:endParaRPr lang="en-US" dirty="0" smtClean="0"/>
          </a:p>
        </p:txBody>
      </p:sp>
    </p:spTree>
    <p:extLst>
      <p:ext uri="{BB962C8B-B14F-4D97-AF65-F5344CB8AC3E}">
        <p14:creationId xmlns:p14="http://schemas.microsoft.com/office/powerpoint/2010/main" val="3223083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put function definitions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Functions (at least in this class) should be defined at the </a:t>
            </a:r>
            <a:r>
              <a:rPr lang="en-US" b="1" dirty="0" smtClean="0"/>
              <a:t>top level</a:t>
            </a:r>
            <a:r>
              <a:rPr lang="en-US" dirty="0" smtClean="0"/>
              <a:t> of your source file</a:t>
            </a:r>
          </a:p>
          <a:p>
            <a:pPr lvl="1"/>
            <a:r>
              <a:rPr lang="en-US" dirty="0" smtClean="0"/>
              <a:t>Not indented</a:t>
            </a:r>
          </a:p>
          <a:p>
            <a:pPr lvl="1"/>
            <a:r>
              <a:rPr lang="en-US" dirty="0" smtClean="0"/>
              <a:t>So NOT inside another function’s definition</a:t>
            </a:r>
          </a:p>
          <a:p>
            <a:r>
              <a:rPr lang="en-US" dirty="0" smtClean="0"/>
              <a:t>Functions must be defined before the code that calls them executes</a:t>
            </a:r>
          </a:p>
          <a:p>
            <a:r>
              <a:rPr lang="en-US" dirty="0" smtClean="0"/>
              <a:t>So if function main calls function triangle:</a:t>
            </a:r>
          </a:p>
          <a:p>
            <a:pPr lvl="1"/>
            <a:r>
              <a:rPr lang="en-US" dirty="0" smtClean="0">
                <a:latin typeface="Courier New" panose="02070309020205020404" pitchFamily="49" charset="0"/>
                <a:cs typeface="Courier New" panose="02070309020205020404" pitchFamily="49" charset="0"/>
              </a:rPr>
              <a:t>def triangle </a:t>
            </a:r>
            <a:r>
              <a:rPr lang="en-US" dirty="0" smtClean="0"/>
              <a:t>must come before the call to </a:t>
            </a:r>
            <a:r>
              <a:rPr lang="en-US" dirty="0" smtClean="0">
                <a:latin typeface="Courier New" panose="02070309020205020404" pitchFamily="49" charset="0"/>
                <a:cs typeface="Courier New" panose="02070309020205020404" pitchFamily="49" charset="0"/>
              </a:rPr>
              <a:t>main()</a:t>
            </a:r>
          </a:p>
          <a:p>
            <a:pPr lvl="1"/>
            <a:r>
              <a:rPr lang="en-US" dirty="0" smtClean="0"/>
              <a:t>But it’s ok if it comes after </a:t>
            </a:r>
            <a:r>
              <a:rPr lang="en-US" dirty="0" smtClean="0">
                <a:latin typeface="Courier New" panose="02070309020205020404" pitchFamily="49" charset="0"/>
                <a:cs typeface="Courier New" panose="02070309020205020404" pitchFamily="49" charset="0"/>
              </a:rPr>
              <a:t>def main</a:t>
            </a:r>
          </a:p>
          <a:p>
            <a:r>
              <a:rPr lang="en-US" dirty="0" smtClean="0"/>
              <a:t>In general, put the call to </a:t>
            </a:r>
            <a:r>
              <a:rPr lang="en-US" dirty="0" smtClean="0">
                <a:latin typeface="Courier New" panose="02070309020205020404" pitchFamily="49" charset="0"/>
                <a:cs typeface="Courier New" panose="02070309020205020404" pitchFamily="49" charset="0"/>
              </a:rPr>
              <a:t>main</a:t>
            </a:r>
            <a:r>
              <a:rPr lang="en-US" dirty="0" smtClean="0"/>
              <a:t> at the end of the file and you’ll be fine</a:t>
            </a:r>
          </a:p>
        </p:txBody>
      </p:sp>
    </p:spTree>
    <p:extLst>
      <p:ext uri="{BB962C8B-B14F-4D97-AF65-F5344CB8AC3E}">
        <p14:creationId xmlns:p14="http://schemas.microsoft.com/office/powerpoint/2010/main" val="20981629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complete program with functions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number = int(input(“Enter a number: “))</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limit = </a:t>
            </a:r>
            <a:r>
              <a:rPr lang="en-US" dirty="0" smtClean="0">
                <a:solidFill>
                  <a:srgbClr val="00B050"/>
                </a:solidFill>
                <a:latin typeface="Courier New" panose="02070309020205020404" pitchFamily="49" charset="0"/>
                <a:cs typeface="Courier New" panose="02070309020205020404" pitchFamily="49" charset="0"/>
              </a:rPr>
              <a:t>square</a:t>
            </a:r>
            <a:r>
              <a:rPr lang="en-US" dirty="0" smtClean="0">
                <a:latin typeface="Courier New" panose="02070309020205020404" pitchFamily="49" charset="0"/>
                <a:cs typeface="Courier New" panose="02070309020205020404" pitchFamily="49" charset="0"/>
              </a:rPr>
              <a:t>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print(“Counting up to”, limit)</a:t>
            </a:r>
          </a:p>
          <a:p>
            <a:pPr marL="0" indent="0">
              <a:buNone/>
            </a:pPr>
            <a:r>
              <a:rPr lang="en-US" dirty="0">
                <a:latin typeface="Courier New" panose="02070309020205020404" pitchFamily="49" charset="0"/>
                <a:cs typeface="Courier New" panose="02070309020205020404" pitchFamily="49" charset="0"/>
              </a:rPr>
              <a:t>	</a:t>
            </a:r>
            <a:r>
              <a:rPr lang="en-US" dirty="0" err="1" smtClean="0">
                <a:solidFill>
                  <a:srgbClr val="00B050"/>
                </a:solidFill>
                <a:latin typeface="Courier New" panose="02070309020205020404" pitchFamily="49" charset="0"/>
                <a:cs typeface="Courier New" panose="02070309020205020404" pitchFamily="49" charset="0"/>
              </a:rPr>
              <a:t>countto</a:t>
            </a:r>
            <a:r>
              <a:rPr lang="en-US" dirty="0" smtClean="0">
                <a:latin typeface="Courier New" panose="02070309020205020404" pitchFamily="49" charset="0"/>
                <a:cs typeface="Courier New" panose="02070309020205020404" pitchFamily="49" charset="0"/>
              </a:rPr>
              <a:t>(limit)</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def </a:t>
            </a:r>
            <a:r>
              <a:rPr lang="en-US" dirty="0" smtClean="0">
                <a:solidFill>
                  <a:srgbClr val="00B050"/>
                </a:solidFill>
                <a:latin typeface="Courier New" panose="02070309020205020404" pitchFamily="49" charset="0"/>
                <a:cs typeface="Courier New" panose="02070309020205020404" pitchFamily="49" charset="0"/>
              </a:rPr>
              <a:t>square</a:t>
            </a:r>
            <a:r>
              <a:rPr lang="en-US" dirty="0" smtClean="0">
                <a:latin typeface="Courier New" panose="02070309020205020404" pitchFamily="49" charset="0"/>
                <a:cs typeface="Courier New" panose="02070309020205020404" pitchFamily="49" charset="0"/>
              </a:rPr>
              <a:t>(x):</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x ** 2</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def </a:t>
            </a:r>
            <a:r>
              <a:rPr lang="en-US" dirty="0" err="1" smtClean="0">
                <a:solidFill>
                  <a:srgbClr val="00B050"/>
                </a:solidFill>
                <a:latin typeface="Courier New" panose="02070309020205020404" pitchFamily="49" charset="0"/>
                <a:cs typeface="Courier New" panose="02070309020205020404" pitchFamily="49" charset="0"/>
              </a:rPr>
              <a:t>countto</a:t>
            </a:r>
            <a:r>
              <a:rPr lang="en-US" dirty="0" smtClean="0">
                <a:latin typeface="Courier New" panose="02070309020205020404" pitchFamily="49" charset="0"/>
                <a:cs typeface="Courier New" panose="02070309020205020404" pitchFamily="49" charset="0"/>
              </a:rPr>
              <a:t>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i in range(1,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print(I, end= “, “)</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print(number)</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smtClean="0">
                <a:cs typeface="Courier New" panose="02070309020205020404" pitchFamily="49" charset="0"/>
              </a:rPr>
              <a:t>			Let’s try rearranging the functions</a:t>
            </a:r>
            <a:endParaRPr lang="en-US" dirty="0">
              <a:cs typeface="Courier New" panose="02070309020205020404" pitchFamily="49" charset="0"/>
            </a:endParaRPr>
          </a:p>
        </p:txBody>
      </p:sp>
    </p:spTree>
    <p:extLst>
      <p:ext uri="{BB962C8B-B14F-4D97-AF65-F5344CB8AC3E}">
        <p14:creationId xmlns:p14="http://schemas.microsoft.com/office/powerpoint/2010/main" val="15252575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Functions are “subprograms”, so they should be documented like programs</a:t>
            </a:r>
          </a:p>
          <a:p>
            <a:r>
              <a:rPr lang="en-US" dirty="0" smtClean="0"/>
              <a:t>Write a </a:t>
            </a:r>
            <a:r>
              <a:rPr lang="en-US" b="1" dirty="0" smtClean="0"/>
              <a:t>header comment</a:t>
            </a:r>
            <a:r>
              <a:rPr lang="en-US" dirty="0" smtClean="0"/>
              <a:t> for each function</a:t>
            </a:r>
          </a:p>
          <a:p>
            <a:pPr lvl="1"/>
            <a:r>
              <a:rPr lang="en-US" dirty="0" smtClean="0"/>
              <a:t>Three parts: </a:t>
            </a:r>
            <a:r>
              <a:rPr lang="en-US" b="1" dirty="0" smtClean="0"/>
              <a:t>purpose, preconditions, </a:t>
            </a:r>
            <a:r>
              <a:rPr lang="en-US" b="1" dirty="0" err="1" smtClean="0"/>
              <a:t>postconditions</a:t>
            </a:r>
            <a:endParaRPr lang="en-US" dirty="0" smtClean="0"/>
          </a:p>
          <a:p>
            <a:pPr lvl="1"/>
            <a:r>
              <a:rPr lang="en-US" dirty="0" smtClean="0"/>
              <a:t>You should still have the usual design comments in the function’s code</a:t>
            </a:r>
          </a:p>
          <a:p>
            <a:r>
              <a:rPr lang="en-US" dirty="0" smtClean="0"/>
              <a:t>Purpose: Describes what the function is supposed to do, </a:t>
            </a:r>
            <a:r>
              <a:rPr lang="en-US" i="1" dirty="0" smtClean="0"/>
              <a:t>in terms of the parameters</a:t>
            </a:r>
            <a:endParaRPr lang="en-US" dirty="0" smtClean="0"/>
          </a:p>
          <a:p>
            <a:pPr lvl="1"/>
            <a:r>
              <a:rPr lang="en-US" i="1" dirty="0" smtClean="0"/>
              <a:t>Not </a:t>
            </a:r>
            <a:r>
              <a:rPr lang="en-US" dirty="0" smtClean="0"/>
              <a:t>where it is used: </a:t>
            </a:r>
            <a:r>
              <a:rPr lang="en-US" dirty="0" err="1" smtClean="0"/>
              <a:t>sqrt’s</a:t>
            </a:r>
            <a:r>
              <a:rPr lang="en-US" dirty="0" smtClean="0"/>
              <a:t> documentation does not say “used in calculation of distance”</a:t>
            </a:r>
          </a:p>
          <a:p>
            <a:pPr marL="457200" lvl="1" indent="0">
              <a:buNone/>
            </a:pPr>
            <a:r>
              <a:rPr lang="en-US" sz="2100" i="1" dirty="0"/>
              <a:t>	</a:t>
            </a:r>
            <a:r>
              <a:rPr lang="en-US" sz="2100" dirty="0" smtClean="0">
                <a:latin typeface="Courier New" panose="02070309020205020404" pitchFamily="49" charset="0"/>
                <a:cs typeface="Courier New" panose="02070309020205020404" pitchFamily="49" charset="0"/>
              </a:rPr>
              <a:t># Purpose: Compute the </a:t>
            </a:r>
            <a:r>
              <a:rPr lang="en-US" sz="2100" dirty="0" err="1" smtClean="0">
                <a:latin typeface="Courier New" panose="02070309020205020404" pitchFamily="49" charset="0"/>
                <a:cs typeface="Courier New" panose="02070309020205020404" pitchFamily="49" charset="0"/>
              </a:rPr>
              <a:t>sqre</a:t>
            </a:r>
            <a:r>
              <a:rPr lang="en-US" sz="2100" dirty="0" smtClean="0">
                <a:latin typeface="Courier New" panose="02070309020205020404" pitchFamily="49" charset="0"/>
                <a:cs typeface="Courier New" panose="02070309020205020404" pitchFamily="49" charset="0"/>
              </a:rPr>
              <a:t> of the number x</a:t>
            </a:r>
          </a:p>
          <a:p>
            <a:pPr marL="457200" lvl="1" indent="0">
              <a:buNone/>
            </a:pPr>
            <a:r>
              <a:rPr lang="en-US" sz="2100" i="1" dirty="0">
                <a:latin typeface="Courier New" panose="02070309020205020404" pitchFamily="49" charset="0"/>
                <a:cs typeface="Courier New" panose="02070309020205020404" pitchFamily="49" charset="0"/>
              </a:rPr>
              <a:t>	</a:t>
            </a:r>
            <a:r>
              <a:rPr lang="en-US" sz="2100" dirty="0" smtClean="0">
                <a:latin typeface="Courier New" panose="02070309020205020404" pitchFamily="49" charset="0"/>
                <a:cs typeface="Courier New" panose="02070309020205020404" pitchFamily="49" charset="0"/>
              </a:rPr>
              <a:t># Purpose: Print a triangle of stars with size rows</a:t>
            </a:r>
            <a:endParaRPr lang="en-US" sz="2100" i="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185818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What has to be true before the function is called?</a:t>
            </a:r>
          </a:p>
          <a:p>
            <a:pPr lvl="1"/>
            <a:r>
              <a:rPr lang="en-US" dirty="0" smtClean="0"/>
              <a:t>What should the type of each parameter be?</a:t>
            </a:r>
          </a:p>
          <a:p>
            <a:pPr lvl="1"/>
            <a:r>
              <a:rPr lang="en-US" dirty="0" smtClean="0"/>
              <a:t>Are there any other restrictions on the parameter values?</a:t>
            </a:r>
          </a:p>
          <a:p>
            <a:pPr marL="457200" lvl="1" indent="0">
              <a:buNone/>
            </a:pPr>
            <a:r>
              <a:rPr lang="en-US" sz="2000" dirty="0" smtClean="0">
                <a:latin typeface="Courier New" panose="02070309020205020404" pitchFamily="49" charset="0"/>
                <a:cs typeface="Courier New" panose="02070309020205020404" pitchFamily="49" charset="0"/>
              </a:rPr>
              <a:t># Preconditions: x is an integer or a float</a:t>
            </a:r>
          </a:p>
          <a:p>
            <a:pPr marL="457200" lvl="1" indent="0">
              <a:buNone/>
            </a:pPr>
            <a:r>
              <a:rPr lang="en-US" sz="2000" dirty="0" smtClean="0">
                <a:latin typeface="Courier New" panose="02070309020205020404" pitchFamily="49" charset="0"/>
                <a:cs typeface="Courier New" panose="02070309020205020404" pitchFamily="49" charset="0"/>
              </a:rPr>
              <a:t># Preconditions: size is a positive integer</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477714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Postconditions: what will be true after the function finishes?</a:t>
            </a:r>
          </a:p>
          <a:p>
            <a:pPr lvl="1"/>
            <a:r>
              <a:rPr lang="en-US" dirty="0" smtClean="0"/>
              <a:t>What type will be returned, if any?</a:t>
            </a:r>
          </a:p>
          <a:p>
            <a:pPr lvl="1"/>
            <a:r>
              <a:rPr lang="en-US" dirty="0" smtClean="0"/>
              <a:t>Any other promises we can make about the return value?</a:t>
            </a:r>
          </a:p>
          <a:p>
            <a:pPr lvl="1"/>
            <a:r>
              <a:rPr lang="en-US" dirty="0" smtClean="0"/>
              <a:t>What user input/output will the function have done?</a:t>
            </a:r>
          </a:p>
          <a:p>
            <a:pPr marL="457200" lvl="1" indent="0">
              <a:buNone/>
            </a:pPr>
            <a:r>
              <a:rPr lang="en-US" sz="2400" dirty="0" smtClean="0">
                <a:latin typeface="Courier New" panose="02070309020205020404" pitchFamily="49" charset="0"/>
                <a:cs typeface="Courier New" panose="02070309020205020404" pitchFamily="49" charset="0"/>
              </a:rPr>
              <a:t># Postconditions: returns a positive number </a:t>
            </a:r>
          </a:p>
          <a:p>
            <a:pPr marL="457200" lvl="1" indent="0">
              <a:buNone/>
            </a:pPr>
            <a:r>
              <a:rPr lang="en-US" sz="2400" dirty="0" smtClean="0">
                <a:latin typeface="Courier New" panose="02070309020205020404" pitchFamily="49" charset="0"/>
                <a:cs typeface="Courier New" panose="02070309020205020404" pitchFamily="49" charset="0"/>
              </a:rPr>
              <a:t>#  of the same type as x</a:t>
            </a:r>
          </a:p>
          <a:p>
            <a:pPr marL="457200" lvl="1" indent="0">
              <a:buNone/>
            </a:pPr>
            <a:r>
              <a:rPr lang="en-US" sz="2400" dirty="0" smtClean="0">
                <a:latin typeface="Courier New" panose="02070309020205020404" pitchFamily="49" charset="0"/>
                <a:cs typeface="Courier New" panose="02070309020205020404" pitchFamily="49" charset="0"/>
              </a:rPr>
              <a:t># Postconditions: Prints size lines to </a:t>
            </a:r>
          </a:p>
          <a:p>
            <a:pPr marL="457200" lvl="1" indent="0">
              <a:buNone/>
            </a:pPr>
            <a:r>
              <a:rPr lang="en-US" sz="2400" dirty="0" smtClean="0">
                <a:latin typeface="Courier New" panose="02070309020205020404" pitchFamily="49" charset="0"/>
                <a:cs typeface="Courier New" panose="02070309020205020404" pitchFamily="49" charset="0"/>
              </a:rPr>
              <a:t># 	  standard output</a:t>
            </a:r>
          </a:p>
          <a:p>
            <a:pPr marL="457200" lvl="1" indent="0">
              <a:buNone/>
            </a:pPr>
            <a:r>
              <a:rPr lang="en-US" dirty="0"/>
              <a:t>	</a:t>
            </a:r>
          </a:p>
        </p:txBody>
      </p:sp>
    </p:spTree>
    <p:extLst>
      <p:ext uri="{BB962C8B-B14F-4D97-AF65-F5344CB8AC3E}">
        <p14:creationId xmlns:p14="http://schemas.microsoft.com/office/powerpoint/2010/main" val="31420329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and </a:t>
            </a:r>
            <a:r>
              <a:rPr lang="en-US" dirty="0" err="1" smtClean="0"/>
              <a:t>postconditions</a:t>
            </a:r>
            <a:r>
              <a:rPr lang="en-US" dirty="0" smtClean="0"/>
              <a:t> are like a legal contract</a:t>
            </a:r>
          </a:p>
          <a:p>
            <a:pPr lvl="1"/>
            <a:r>
              <a:rPr lang="en-US" dirty="0" smtClean="0"/>
              <a:t>“If you give me this (pre), I promise to give you that (post)”</a:t>
            </a:r>
          </a:p>
          <a:p>
            <a:pPr lvl="1"/>
            <a:r>
              <a:rPr lang="en-US" dirty="0" smtClean="0"/>
              <a:t>Helps to identify where a bug could be.  If a function does the wrong thing:</a:t>
            </a:r>
          </a:p>
          <a:p>
            <a:pPr lvl="2"/>
            <a:r>
              <a:rPr lang="en-US" dirty="0" smtClean="0"/>
              <a:t>If the preconditions are all satisfied, it’s a bug in the function</a:t>
            </a:r>
          </a:p>
          <a:p>
            <a:pPr lvl="2"/>
            <a:r>
              <a:rPr lang="en-US" dirty="0" smtClean="0"/>
              <a:t>If they are not, it’s a bug in the </a:t>
            </a:r>
            <a:r>
              <a:rPr lang="en-US" i="1" dirty="0" smtClean="0"/>
              <a:t>caller</a:t>
            </a:r>
            <a:endParaRPr lang="en-US" dirty="0" smtClean="0"/>
          </a:p>
          <a:p>
            <a:pPr marL="914400" lvl="2" indent="0">
              <a:buNone/>
            </a:pPr>
            <a:endParaRPr lang="en-US" dirty="0"/>
          </a:p>
        </p:txBody>
      </p:sp>
    </p:spTree>
    <p:extLst>
      <p:ext uri="{BB962C8B-B14F-4D97-AF65-F5344CB8AC3E}">
        <p14:creationId xmlns:p14="http://schemas.microsoft.com/office/powerpoint/2010/main" val="1852680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most languages, the 3 P’s (purpose, preconditions, </a:t>
            </a:r>
            <a:r>
              <a:rPr lang="en-US" dirty="0" err="1" smtClean="0"/>
              <a:t>postconditions</a:t>
            </a:r>
            <a:r>
              <a:rPr lang="en-US" dirty="0" smtClean="0"/>
              <a:t>) are in a comment just before the function definition</a:t>
            </a:r>
          </a:p>
          <a:p>
            <a:r>
              <a:rPr lang="en-US" dirty="0" smtClean="0"/>
              <a:t>Python has another way to do it: documentation strings or “</a:t>
            </a:r>
            <a:r>
              <a:rPr lang="en-US" dirty="0" err="1" smtClean="0"/>
              <a:t>docstrings</a:t>
            </a:r>
            <a:r>
              <a:rPr lang="en-US" dirty="0" smtClean="0"/>
              <a:t>”</a:t>
            </a:r>
          </a:p>
          <a:p>
            <a:pPr lvl="1"/>
            <a:r>
              <a:rPr lang="en-US" dirty="0" smtClean="0"/>
              <a:t>These go inside the function definition, as the very first thing</a:t>
            </a:r>
          </a:p>
          <a:p>
            <a:pPr lvl="2"/>
            <a:r>
              <a:rPr lang="en-US" dirty="0" smtClean="0"/>
              <a:t>So it must be indented!</a:t>
            </a:r>
          </a:p>
          <a:p>
            <a:pPr lvl="1"/>
            <a:r>
              <a:rPr lang="en-US" dirty="0" smtClean="0"/>
              <a:t>It starts with ‘’’ (three single quotes)</a:t>
            </a:r>
          </a:p>
          <a:p>
            <a:pPr lvl="1"/>
            <a:r>
              <a:rPr lang="en-US" dirty="0" smtClean="0"/>
              <a:t>Continues across multiple lines until another </a:t>
            </a:r>
            <a:r>
              <a:rPr lang="en-US" dirty="0" smtClean="0"/>
              <a:t>‘’’</a:t>
            </a:r>
          </a:p>
          <a:p>
            <a:pPr lvl="1"/>
            <a:r>
              <a:rPr lang="en-US" dirty="0" smtClean="0"/>
              <a:t>Cannot have blank lines before or after it</a:t>
            </a:r>
            <a:endParaRPr lang="en-US" dirty="0"/>
          </a:p>
        </p:txBody>
      </p:sp>
    </p:spTree>
    <p:extLst>
      <p:ext uri="{BB962C8B-B14F-4D97-AF65-F5344CB8AC3E}">
        <p14:creationId xmlns:p14="http://schemas.microsoft.com/office/powerpoint/2010/main" val="36559240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a:bodyPr>
          <a:lstStyle/>
          <a:p>
            <a:r>
              <a:rPr lang="en-US" dirty="0" err="1" smtClean="0"/>
              <a:t>Docstrings</a:t>
            </a:r>
            <a:r>
              <a:rPr lang="en-US" dirty="0" smtClean="0"/>
              <a:t> are not really comments</a:t>
            </a:r>
          </a:p>
          <a:p>
            <a:pPr lvl="1"/>
            <a:r>
              <a:rPr lang="en-US" dirty="0" smtClean="0"/>
              <a:t>They still don’t do anything, but the interpreter is aware of them</a:t>
            </a:r>
          </a:p>
          <a:p>
            <a:pPr lvl="1"/>
            <a:r>
              <a:rPr lang="en-US" dirty="0" smtClean="0"/>
              <a:t>The </a:t>
            </a:r>
            <a:r>
              <a:rPr lang="en-US" dirty="0" smtClean="0">
                <a:latin typeface="Courier New" panose="02070309020205020404" pitchFamily="49" charset="0"/>
                <a:cs typeface="Courier New" panose="02070309020205020404" pitchFamily="49" charset="0"/>
              </a:rPr>
              <a:t>help</a:t>
            </a:r>
            <a:r>
              <a:rPr lang="en-US" dirty="0" smtClean="0"/>
              <a:t> function in the Python shell displays a function’s </a:t>
            </a:r>
            <a:r>
              <a:rPr lang="en-US" dirty="0" err="1" smtClean="0"/>
              <a:t>docstring</a:t>
            </a:r>
            <a:endParaRPr lang="en-US" dirty="0" smtClean="0"/>
          </a:p>
          <a:p>
            <a:pPr marL="914400" lvl="2" indent="0">
              <a:buNone/>
            </a:pPr>
            <a:r>
              <a:rPr lang="en-US" sz="2000" dirty="0" smtClean="0">
                <a:latin typeface="Courier New" panose="02070309020205020404" pitchFamily="49" charset="0"/>
                <a:cs typeface="Courier New" panose="02070309020205020404" pitchFamily="49" charset="0"/>
              </a:rPr>
              <a:t>help(square) # just the function name, no ()</a:t>
            </a:r>
          </a:p>
          <a:p>
            <a:pPr lvl="2"/>
            <a:r>
              <a:rPr lang="en-US" dirty="0" smtClean="0"/>
              <a:t>You must execute the program first so the definition has been loaded into memory</a:t>
            </a:r>
          </a:p>
          <a:p>
            <a:pPr lvl="1"/>
            <a:r>
              <a:rPr lang="en-US" dirty="0" smtClean="0"/>
              <a:t>Example: countsquare-doc.py</a:t>
            </a:r>
            <a:endParaRPr lang="en-US" dirty="0"/>
          </a:p>
        </p:txBody>
      </p:sp>
    </p:spTree>
    <p:extLst>
      <p:ext uri="{BB962C8B-B14F-4D97-AF65-F5344CB8AC3E}">
        <p14:creationId xmlns:p14="http://schemas.microsoft.com/office/powerpoint/2010/main" val="2164843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testing</a:t>
            </a:r>
            <a:endParaRPr lang="en-US" dirty="0"/>
          </a:p>
        </p:txBody>
      </p:sp>
      <p:sp>
        <p:nvSpPr>
          <p:cNvPr id="3" name="Content Placeholder 2"/>
          <p:cNvSpPr>
            <a:spLocks noGrp="1"/>
          </p:cNvSpPr>
          <p:nvPr>
            <p:ph idx="1"/>
          </p:nvPr>
        </p:nvSpPr>
        <p:spPr>
          <a:xfrm>
            <a:off x="457200" y="1143000"/>
            <a:ext cx="8229600" cy="4525963"/>
          </a:xfrm>
        </p:spPr>
        <p:txBody>
          <a:bodyPr>
            <a:noAutofit/>
          </a:bodyPr>
          <a:lstStyle/>
          <a:p>
            <a:pPr marL="0" indent="0">
              <a:buNone/>
            </a:pPr>
            <a:r>
              <a:rPr lang="en-US" sz="2400" dirty="0" smtClean="0"/>
              <a:t>Functions can be tested in the same way as whole programs</a:t>
            </a:r>
          </a:p>
          <a:p>
            <a:r>
              <a:rPr lang="en-US" sz="2400" b="1" dirty="0" smtClean="0"/>
              <a:t>Unit testing: </a:t>
            </a:r>
            <a:r>
              <a:rPr lang="en-US" sz="2400" dirty="0" smtClean="0"/>
              <a:t> Testing individual functions in isolation</a:t>
            </a:r>
          </a:p>
          <a:p>
            <a:pPr lvl="1"/>
            <a:r>
              <a:rPr lang="en-US" sz="2400" dirty="0" smtClean="0"/>
              <a:t>You can verify that the function keeps its promises</a:t>
            </a:r>
          </a:p>
          <a:p>
            <a:r>
              <a:rPr lang="en-US" sz="2400" dirty="0" smtClean="0"/>
              <a:t>Three columns in the test plan:</a:t>
            </a:r>
          </a:p>
          <a:p>
            <a:pPr lvl="1"/>
            <a:r>
              <a:rPr lang="en-US" sz="2400" dirty="0" smtClean="0"/>
              <a:t>Description of the test case, e.g. “Normal case, positive integer.”</a:t>
            </a:r>
          </a:p>
          <a:p>
            <a:pPr lvl="1"/>
            <a:r>
              <a:rPr lang="en-US" sz="2400" dirty="0" smtClean="0"/>
              <a:t>Inputs: all the arguments you will send to the function</a:t>
            </a:r>
          </a:p>
          <a:p>
            <a:pPr lvl="2"/>
            <a:r>
              <a:rPr lang="en-US" dirty="0" smtClean="0"/>
              <a:t>The preconditions</a:t>
            </a:r>
          </a:p>
          <a:p>
            <a:pPr lvl="2"/>
            <a:r>
              <a:rPr lang="en-US" dirty="0" smtClean="0"/>
              <a:t>Also list whatever user input is given while it is running</a:t>
            </a:r>
          </a:p>
          <a:p>
            <a:pPr lvl="1"/>
            <a:r>
              <a:rPr lang="en-US" sz="2400" dirty="0" smtClean="0"/>
              <a:t>Expected output: what the function should return and any outputs to screens or files</a:t>
            </a:r>
          </a:p>
          <a:p>
            <a:pPr lvl="2"/>
            <a:r>
              <a:rPr lang="en-US" dirty="0" smtClean="0"/>
              <a:t>The return value(s)</a:t>
            </a:r>
          </a:p>
          <a:p>
            <a:pPr lvl="2"/>
            <a:r>
              <a:rPr lang="en-US" dirty="0" smtClean="0"/>
              <a:t>Distinguish the return value from any printed output</a:t>
            </a:r>
            <a:endParaRPr lang="en-US" dirty="0"/>
          </a:p>
        </p:txBody>
      </p:sp>
    </p:spTree>
    <p:extLst>
      <p:ext uri="{BB962C8B-B14F-4D97-AF65-F5344CB8AC3E}">
        <p14:creationId xmlns:p14="http://schemas.microsoft.com/office/powerpoint/2010/main" val="23881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functions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Once the test plan is written, doing the whole program tests is easy.</a:t>
            </a:r>
          </a:p>
          <a:p>
            <a:r>
              <a:rPr lang="en-US" dirty="0" smtClean="0"/>
              <a:t>Just run the program, type the input and verify the output</a:t>
            </a:r>
          </a:p>
          <a:p>
            <a:r>
              <a:rPr lang="en-US" dirty="0" smtClean="0"/>
              <a:t>But how do we do that with separate functions?</a:t>
            </a:r>
          </a:p>
          <a:p>
            <a:r>
              <a:rPr lang="en-US" dirty="0" smtClean="0"/>
              <a:t>One way:  call the function from the shell window</a:t>
            </a:r>
          </a:p>
          <a:p>
            <a:pPr lvl="1"/>
            <a:r>
              <a:rPr lang="en-US" dirty="0" smtClean="0"/>
              <a:t>The interpreter will print the return value of the function if you type in a function call</a:t>
            </a:r>
          </a:p>
          <a:p>
            <a:pPr lvl="1"/>
            <a:r>
              <a:rPr lang="en-US" dirty="0" smtClean="0"/>
              <a:t>You must run the program at least once as a whole before you can do this – get the functions loaded in memory first!</a:t>
            </a:r>
            <a:endParaRPr lang="en-US" dirty="0"/>
          </a:p>
        </p:txBody>
      </p:sp>
    </p:spTree>
    <p:extLst>
      <p:ext uri="{BB962C8B-B14F-4D97-AF65-F5344CB8AC3E}">
        <p14:creationId xmlns:p14="http://schemas.microsoft.com/office/powerpoint/2010/main" val="586420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syntax</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To call (“invoke”) a function, you write its name, followed by its </a:t>
            </a:r>
            <a:r>
              <a:rPr lang="en-US" b="1" dirty="0" smtClean="0"/>
              <a:t>arguments</a:t>
            </a:r>
            <a:r>
              <a:rPr lang="en-US" dirty="0" smtClean="0"/>
              <a:t> in parentheses.</a:t>
            </a:r>
          </a:p>
          <a:p>
            <a:r>
              <a:rPr lang="en-US" dirty="0" smtClean="0"/>
              <a:t>The name of the function is an identifier</a:t>
            </a:r>
          </a:p>
          <a:p>
            <a:pPr lvl="1"/>
            <a:r>
              <a:rPr lang="en-US" dirty="0" smtClean="0"/>
              <a:t>Same rules as for variable names</a:t>
            </a:r>
          </a:p>
          <a:p>
            <a:pPr lvl="1"/>
            <a:r>
              <a:rPr lang="en-US" dirty="0" smtClean="0"/>
              <a:t>Letters, digits, underscore, cannot start with digit</a:t>
            </a:r>
          </a:p>
          <a:p>
            <a:r>
              <a:rPr lang="en-US" dirty="0" smtClean="0"/>
              <a:t>The arguments are a list of expressions, separated by commas</a:t>
            </a:r>
          </a:p>
          <a:p>
            <a:pPr lvl="1"/>
            <a:r>
              <a:rPr lang="en-US" dirty="0" smtClean="0"/>
              <a:t>Arguments are “inputs” that the calling statement sends to the function</a:t>
            </a:r>
          </a:p>
          <a:p>
            <a:pPr lvl="1"/>
            <a:r>
              <a:rPr lang="en-US" dirty="0" smtClean="0"/>
              <a:t>Each function specifies how many arguments it takes</a:t>
            </a:r>
          </a:p>
          <a:p>
            <a:pPr lvl="1"/>
            <a:r>
              <a:rPr lang="en-US" dirty="0" smtClean="0"/>
              <a:t>Some like random() take no arguments</a:t>
            </a:r>
          </a:p>
          <a:p>
            <a:pPr lvl="2"/>
            <a:r>
              <a:rPr lang="en-US" b="1" dirty="0" smtClean="0"/>
              <a:t>But they still need parentheses even if they’re empty!</a:t>
            </a:r>
            <a:endParaRPr lang="en-US" b="1" dirty="0"/>
          </a:p>
        </p:txBody>
      </p:sp>
    </p:spTree>
    <p:extLst>
      <p:ext uri="{BB962C8B-B14F-4D97-AF65-F5344CB8AC3E}">
        <p14:creationId xmlns:p14="http://schemas.microsoft.com/office/powerpoint/2010/main" val="2388384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functions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Another way: write a </a:t>
            </a:r>
            <a:r>
              <a:rPr lang="en-US" b="1" dirty="0" smtClean="0"/>
              <a:t>driver</a:t>
            </a:r>
            <a:r>
              <a:rPr lang="en-US" dirty="0" smtClean="0"/>
              <a:t> function</a:t>
            </a:r>
          </a:p>
          <a:p>
            <a:pPr lvl="1"/>
            <a:r>
              <a:rPr lang="en-US" dirty="0" smtClean="0"/>
              <a:t>A function like </a:t>
            </a:r>
            <a:r>
              <a:rPr lang="en-US" dirty="0" smtClean="0">
                <a:latin typeface="Courier New" panose="02070309020205020404" pitchFamily="49" charset="0"/>
                <a:cs typeface="Courier New" panose="02070309020205020404" pitchFamily="49" charset="0"/>
              </a:rPr>
              <a:t>main</a:t>
            </a:r>
            <a:r>
              <a:rPr lang="en-US" dirty="0" smtClean="0"/>
              <a:t> (maybe named </a:t>
            </a:r>
            <a:r>
              <a:rPr lang="en-US" dirty="0" smtClean="0">
                <a:latin typeface="Courier New" panose="02070309020205020404" pitchFamily="49" charset="0"/>
                <a:cs typeface="Courier New" panose="02070309020205020404" pitchFamily="49" charset="0"/>
              </a:rPr>
              <a:t>tester</a:t>
            </a:r>
            <a:r>
              <a:rPr lang="en-US" dirty="0" smtClean="0"/>
              <a:t> for example)</a:t>
            </a:r>
          </a:p>
          <a:p>
            <a:pPr lvl="1"/>
            <a:r>
              <a:rPr lang="en-US" dirty="0" smtClean="0"/>
              <a:t>But instead of following your design, it just calls the function with the inputs from the unit test</a:t>
            </a:r>
          </a:p>
          <a:p>
            <a:pPr lvl="2"/>
            <a:r>
              <a:rPr lang="en-US" dirty="0" smtClean="0"/>
              <a:t>You can check whether the function returned the correct thing!</a:t>
            </a:r>
          </a:p>
          <a:p>
            <a:pPr lvl="2"/>
            <a:r>
              <a:rPr lang="en-US" dirty="0" smtClean="0"/>
              <a:t>This is one place where it’s okay to hard-code values, especially for arguments</a:t>
            </a:r>
          </a:p>
          <a:p>
            <a:pPr lvl="1"/>
            <a:r>
              <a:rPr lang="en-US" dirty="0" smtClean="0"/>
              <a:t>When you want to run unit tests, just change </a:t>
            </a:r>
            <a:r>
              <a:rPr lang="en-US" dirty="0" smtClean="0">
                <a:latin typeface="Courier New" panose="02070309020205020404" pitchFamily="49" charset="0"/>
                <a:cs typeface="Courier New" panose="02070309020205020404" pitchFamily="49" charset="0"/>
              </a:rPr>
              <a:t>main() </a:t>
            </a:r>
            <a:r>
              <a:rPr lang="en-US" dirty="0" smtClean="0"/>
              <a:t>to </a:t>
            </a:r>
            <a:r>
              <a:rPr lang="en-US" dirty="0" smtClean="0">
                <a:latin typeface="Courier New" panose="02070309020205020404" pitchFamily="49" charset="0"/>
                <a:cs typeface="Courier New" panose="02070309020205020404" pitchFamily="49" charset="0"/>
              </a:rPr>
              <a:t>tester()</a:t>
            </a:r>
          </a:p>
          <a:p>
            <a:r>
              <a:rPr lang="en-US" dirty="0" smtClean="0">
                <a:cs typeface="Courier New" panose="02070309020205020404" pitchFamily="49" charset="0"/>
              </a:rPr>
              <a:t>An example: countsquare-test.py</a:t>
            </a:r>
            <a:endParaRPr lang="en-US" dirty="0">
              <a:cs typeface="Courier New" panose="02070309020205020404" pitchFamily="49" charset="0"/>
            </a:endParaRPr>
          </a:p>
        </p:txBody>
      </p:sp>
    </p:spTree>
    <p:extLst>
      <p:ext uri="{BB962C8B-B14F-4D97-AF65-F5344CB8AC3E}">
        <p14:creationId xmlns:p14="http://schemas.microsoft.com/office/powerpoint/2010/main" val="17728824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avoid repeated code</a:t>
            </a:r>
          </a:p>
          <a:p>
            <a:r>
              <a:rPr lang="en-US" dirty="0" smtClean="0"/>
              <a:t>They allow you to re-use code in a later program</a:t>
            </a:r>
          </a:p>
          <a:p>
            <a:r>
              <a:rPr lang="en-US" dirty="0" smtClean="0"/>
              <a:t>They provide more structure to programs</a:t>
            </a:r>
          </a:p>
          <a:p>
            <a:pPr lvl="1"/>
            <a:r>
              <a:rPr lang="en-US" dirty="0" smtClean="0"/>
              <a:t>The details of complicated procedures are hidden away</a:t>
            </a:r>
          </a:p>
          <a:p>
            <a:pPr lvl="2"/>
            <a:r>
              <a:rPr lang="en-US" dirty="0" smtClean="0"/>
              <a:t>You can choose to look at the details or at the big picture</a:t>
            </a:r>
          </a:p>
          <a:p>
            <a:pPr lvl="1"/>
            <a:r>
              <a:rPr lang="en-US" dirty="0" smtClean="0"/>
              <a:t>Each piece of code deals with one topic</a:t>
            </a:r>
          </a:p>
          <a:p>
            <a:pPr lvl="2"/>
            <a:r>
              <a:rPr lang="en-US" dirty="0" smtClean="0"/>
              <a:t>Makes it easier to focus on one part at a time</a:t>
            </a:r>
          </a:p>
          <a:p>
            <a:pPr lvl="2"/>
            <a:r>
              <a:rPr lang="en-US" dirty="0" smtClean="0"/>
              <a:t>And for different programmers to work on different parts of the same program at the same time</a:t>
            </a:r>
            <a:endParaRPr lang="en-US" dirty="0"/>
          </a:p>
        </p:txBody>
      </p:sp>
    </p:spTree>
    <p:extLst>
      <p:ext uri="{BB962C8B-B14F-4D97-AF65-F5344CB8AC3E}">
        <p14:creationId xmlns:p14="http://schemas.microsoft.com/office/powerpoint/2010/main" val="4198012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functions</a:t>
            </a:r>
            <a:endParaRPr lang="en-US" dirty="0"/>
          </a:p>
        </p:txBody>
      </p:sp>
      <p:sp>
        <p:nvSpPr>
          <p:cNvPr id="3" name="Content Placeholder 2"/>
          <p:cNvSpPr>
            <a:spLocks noGrp="1"/>
          </p:cNvSpPr>
          <p:nvPr>
            <p:ph idx="1"/>
          </p:nvPr>
        </p:nvSpPr>
        <p:spPr/>
        <p:txBody>
          <a:bodyPr/>
          <a:lstStyle/>
          <a:p>
            <a:r>
              <a:rPr lang="en-US" dirty="0" smtClean="0"/>
              <a:t>They are easier to test and debug</a:t>
            </a:r>
          </a:p>
          <a:p>
            <a:pPr lvl="1"/>
            <a:r>
              <a:rPr lang="en-US" dirty="0" smtClean="0"/>
              <a:t>You can focus on testing one piece at a time</a:t>
            </a:r>
          </a:p>
          <a:p>
            <a:pPr lvl="1"/>
            <a:r>
              <a:rPr lang="en-US" dirty="0" smtClean="0"/>
              <a:t>Then put those well-tested pieces together into larger units</a:t>
            </a:r>
          </a:p>
          <a:p>
            <a:pPr lvl="1"/>
            <a:r>
              <a:rPr lang="en-US" dirty="0" smtClean="0"/>
              <a:t>Testing at each stage of development means less time spent debugging!</a:t>
            </a:r>
            <a:endParaRPr lang="en-US" dirty="0"/>
          </a:p>
        </p:txBody>
      </p:sp>
    </p:spTree>
    <p:extLst>
      <p:ext uri="{BB962C8B-B14F-4D97-AF65-F5344CB8AC3E}">
        <p14:creationId xmlns:p14="http://schemas.microsoft.com/office/powerpoint/2010/main" val="19114989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functions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Functions make the program run slightly slower than just embedding the code.</a:t>
            </a:r>
          </a:p>
          <a:p>
            <a:pPr lvl="1"/>
            <a:r>
              <a:rPr lang="en-US" dirty="0" smtClean="0"/>
              <a:t>Arguments have to be copied to parameters, etc.</a:t>
            </a:r>
          </a:p>
          <a:p>
            <a:pPr lvl="1"/>
            <a:r>
              <a:rPr lang="en-US" dirty="0" smtClean="0"/>
              <a:t>Some languages (especially compiled ones) avoid this</a:t>
            </a:r>
          </a:p>
          <a:p>
            <a:r>
              <a:rPr lang="en-US" dirty="0" smtClean="0"/>
              <a:t>Every function takes a bit of memory while it is running</a:t>
            </a:r>
          </a:p>
          <a:p>
            <a:pPr lvl="1"/>
            <a:r>
              <a:rPr lang="en-US" dirty="0" smtClean="0"/>
              <a:t>Parameters, local variables, “where was I?”</a:t>
            </a:r>
          </a:p>
          <a:p>
            <a:pPr lvl="1"/>
            <a:r>
              <a:rPr lang="en-US" dirty="0" smtClean="0"/>
              <a:t>If functions call functions hundreds of calls deep, it could add up to a good piece of memory</a:t>
            </a:r>
          </a:p>
          <a:p>
            <a:pPr lvl="1"/>
            <a:r>
              <a:rPr lang="en-US" dirty="0" smtClean="0"/>
              <a:t>Usually only comes up with recursion (a function calls itself)</a:t>
            </a:r>
          </a:p>
          <a:p>
            <a:r>
              <a:rPr lang="en-US" dirty="0" smtClean="0"/>
              <a:t>More lines of code if you only call it once</a:t>
            </a:r>
          </a:p>
          <a:p>
            <a:pPr lvl="1"/>
            <a:r>
              <a:rPr lang="en-US" dirty="0" smtClean="0"/>
              <a:t>Two or three extra lines:  def, return, and calling the function</a:t>
            </a:r>
          </a:p>
          <a:p>
            <a:pPr lvl="1"/>
            <a:r>
              <a:rPr lang="en-US" dirty="0" smtClean="0"/>
              <a:t>If you call it more than a few times, usually it saves lines!</a:t>
            </a:r>
          </a:p>
          <a:p>
            <a:pPr marL="0" indent="0">
              <a:buNone/>
            </a:pPr>
            <a:r>
              <a:rPr lang="en-US" dirty="0" smtClean="0"/>
              <a:t>Usually the benefits are much higher than the costs!</a:t>
            </a:r>
            <a:endParaRPr lang="en-US" dirty="0"/>
          </a:p>
        </p:txBody>
      </p:sp>
    </p:spTree>
    <p:extLst>
      <p:ext uri="{BB962C8B-B14F-4D97-AF65-F5344CB8AC3E}">
        <p14:creationId xmlns:p14="http://schemas.microsoft.com/office/powerpoint/2010/main" val="29941718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Single-stepping with functions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Remember the three kinds of stepping in the debugger.  They have much to do with functions.</a:t>
            </a:r>
          </a:p>
          <a:p>
            <a:r>
              <a:rPr lang="en-US" dirty="0" smtClean="0"/>
              <a:t>Step into: Pause at the next line (maybe at the top of another function)</a:t>
            </a:r>
          </a:p>
          <a:p>
            <a:r>
              <a:rPr lang="en-US" dirty="0" smtClean="0"/>
              <a:t>Step over: Pause at the next line of </a:t>
            </a:r>
            <a:r>
              <a:rPr lang="en-US" i="1" dirty="0" smtClean="0"/>
              <a:t>this</a:t>
            </a:r>
            <a:r>
              <a:rPr lang="en-US" dirty="0" smtClean="0"/>
              <a:t> function.</a:t>
            </a:r>
          </a:p>
          <a:p>
            <a:r>
              <a:rPr lang="en-US" dirty="0" smtClean="0"/>
              <a:t>Step out: Pause when this function returns</a:t>
            </a:r>
          </a:p>
          <a:p>
            <a:pPr marL="0" indent="0">
              <a:buNone/>
            </a:pPr>
            <a:r>
              <a:rPr lang="en-US" dirty="0" smtClean="0"/>
              <a:t>Let’s see those in action while watching the call stack</a:t>
            </a:r>
            <a:endParaRPr lang="en-US" dirty="0"/>
          </a:p>
        </p:txBody>
      </p:sp>
    </p:spTree>
    <p:extLst>
      <p:ext uri="{BB962C8B-B14F-4D97-AF65-F5344CB8AC3E}">
        <p14:creationId xmlns:p14="http://schemas.microsoft.com/office/powerpoint/2010/main" val="14497501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functions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What if you need to trace a program that has functions?</a:t>
            </a:r>
          </a:p>
          <a:p>
            <a:r>
              <a:rPr lang="en-US" dirty="0" smtClean="0"/>
              <a:t>Our traces have a column for the line number</a:t>
            </a:r>
          </a:p>
          <a:p>
            <a:pPr lvl="1"/>
            <a:r>
              <a:rPr lang="en-US" dirty="0" smtClean="0"/>
              <a:t>We’ll put the function name on the table too</a:t>
            </a:r>
          </a:p>
          <a:p>
            <a:r>
              <a:rPr lang="en-US" dirty="0" smtClean="0"/>
              <a:t>How do we show variables for each function?</a:t>
            </a:r>
          </a:p>
          <a:p>
            <a:pPr lvl="1"/>
            <a:r>
              <a:rPr lang="en-US" dirty="0" smtClean="0"/>
              <a:t>Could have columns for </a:t>
            </a:r>
            <a:r>
              <a:rPr lang="en-US" i="1" dirty="0" smtClean="0"/>
              <a:t>all</a:t>
            </a:r>
            <a:r>
              <a:rPr lang="en-US" dirty="0" smtClean="0"/>
              <a:t> of them …</a:t>
            </a:r>
          </a:p>
          <a:p>
            <a:pPr lvl="1"/>
            <a:r>
              <a:rPr lang="en-US" dirty="0" smtClean="0"/>
              <a:t>… but that could be a lot! </a:t>
            </a:r>
            <a:endParaRPr lang="en-US" dirty="0"/>
          </a:p>
          <a:p>
            <a:pPr lvl="2"/>
            <a:r>
              <a:rPr lang="en-US" dirty="0" smtClean="0"/>
              <a:t>And wouldn’t work with recursive functions</a:t>
            </a:r>
          </a:p>
          <a:p>
            <a:pPr lvl="1"/>
            <a:r>
              <a:rPr lang="en-US" dirty="0" smtClean="0"/>
              <a:t>We’ll indicate when we call a function or return from one</a:t>
            </a:r>
          </a:p>
          <a:p>
            <a:r>
              <a:rPr lang="en-US" dirty="0" smtClean="0"/>
              <a:t>Each function has its own table, which disappears when it returns</a:t>
            </a:r>
            <a:endParaRPr lang="en-US" dirty="0"/>
          </a:p>
        </p:txBody>
      </p:sp>
    </p:spTree>
    <p:extLst>
      <p:ext uri="{BB962C8B-B14F-4D97-AF65-F5344CB8AC3E}">
        <p14:creationId xmlns:p14="http://schemas.microsoft.com/office/powerpoint/2010/main" val="36528736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with functions: example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Let’s trace this program:</a:t>
            </a:r>
          </a:p>
          <a:p>
            <a:pPr marL="514350" indent="-514350">
              <a:buFont typeface="+mj-lt"/>
              <a:buAutoNum type="arabicPeriod"/>
            </a:pPr>
            <a:r>
              <a:rPr lang="en-US" dirty="0" smtClean="0"/>
              <a:t>def triangular (</a:t>
            </a:r>
            <a:r>
              <a:rPr lang="en-US" dirty="0" err="1" smtClean="0"/>
              <a:t>num</a:t>
            </a:r>
            <a:r>
              <a:rPr lang="en-US" dirty="0" smtClean="0"/>
              <a:t>):</a:t>
            </a:r>
          </a:p>
          <a:p>
            <a:pPr marL="514350" indent="-514350">
              <a:buFont typeface="+mj-lt"/>
              <a:buAutoNum type="arabicPeriod"/>
            </a:pPr>
            <a:r>
              <a:rPr lang="en-US" dirty="0"/>
              <a:t> </a:t>
            </a:r>
            <a:r>
              <a:rPr lang="en-US" dirty="0" smtClean="0"/>
              <a:t>    sum = 0</a:t>
            </a:r>
          </a:p>
          <a:p>
            <a:pPr marL="514350" indent="-514350">
              <a:buFont typeface="+mj-lt"/>
              <a:buAutoNum type="arabicPeriod"/>
            </a:pPr>
            <a:r>
              <a:rPr lang="en-US" dirty="0"/>
              <a:t> </a:t>
            </a:r>
            <a:r>
              <a:rPr lang="en-US" dirty="0" smtClean="0"/>
              <a:t>    for i in range(1, </a:t>
            </a:r>
            <a:r>
              <a:rPr lang="en-US" dirty="0" err="1" smtClean="0"/>
              <a:t>num</a:t>
            </a:r>
            <a:r>
              <a:rPr lang="en-US" dirty="0" smtClean="0"/>
              <a:t> + 1):</a:t>
            </a:r>
          </a:p>
          <a:p>
            <a:pPr marL="514350" indent="-514350">
              <a:buFont typeface="+mj-lt"/>
              <a:buAutoNum type="arabicPeriod"/>
            </a:pPr>
            <a:r>
              <a:rPr lang="en-US" dirty="0"/>
              <a:t> </a:t>
            </a:r>
            <a:r>
              <a:rPr lang="en-US" dirty="0" smtClean="0"/>
              <a:t>          sum += I</a:t>
            </a:r>
          </a:p>
          <a:p>
            <a:pPr marL="514350" indent="-514350">
              <a:buFont typeface="+mj-lt"/>
              <a:buAutoNum type="arabicPeriod"/>
            </a:pPr>
            <a:r>
              <a:rPr lang="en-US" dirty="0"/>
              <a:t> </a:t>
            </a:r>
            <a:r>
              <a:rPr lang="en-US" dirty="0" smtClean="0"/>
              <a:t>    return sum</a:t>
            </a:r>
          </a:p>
          <a:p>
            <a:pPr marL="514350" indent="-514350">
              <a:buFont typeface="+mj-lt"/>
              <a:buAutoNum type="arabicPeriod"/>
            </a:pPr>
            <a:r>
              <a:rPr lang="en-US" dirty="0" smtClean="0"/>
              <a:t>def pyramidal (n):</a:t>
            </a:r>
          </a:p>
          <a:p>
            <a:pPr marL="514350" indent="-514350">
              <a:buFont typeface="+mj-lt"/>
              <a:buAutoNum type="arabicPeriod"/>
            </a:pPr>
            <a:r>
              <a:rPr lang="en-US" dirty="0"/>
              <a:t> </a:t>
            </a:r>
            <a:r>
              <a:rPr lang="en-US" dirty="0" smtClean="0"/>
              <a:t>    sum = 0</a:t>
            </a:r>
          </a:p>
          <a:p>
            <a:pPr marL="514350" indent="-514350">
              <a:buFont typeface="+mj-lt"/>
              <a:buAutoNum type="arabicPeriod"/>
            </a:pPr>
            <a:r>
              <a:rPr lang="en-US" dirty="0"/>
              <a:t> </a:t>
            </a:r>
            <a:r>
              <a:rPr lang="en-US" dirty="0" smtClean="0"/>
              <a:t>    for i in range(1, n + 1):</a:t>
            </a:r>
          </a:p>
          <a:p>
            <a:pPr marL="514350" indent="-514350">
              <a:buFont typeface="+mj-lt"/>
              <a:buAutoNum type="arabicPeriod"/>
            </a:pPr>
            <a:r>
              <a:rPr lang="en-US" dirty="0"/>
              <a:t> </a:t>
            </a:r>
            <a:r>
              <a:rPr lang="en-US" dirty="0" smtClean="0"/>
              <a:t>         sum += triangular(i)</a:t>
            </a:r>
          </a:p>
          <a:p>
            <a:pPr marL="514350" indent="-514350">
              <a:buFont typeface="+mj-lt"/>
              <a:buAutoNum type="arabicPeriod"/>
            </a:pPr>
            <a:r>
              <a:rPr lang="en-US" dirty="0"/>
              <a:t> </a:t>
            </a:r>
            <a:r>
              <a:rPr lang="en-US" dirty="0" smtClean="0"/>
              <a:t>     return sum</a:t>
            </a:r>
          </a:p>
          <a:p>
            <a:pPr marL="514350" indent="-514350">
              <a:buFont typeface="+mj-lt"/>
              <a:buAutoNum type="arabicPeriod"/>
            </a:pPr>
            <a:r>
              <a:rPr lang="en-US" dirty="0" smtClean="0"/>
              <a:t>def main():</a:t>
            </a:r>
          </a:p>
          <a:p>
            <a:pPr marL="514350" indent="-514350">
              <a:buFont typeface="+mj-lt"/>
              <a:buAutoNum type="arabicPeriod"/>
            </a:pPr>
            <a:r>
              <a:rPr lang="en-US" dirty="0"/>
              <a:t> </a:t>
            </a:r>
            <a:r>
              <a:rPr lang="en-US" dirty="0" smtClean="0"/>
              <a:t>     </a:t>
            </a:r>
            <a:r>
              <a:rPr lang="en-US" dirty="0" err="1" smtClean="0"/>
              <a:t>pyr</a:t>
            </a:r>
            <a:r>
              <a:rPr lang="en-US" dirty="0" smtClean="0"/>
              <a:t> = pyramidal(2)</a:t>
            </a:r>
          </a:p>
          <a:p>
            <a:pPr marL="514350" indent="-514350">
              <a:buFont typeface="+mj-lt"/>
              <a:buAutoNum type="arabicPeriod"/>
            </a:pPr>
            <a:r>
              <a:rPr lang="en-US" dirty="0"/>
              <a:t> </a:t>
            </a:r>
            <a:r>
              <a:rPr lang="en-US" dirty="0" smtClean="0"/>
              <a:t>     print(</a:t>
            </a:r>
            <a:r>
              <a:rPr lang="en-US" dirty="0" err="1" smtClean="0"/>
              <a:t>pyr</a:t>
            </a:r>
            <a:r>
              <a:rPr lang="en-US" dirty="0" smtClean="0"/>
              <a:t>)</a:t>
            </a:r>
          </a:p>
          <a:p>
            <a:pPr marL="514350" indent="-514350">
              <a:buFont typeface="+mj-lt"/>
              <a:buAutoNum type="arabicPeriod"/>
            </a:pPr>
            <a:r>
              <a:rPr lang="en-US" dirty="0" smtClean="0"/>
              <a:t>main()</a:t>
            </a:r>
          </a:p>
        </p:txBody>
      </p:sp>
    </p:spTree>
    <p:extLst>
      <p:ext uri="{BB962C8B-B14F-4D97-AF65-F5344CB8AC3E}">
        <p14:creationId xmlns:p14="http://schemas.microsoft.com/office/powerpoint/2010/main" val="4700362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of functions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772266"/>
              </p:ext>
            </p:extLst>
          </p:nvPr>
        </p:nvGraphicFramePr>
        <p:xfrm>
          <a:off x="457200" y="1600200"/>
          <a:ext cx="4038600" cy="741680"/>
        </p:xfrm>
        <a:graphic>
          <a:graphicData uri="http://schemas.openxmlformats.org/drawingml/2006/table">
            <a:tbl>
              <a:tblPr firstRow="1" bandRow="1">
                <a:tableStyleId>{5C22544A-7EE6-4342-B048-85BDC9FD1C3A}</a:tableStyleId>
              </a:tblPr>
              <a:tblGrid>
                <a:gridCol w="1346200"/>
                <a:gridCol w="635000"/>
                <a:gridCol w="2057400"/>
              </a:tblGrid>
              <a:tr h="370840">
                <a:tc>
                  <a:txBody>
                    <a:bodyPr/>
                    <a:lstStyle/>
                    <a:p>
                      <a:r>
                        <a:rPr lang="en-US" dirty="0" smtClean="0"/>
                        <a:t>Main</a:t>
                      </a:r>
                      <a:endParaRPr lang="en-US" dirty="0"/>
                    </a:p>
                  </a:txBody>
                  <a:tcPr/>
                </a:tc>
                <a:tc>
                  <a:txBody>
                    <a:bodyPr/>
                    <a:lstStyle/>
                    <a:p>
                      <a:r>
                        <a:rPr lang="en-US" dirty="0" err="1" smtClean="0"/>
                        <a:t>pyr</a:t>
                      </a:r>
                      <a:endParaRPr lang="en-US" dirty="0"/>
                    </a:p>
                  </a:txBody>
                  <a:tcPr/>
                </a:tc>
                <a:tc>
                  <a:txBody>
                    <a:bodyPr/>
                    <a:lstStyle/>
                    <a:p>
                      <a:r>
                        <a:rPr lang="en-US" dirty="0" smtClean="0"/>
                        <a:t>Action/Output</a:t>
                      </a:r>
                      <a:endParaRPr lang="en-US" dirty="0"/>
                    </a:p>
                  </a:txBody>
                  <a:tcPr/>
                </a:tc>
              </a:tr>
              <a:tr h="370840">
                <a:tc>
                  <a:txBody>
                    <a:bodyPr/>
                    <a:lstStyle/>
                    <a:p>
                      <a:r>
                        <a:rPr lang="en-US" dirty="0" smtClean="0"/>
                        <a:t>12</a:t>
                      </a:r>
                      <a:endParaRPr lang="en-US" dirty="0"/>
                    </a:p>
                  </a:txBody>
                  <a:tcPr/>
                </a:tc>
                <a:tc>
                  <a:txBody>
                    <a:bodyPr/>
                    <a:lstStyle/>
                    <a:p>
                      <a:r>
                        <a:rPr lang="en-US" dirty="0" smtClean="0"/>
                        <a:t>-----</a:t>
                      </a:r>
                      <a:endParaRPr lang="en-US" dirty="0"/>
                    </a:p>
                  </a:txBody>
                  <a:tcPr/>
                </a:tc>
                <a:tc>
                  <a:txBody>
                    <a:bodyPr/>
                    <a:lstStyle/>
                    <a:p>
                      <a:r>
                        <a:rPr lang="en-US" dirty="0" smtClean="0"/>
                        <a:t>(call pyramidal(2))</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95952068"/>
              </p:ext>
            </p:extLst>
          </p:nvPr>
        </p:nvGraphicFramePr>
        <p:xfrm>
          <a:off x="1600200" y="2590800"/>
          <a:ext cx="4648200" cy="1849120"/>
        </p:xfrm>
        <a:graphic>
          <a:graphicData uri="http://schemas.openxmlformats.org/drawingml/2006/table">
            <a:tbl>
              <a:tblPr firstRow="1" bandRow="1">
                <a:tableStyleId>{5C22544A-7EE6-4342-B048-85BDC9FD1C3A}</a:tableStyleId>
              </a:tblPr>
              <a:tblGrid>
                <a:gridCol w="1447800"/>
                <a:gridCol w="357505"/>
                <a:gridCol w="633730"/>
                <a:gridCol w="456565"/>
                <a:gridCol w="1752600"/>
              </a:tblGrid>
              <a:tr h="243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6</a:t>
                      </a:r>
                      <a:endParaRPr lang="en-US" dirty="0"/>
                    </a:p>
                  </a:txBody>
                  <a:tcPr/>
                </a:tc>
                <a:tc>
                  <a:txBody>
                    <a:bodyPr/>
                    <a:lstStyle/>
                    <a:p>
                      <a:pPr algn="ctr"/>
                      <a:r>
                        <a:rPr lang="en-US" dirty="0" smtClean="0"/>
                        <a:t>2</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endParaRPr lang="en-US"/>
                    </a:p>
                  </a:txBody>
                  <a:tcPr/>
                </a:tc>
              </a:tr>
              <a:tr h="370840">
                <a:tc>
                  <a:txBody>
                    <a:bodyPr/>
                    <a:lstStyle/>
                    <a:p>
                      <a:pPr algn="ctr"/>
                      <a:r>
                        <a:rPr lang="en-US" dirty="0" smtClean="0"/>
                        <a:t>7</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a:t>
                      </a:r>
                      <a:endParaRPr lang="en-US" dirty="0"/>
                    </a:p>
                  </a:txBody>
                  <a:tcPr/>
                </a:tc>
                <a:tc>
                  <a:txBody>
                    <a:bodyPr/>
                    <a:lstStyle/>
                    <a:p>
                      <a:endParaRPr lang="en-US"/>
                    </a:p>
                  </a:txBody>
                  <a:tcPr/>
                </a:tc>
              </a:tr>
              <a:tr h="370840">
                <a:tc>
                  <a:txBody>
                    <a:bodyPr/>
                    <a:lstStyle/>
                    <a:p>
                      <a:pPr algn="ctr"/>
                      <a:r>
                        <a:rPr lang="en-US" dirty="0" smtClean="0"/>
                        <a:t>8</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endParaRPr lang="en-US" dirty="0"/>
                    </a:p>
                  </a:txBody>
                  <a:tcPr/>
                </a:tc>
              </a:tr>
              <a:tr h="370840">
                <a:tc>
                  <a:txBody>
                    <a:bodyPr/>
                    <a:lstStyle/>
                    <a:p>
                      <a:pPr algn="ctr"/>
                      <a:r>
                        <a:rPr lang="en-US" dirty="0" smtClean="0"/>
                        <a:t>9</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r>
                        <a:rPr lang="en-US" dirty="0" smtClean="0"/>
                        <a:t>call</a:t>
                      </a:r>
                      <a:r>
                        <a:rPr lang="en-US" baseline="0" dirty="0" smtClean="0"/>
                        <a:t> triangular(1)</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82439032"/>
              </p:ext>
            </p:extLst>
          </p:nvPr>
        </p:nvGraphicFramePr>
        <p:xfrm>
          <a:off x="3048000" y="4419600"/>
          <a:ext cx="5109210" cy="2225040"/>
        </p:xfrm>
        <a:graphic>
          <a:graphicData uri="http://schemas.openxmlformats.org/drawingml/2006/table">
            <a:tbl>
              <a:tblPr firstRow="1" bandRow="1">
                <a:tableStyleId>{5C22544A-7EE6-4342-B048-85BDC9FD1C3A}</a:tableStyleId>
              </a:tblPr>
              <a:tblGrid>
                <a:gridCol w="1424305"/>
                <a:gridCol w="665480"/>
                <a:gridCol w="633730"/>
                <a:gridCol w="400685"/>
                <a:gridCol w="1985010"/>
              </a:tblGrid>
              <a:tr h="370840">
                <a:tc>
                  <a:txBody>
                    <a:bodyPr/>
                    <a:lstStyle/>
                    <a:p>
                      <a:r>
                        <a:rPr lang="en-US" dirty="0" smtClean="0"/>
                        <a:t>triangular(1)</a:t>
                      </a:r>
                      <a:endParaRPr lang="en-US" dirty="0"/>
                    </a:p>
                  </a:txBody>
                  <a:tcPr/>
                </a:tc>
                <a:tc>
                  <a:txBody>
                    <a:bodyPr/>
                    <a:lstStyle/>
                    <a:p>
                      <a:r>
                        <a:rPr lang="en-US" dirty="0" err="1" smtClean="0"/>
                        <a:t>num</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dirty="0"/>
                    </a:p>
                  </a:txBody>
                  <a:tcPr/>
                </a:tc>
              </a:tr>
              <a:tr h="370840">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endParaRPr lang="en-US" dirty="0"/>
                    </a:p>
                  </a:txBody>
                  <a:tcPr/>
                </a:tc>
              </a:tr>
              <a:tr h="370840">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dirty="0"/>
                    </a:p>
                  </a:txBody>
                  <a:tcPr/>
                </a:tc>
              </a:tr>
              <a:tr h="370840">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(return 1)</a:t>
                      </a:r>
                      <a:endParaRPr lang="en-US" dirty="0"/>
                    </a:p>
                  </a:txBody>
                  <a:tcPr/>
                </a:tc>
              </a:tr>
            </a:tbl>
          </a:graphicData>
        </a:graphic>
      </p:graphicFrame>
    </p:spTree>
    <p:extLst>
      <p:ext uri="{BB962C8B-B14F-4D97-AF65-F5344CB8AC3E}">
        <p14:creationId xmlns:p14="http://schemas.microsoft.com/office/powerpoint/2010/main" val="149998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9764285"/>
              </p:ext>
            </p:extLst>
          </p:nvPr>
        </p:nvGraphicFramePr>
        <p:xfrm>
          <a:off x="1447800" y="1600200"/>
          <a:ext cx="5181600" cy="1483360"/>
        </p:xfrm>
        <a:graphic>
          <a:graphicData uri="http://schemas.openxmlformats.org/drawingml/2006/table">
            <a:tbl>
              <a:tblPr firstRow="1" bandRow="1">
                <a:tableStyleId>{5C22544A-7EE6-4342-B048-85BDC9FD1C3A}</a:tableStyleId>
              </a:tblPr>
              <a:tblGrid>
                <a:gridCol w="1782337"/>
                <a:gridCol w="387136"/>
                <a:gridCol w="686255"/>
                <a:gridCol w="314935"/>
                <a:gridCol w="2010937"/>
              </a:tblGrid>
              <a:tr h="370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endParaRPr lang="en-US" dirty="0"/>
                    </a:p>
                  </a:txBody>
                  <a:tcPr/>
                </a:tc>
              </a:tr>
              <a:tr h="370840">
                <a:tc>
                  <a:txBody>
                    <a:bodyPr/>
                    <a:lstStyle/>
                    <a:p>
                      <a:pPr algn="ctr"/>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(call</a:t>
                      </a:r>
                      <a:r>
                        <a:rPr lang="en-US" baseline="0" dirty="0" smtClean="0"/>
                        <a:t> triangular(2))</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26527171"/>
              </p:ext>
            </p:extLst>
          </p:nvPr>
        </p:nvGraphicFramePr>
        <p:xfrm>
          <a:off x="2590800" y="3276600"/>
          <a:ext cx="5410200" cy="2966720"/>
        </p:xfrm>
        <a:graphic>
          <a:graphicData uri="http://schemas.openxmlformats.org/drawingml/2006/table">
            <a:tbl>
              <a:tblPr firstRow="1" bandRow="1">
                <a:tableStyleId>{5C22544A-7EE6-4342-B048-85BDC9FD1C3A}</a:tableStyleId>
              </a:tblPr>
              <a:tblGrid>
                <a:gridCol w="1445895"/>
                <a:gridCol w="665480"/>
                <a:gridCol w="633730"/>
                <a:gridCol w="455295"/>
                <a:gridCol w="2209800"/>
              </a:tblGrid>
              <a:tr h="370840">
                <a:tc>
                  <a:txBody>
                    <a:bodyPr/>
                    <a:lstStyle/>
                    <a:p>
                      <a:r>
                        <a:rPr lang="en-US" dirty="0" smtClean="0"/>
                        <a:t>triangular(2)</a:t>
                      </a:r>
                      <a:endParaRPr lang="en-US" dirty="0"/>
                    </a:p>
                  </a:txBody>
                  <a:tcPr/>
                </a:tc>
                <a:tc>
                  <a:txBody>
                    <a:bodyPr/>
                    <a:lstStyle/>
                    <a:p>
                      <a:r>
                        <a:rPr lang="en-US" dirty="0" err="1" smtClean="0"/>
                        <a:t>num</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pPr algn="ctr"/>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pPr algn="ctr"/>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a:t>
                      </a:r>
                      <a:endParaRPr lang="en-US" dirty="0"/>
                    </a:p>
                  </a:txBody>
                  <a:tcPr/>
                </a:tc>
                <a:tc>
                  <a:txBody>
                    <a:bodyPr/>
                    <a:lstStyle/>
                    <a:p>
                      <a:endParaRPr lang="en-US"/>
                    </a:p>
                  </a:txBody>
                  <a:tcPr/>
                </a:tc>
              </a:tr>
              <a:tr h="370840">
                <a:tc>
                  <a:txBody>
                    <a:bodyPr/>
                    <a:lstStyle/>
                    <a:p>
                      <a:pPr algn="ctr"/>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pPr algn="ctr"/>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endParaRPr lang="en-US" dirty="0"/>
                    </a:p>
                  </a:txBody>
                  <a:tcPr/>
                </a:tc>
              </a:tr>
              <a:tr h="370840">
                <a:tc>
                  <a:txBody>
                    <a:bodyPr/>
                    <a:lstStyle/>
                    <a:p>
                      <a:pPr algn="ctr"/>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endParaRPr lang="en-US"/>
                    </a:p>
                  </a:txBody>
                  <a:tcPr/>
                </a:tc>
              </a:tr>
              <a:tr h="370840">
                <a:tc>
                  <a:txBody>
                    <a:bodyPr/>
                    <a:lstStyle/>
                    <a:p>
                      <a:pPr algn="ctr"/>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 (return 3)</a:t>
                      </a:r>
                      <a:endParaRPr lang="en-US" dirty="0"/>
                    </a:p>
                  </a:txBody>
                  <a:tcPr/>
                </a:tc>
              </a:tr>
            </a:tbl>
          </a:graphicData>
        </a:graphic>
      </p:graphicFrame>
    </p:spTree>
    <p:extLst>
      <p:ext uri="{BB962C8B-B14F-4D97-AF65-F5344CB8AC3E}">
        <p14:creationId xmlns:p14="http://schemas.microsoft.com/office/powerpoint/2010/main" val="38502192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 concluded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334188"/>
              </p:ext>
            </p:extLst>
          </p:nvPr>
        </p:nvGraphicFramePr>
        <p:xfrm>
          <a:off x="1447800" y="1600200"/>
          <a:ext cx="4947920" cy="1112520"/>
        </p:xfrm>
        <a:graphic>
          <a:graphicData uri="http://schemas.openxmlformats.org/drawingml/2006/table">
            <a:tbl>
              <a:tblPr firstRow="1" bandRow="1">
                <a:tableStyleId>{5C22544A-7EE6-4342-B048-85BDC9FD1C3A}</a:tableStyleId>
              </a:tblPr>
              <a:tblGrid>
                <a:gridCol w="1676400"/>
                <a:gridCol w="701040"/>
                <a:gridCol w="633730"/>
                <a:gridCol w="290830"/>
                <a:gridCol w="1645920"/>
              </a:tblGrid>
              <a:tr h="370840">
                <a:tc>
                  <a:txBody>
                    <a:bodyPr/>
                    <a:lstStyle/>
                    <a:p>
                      <a:r>
                        <a:rPr lang="en-US" dirty="0" smtClean="0"/>
                        <a:t>pyramidal(2)</a:t>
                      </a:r>
                      <a:endParaRPr lang="en-US" dirty="0"/>
                    </a:p>
                  </a:txBody>
                  <a:tcPr/>
                </a:tc>
                <a:tc>
                  <a:txBody>
                    <a:bodyPr/>
                    <a:lstStyle/>
                    <a:p>
                      <a:r>
                        <a:rPr lang="en-US" dirty="0" smtClean="0"/>
                        <a:t>n</a:t>
                      </a:r>
                      <a:endParaRPr lang="en-US" dirty="0"/>
                    </a:p>
                  </a:txBody>
                  <a:tcPr/>
                </a:tc>
                <a:tc>
                  <a:txBody>
                    <a:bodyPr/>
                    <a:lstStyle/>
                    <a:p>
                      <a:r>
                        <a:rPr lang="en-US" dirty="0" smtClean="0"/>
                        <a:t>sum</a:t>
                      </a:r>
                      <a:endParaRPr lang="en-US" dirty="0"/>
                    </a:p>
                  </a:txBody>
                  <a:tcPr/>
                </a:tc>
                <a:tc>
                  <a:txBody>
                    <a:bodyPr/>
                    <a:lstStyle/>
                    <a:p>
                      <a:r>
                        <a:rPr lang="en-US" dirty="0" smtClean="0"/>
                        <a:t>i</a:t>
                      </a:r>
                      <a:endParaRPr lang="en-US" dirty="0"/>
                    </a:p>
                  </a:txBody>
                  <a:tcPr/>
                </a:tc>
                <a:tc>
                  <a:txBody>
                    <a:bodyPr/>
                    <a:lstStyle/>
                    <a:p>
                      <a:r>
                        <a:rPr lang="en-US" dirty="0" smtClean="0"/>
                        <a:t>Action/Output</a:t>
                      </a:r>
                      <a:endParaRPr lang="en-US" dirty="0"/>
                    </a:p>
                  </a:txBody>
                  <a:tcPr/>
                </a:tc>
              </a:tr>
              <a:tr h="370840">
                <a:tc>
                  <a:txBody>
                    <a:bodyPr/>
                    <a:lstStyle/>
                    <a:p>
                      <a:r>
                        <a:rPr lang="en-US" dirty="0" smtClean="0"/>
                        <a:t>9</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10</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 (return 4)</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58411660"/>
              </p:ext>
            </p:extLst>
          </p:nvPr>
        </p:nvGraphicFramePr>
        <p:xfrm>
          <a:off x="838200" y="2895600"/>
          <a:ext cx="3276599" cy="1112520"/>
        </p:xfrm>
        <a:graphic>
          <a:graphicData uri="http://schemas.openxmlformats.org/drawingml/2006/table">
            <a:tbl>
              <a:tblPr firstRow="1" bandRow="1">
                <a:tableStyleId>{5C22544A-7EE6-4342-B048-85BDC9FD1C3A}</a:tableStyleId>
              </a:tblPr>
              <a:tblGrid>
                <a:gridCol w="815800"/>
                <a:gridCol w="520584"/>
                <a:gridCol w="1940215"/>
              </a:tblGrid>
              <a:tr h="370840">
                <a:tc>
                  <a:txBody>
                    <a:bodyPr/>
                    <a:lstStyle/>
                    <a:p>
                      <a:r>
                        <a:rPr lang="en-US" dirty="0" smtClean="0"/>
                        <a:t>main()</a:t>
                      </a:r>
                      <a:endParaRPr lang="en-US" dirty="0"/>
                    </a:p>
                  </a:txBody>
                  <a:tcPr/>
                </a:tc>
                <a:tc>
                  <a:txBody>
                    <a:bodyPr/>
                    <a:lstStyle/>
                    <a:p>
                      <a:r>
                        <a:rPr lang="en-US" dirty="0" err="1" smtClean="0"/>
                        <a:t>pyr</a:t>
                      </a:r>
                      <a:endParaRPr lang="en-US" dirty="0"/>
                    </a:p>
                  </a:txBody>
                  <a:tcPr/>
                </a:tc>
                <a:tc>
                  <a:txBody>
                    <a:bodyPr/>
                    <a:lstStyle/>
                    <a:p>
                      <a:r>
                        <a:rPr lang="en-US" dirty="0" smtClean="0"/>
                        <a:t>Action/Output</a:t>
                      </a:r>
                      <a:endParaRPr lang="en-US" dirty="0"/>
                    </a:p>
                  </a:txBody>
                  <a:tcPr/>
                </a:tc>
              </a:tr>
              <a:tr h="370840">
                <a:tc>
                  <a:txBody>
                    <a:bodyPr/>
                    <a:lstStyle/>
                    <a:p>
                      <a:r>
                        <a:rPr lang="en-US" dirty="0" smtClean="0"/>
                        <a:t>12</a:t>
                      </a:r>
                      <a:endParaRPr lang="en-US" dirty="0"/>
                    </a:p>
                  </a:txBody>
                  <a:tcPr/>
                </a:tc>
                <a:tc>
                  <a:txBody>
                    <a:bodyPr/>
                    <a:lstStyle/>
                    <a:p>
                      <a:r>
                        <a:rPr lang="en-US" dirty="0" smtClean="0"/>
                        <a:t>4</a:t>
                      </a:r>
                      <a:endParaRPr lang="en-US" dirty="0"/>
                    </a:p>
                  </a:txBody>
                  <a:tcPr/>
                </a:tc>
                <a:tc>
                  <a:txBody>
                    <a:bodyPr/>
                    <a:lstStyle/>
                    <a:p>
                      <a:endParaRPr lang="en-US" dirty="0"/>
                    </a:p>
                  </a:txBody>
                  <a:tcPr/>
                </a:tc>
              </a:tr>
              <a:tr h="370840">
                <a:tc>
                  <a:txBody>
                    <a:bodyPr/>
                    <a:lstStyle/>
                    <a:p>
                      <a:r>
                        <a:rPr lang="en-US" dirty="0" smtClean="0"/>
                        <a:t>13</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r>
            </a:tbl>
          </a:graphicData>
        </a:graphic>
      </p:graphicFrame>
    </p:spTree>
    <p:extLst>
      <p:ext uri="{BB962C8B-B14F-4D97-AF65-F5344CB8AC3E}">
        <p14:creationId xmlns:p14="http://schemas.microsoft.com/office/powerpoint/2010/main" val="942859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semantics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When you call a function:</a:t>
            </a:r>
          </a:p>
          <a:p>
            <a:r>
              <a:rPr lang="en-US" dirty="0" smtClean="0"/>
              <a:t>The interpreter pauses execution of the code that made the function call</a:t>
            </a:r>
          </a:p>
          <a:p>
            <a:pPr lvl="1"/>
            <a:r>
              <a:rPr lang="en-US" dirty="0" smtClean="0"/>
              <a:t>But it remembers where it was</a:t>
            </a:r>
          </a:p>
          <a:p>
            <a:r>
              <a:rPr lang="en-US" dirty="0" smtClean="0"/>
              <a:t>The interpreter runs the code of the called function</a:t>
            </a:r>
          </a:p>
          <a:p>
            <a:pPr lvl="1"/>
            <a:r>
              <a:rPr lang="en-US" dirty="0" smtClean="0"/>
              <a:t>It makes the arguments available to the function by copying them into the parameters</a:t>
            </a:r>
          </a:p>
          <a:p>
            <a:r>
              <a:rPr lang="en-US" dirty="0" smtClean="0"/>
              <a:t>The function finishes or </a:t>
            </a:r>
            <a:r>
              <a:rPr lang="en-US" b="1" dirty="0" smtClean="0"/>
              <a:t>returns</a:t>
            </a:r>
            <a:endParaRPr lang="en-US" dirty="0" smtClean="0"/>
          </a:p>
          <a:p>
            <a:pPr lvl="1"/>
            <a:r>
              <a:rPr lang="en-US" dirty="0" smtClean="0"/>
              <a:t>The interpreter picks up where it left off</a:t>
            </a:r>
          </a:p>
          <a:p>
            <a:pPr lvl="1"/>
            <a:r>
              <a:rPr lang="en-US" dirty="0" smtClean="0"/>
              <a:t>The value of the function call Is whatever value the function returned (or None if it does not explicitly return anything)</a:t>
            </a:r>
            <a:endParaRPr lang="en-US" dirty="0"/>
          </a:p>
        </p:txBody>
      </p:sp>
    </p:spTree>
    <p:extLst>
      <p:ext uri="{BB962C8B-B14F-4D97-AF65-F5344CB8AC3E}">
        <p14:creationId xmlns:p14="http://schemas.microsoft.com/office/powerpoint/2010/main" val="33685360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functions: the call stack</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What happens if we set a breakpoint in triangular?</a:t>
            </a:r>
          </a:p>
          <a:p>
            <a:r>
              <a:rPr lang="en-US" dirty="0" smtClean="0"/>
              <a:t>How did we get there?</a:t>
            </a:r>
          </a:p>
          <a:p>
            <a:pPr lvl="1"/>
            <a:r>
              <a:rPr lang="en-US" dirty="0" smtClean="0"/>
              <a:t>Called by pyramidal</a:t>
            </a:r>
          </a:p>
          <a:p>
            <a:pPr lvl="1"/>
            <a:r>
              <a:rPr lang="en-US" dirty="0" smtClean="0"/>
              <a:t>So we’ll go back there when triangular returns</a:t>
            </a:r>
          </a:p>
          <a:p>
            <a:r>
              <a:rPr lang="en-US" dirty="0" smtClean="0"/>
              <a:t>How did we get to pyramidal?</a:t>
            </a:r>
          </a:p>
          <a:p>
            <a:pPr lvl="1"/>
            <a:r>
              <a:rPr lang="en-US" dirty="0" smtClean="0"/>
              <a:t>Called by main</a:t>
            </a:r>
          </a:p>
          <a:p>
            <a:pPr lvl="1"/>
            <a:r>
              <a:rPr lang="en-US" dirty="0" smtClean="0"/>
              <a:t>So we’ll go back here when pyramidal returns</a:t>
            </a:r>
          </a:p>
          <a:p>
            <a:r>
              <a:rPr lang="en-US" dirty="0" smtClean="0"/>
              <a:t>When functions return, execution goes back to the calling code</a:t>
            </a:r>
          </a:p>
          <a:p>
            <a:pPr lvl="1"/>
            <a:r>
              <a:rPr lang="en-US" dirty="0" smtClean="0"/>
              <a:t>So the interpreter has to keep track of all the calling</a:t>
            </a:r>
          </a:p>
          <a:p>
            <a:pPr lvl="1"/>
            <a:r>
              <a:rPr lang="en-US" dirty="0" smtClean="0"/>
              <a:t>Who called the current function, who called them, who called them…</a:t>
            </a:r>
          </a:p>
        </p:txBody>
      </p:sp>
    </p:spTree>
    <p:extLst>
      <p:ext uri="{BB962C8B-B14F-4D97-AF65-F5344CB8AC3E}">
        <p14:creationId xmlns:p14="http://schemas.microsoft.com/office/powerpoint/2010/main" val="41590700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call stack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interpreter tracks all this info with a data structure called the </a:t>
            </a:r>
            <a:r>
              <a:rPr lang="en-US" b="1" dirty="0" smtClean="0"/>
              <a:t>call stack</a:t>
            </a:r>
            <a:endParaRPr lang="en-US" dirty="0" smtClean="0"/>
          </a:p>
          <a:p>
            <a:pPr lvl="1"/>
            <a:r>
              <a:rPr lang="en-US" dirty="0" smtClean="0"/>
              <a:t>Each item on the call stack is a function call in progress</a:t>
            </a:r>
          </a:p>
          <a:p>
            <a:pPr lvl="1"/>
            <a:r>
              <a:rPr lang="en-US" dirty="0" smtClean="0"/>
              <a:t>The local variables for that function are also kept on the stack</a:t>
            </a:r>
          </a:p>
          <a:p>
            <a:pPr lvl="1"/>
            <a:r>
              <a:rPr lang="en-US" dirty="0" smtClean="0"/>
              <a:t>Calling causes a new item to be put on top of the stack</a:t>
            </a:r>
          </a:p>
          <a:p>
            <a:pPr lvl="1"/>
            <a:r>
              <a:rPr lang="en-US" dirty="0" smtClean="0"/>
              <a:t>Returning removes the item that is on top of the stack</a:t>
            </a:r>
          </a:p>
          <a:p>
            <a:pPr lvl="1"/>
            <a:r>
              <a:rPr lang="en-US" dirty="0" smtClean="0"/>
              <a:t>The debugger shows it to you but </a:t>
            </a:r>
            <a:r>
              <a:rPr lang="en-US" b="1" dirty="0" smtClean="0"/>
              <a:t>upside down</a:t>
            </a:r>
            <a:r>
              <a:rPr lang="en-US" dirty="0" smtClean="0"/>
              <a:t>!</a:t>
            </a:r>
          </a:p>
          <a:p>
            <a:pPr lvl="2"/>
            <a:r>
              <a:rPr lang="en-US" dirty="0" smtClean="0"/>
              <a:t>Both WingIDE and IDLE show it in such a way that main() is at the top of the call stack window, new functions are added as you go down  </a:t>
            </a:r>
          </a:p>
          <a:p>
            <a:pPr lvl="2"/>
            <a:r>
              <a:rPr lang="en-US" dirty="0" smtClean="0"/>
              <a:t>Computer scientists consider the start of any stack as the bottom and add things to the top</a:t>
            </a:r>
            <a:endParaRPr lang="en-US" dirty="0"/>
          </a:p>
        </p:txBody>
      </p:sp>
    </p:spTree>
    <p:extLst>
      <p:ext uri="{BB962C8B-B14F-4D97-AF65-F5344CB8AC3E}">
        <p14:creationId xmlns:p14="http://schemas.microsoft.com/office/powerpoint/2010/main" val="1372165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Structured programming guarantees</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subprogram (function) finishes, control returns to where the function was called from</a:t>
            </a:r>
          </a:p>
          <a:p>
            <a:r>
              <a:rPr lang="en-US" dirty="0" smtClean="0"/>
              <a:t>A function should have ONE return statement as the last line of the function definition (One entrance, one exit guarantee) or NO return statement, in which case all the statements in the definition are executed, then control returns to where it was called from</a:t>
            </a:r>
            <a:endParaRPr lang="en-US" dirty="0"/>
          </a:p>
        </p:txBody>
      </p:sp>
    </p:spTree>
    <p:extLst>
      <p:ext uri="{BB962C8B-B14F-4D97-AF65-F5344CB8AC3E}">
        <p14:creationId xmlns:p14="http://schemas.microsoft.com/office/powerpoint/2010/main" val="3022986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function</a:t>
            </a:r>
            <a:endParaRPr lang="en-US" dirty="0"/>
          </a:p>
        </p:txBody>
      </p:sp>
      <p:sp>
        <p:nvSpPr>
          <p:cNvPr id="3" name="Content Placeholder 2"/>
          <p:cNvSpPr>
            <a:spLocks noGrp="1"/>
          </p:cNvSpPr>
          <p:nvPr>
            <p:ph idx="1"/>
          </p:nvPr>
        </p:nvSpPr>
        <p:spPr/>
        <p:txBody>
          <a:bodyPr/>
          <a:lstStyle/>
          <a:p>
            <a:r>
              <a:rPr lang="en-US" dirty="0" smtClean="0"/>
              <a:t>To </a:t>
            </a:r>
            <a:r>
              <a:rPr lang="en-US" b="1" dirty="0" smtClean="0"/>
              <a:t>define</a:t>
            </a:r>
            <a:r>
              <a:rPr lang="en-US" dirty="0" smtClean="0"/>
              <a:t> a function, you need to specify three things:</a:t>
            </a:r>
          </a:p>
          <a:p>
            <a:pPr lvl="1"/>
            <a:r>
              <a:rPr lang="en-US" dirty="0" smtClean="0"/>
              <a:t>The </a:t>
            </a:r>
            <a:r>
              <a:rPr lang="en-US" b="1" dirty="0" smtClean="0"/>
              <a:t>name </a:t>
            </a:r>
            <a:r>
              <a:rPr lang="en-US" dirty="0" smtClean="0"/>
              <a:t>of the function</a:t>
            </a:r>
          </a:p>
          <a:p>
            <a:pPr lvl="1"/>
            <a:r>
              <a:rPr lang="en-US" dirty="0" smtClean="0"/>
              <a:t>What </a:t>
            </a:r>
            <a:r>
              <a:rPr lang="en-US" b="1" dirty="0" smtClean="0"/>
              <a:t>parameters </a:t>
            </a:r>
            <a:r>
              <a:rPr lang="en-US" dirty="0" smtClean="0"/>
              <a:t>the function takes</a:t>
            </a:r>
          </a:p>
          <a:p>
            <a:pPr lvl="2"/>
            <a:r>
              <a:rPr lang="en-US" dirty="0" smtClean="0"/>
              <a:t>With a name for each parameter</a:t>
            </a:r>
          </a:p>
          <a:p>
            <a:pPr lvl="2"/>
            <a:r>
              <a:rPr lang="en-US" dirty="0" smtClean="0"/>
              <a:t>This is called the parameter list</a:t>
            </a:r>
          </a:p>
          <a:p>
            <a:pPr lvl="1"/>
            <a:r>
              <a:rPr lang="en-US" dirty="0" smtClean="0"/>
              <a:t>What the function </a:t>
            </a:r>
            <a:r>
              <a:rPr lang="en-US" b="1" dirty="0" smtClean="0"/>
              <a:t>does</a:t>
            </a:r>
            <a:r>
              <a:rPr lang="en-US" dirty="0" smtClean="0"/>
              <a:t> when called</a:t>
            </a:r>
          </a:p>
          <a:p>
            <a:pPr lvl="2"/>
            <a:r>
              <a:rPr lang="en-US" dirty="0" smtClean="0"/>
              <a:t>The </a:t>
            </a:r>
            <a:r>
              <a:rPr lang="en-US" b="1" dirty="0" smtClean="0"/>
              <a:t>code</a:t>
            </a:r>
            <a:r>
              <a:rPr lang="en-US" dirty="0" smtClean="0"/>
              <a:t> or </a:t>
            </a:r>
            <a:r>
              <a:rPr lang="en-US" b="1" dirty="0" smtClean="0"/>
              <a:t>body</a:t>
            </a:r>
            <a:r>
              <a:rPr lang="en-US" dirty="0" smtClean="0"/>
              <a:t> of the function</a:t>
            </a:r>
          </a:p>
          <a:p>
            <a:pPr lvl="2"/>
            <a:r>
              <a:rPr lang="en-US" dirty="0" smtClean="0"/>
              <a:t>As usual, the body is an indented block</a:t>
            </a:r>
          </a:p>
        </p:txBody>
      </p:sp>
    </p:spTree>
    <p:extLst>
      <p:ext uri="{BB962C8B-B14F-4D97-AF65-F5344CB8AC3E}">
        <p14:creationId xmlns:p14="http://schemas.microsoft.com/office/powerpoint/2010/main" val="1290809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normAutofit fontScale="92500" lnSpcReduction="10000"/>
          </a:bodyPr>
          <a:lstStyle/>
          <a:p>
            <a:pPr marL="400050" lvl="1" indent="0">
              <a:buNone/>
            </a:pPr>
            <a:r>
              <a:rPr lang="en-US" dirty="0" smtClean="0">
                <a:latin typeface="Courier New" panose="02070309020205020404" pitchFamily="49" charset="0"/>
                <a:cs typeface="Courier New" panose="02070309020205020404" pitchFamily="49" charset="0"/>
              </a:rPr>
              <a:t>def </a:t>
            </a:r>
            <a:r>
              <a:rPr lang="en-US" i="1" dirty="0" smtClean="0">
                <a:latin typeface="Courier New" panose="02070309020205020404" pitchFamily="49" charset="0"/>
                <a:cs typeface="Courier New" panose="02070309020205020404" pitchFamily="49" charset="0"/>
              </a:rPr>
              <a:t>name (parameters):</a:t>
            </a:r>
          </a:p>
          <a:p>
            <a:pPr marL="400050" lvl="1" indent="0">
              <a:buNone/>
            </a:pPr>
            <a:r>
              <a:rPr lang="en-US" i="1" dirty="0">
                <a:latin typeface="Courier New" panose="02070309020205020404" pitchFamily="49" charset="0"/>
                <a:cs typeface="Courier New" panose="02070309020205020404" pitchFamily="49" charset="0"/>
              </a:rPr>
              <a:t>	</a:t>
            </a:r>
            <a:r>
              <a:rPr lang="en-US" i="1" dirty="0" smtClean="0">
                <a:latin typeface="Courier New" panose="02070309020205020404" pitchFamily="49" charset="0"/>
                <a:cs typeface="Courier New" panose="02070309020205020404" pitchFamily="49" charset="0"/>
              </a:rPr>
              <a:t>body</a:t>
            </a:r>
          </a:p>
          <a:p>
            <a:r>
              <a:rPr lang="en-US" dirty="0" smtClean="0"/>
              <a:t>Defines a function called “name”</a:t>
            </a:r>
          </a:p>
          <a:p>
            <a:r>
              <a:rPr lang="en-US" dirty="0" smtClean="0"/>
              <a:t>Goes at the </a:t>
            </a:r>
            <a:r>
              <a:rPr lang="en-US" b="1" dirty="0" smtClean="0"/>
              <a:t>top level</a:t>
            </a:r>
            <a:r>
              <a:rPr lang="en-US" dirty="0" smtClean="0"/>
              <a:t> of the file</a:t>
            </a:r>
          </a:p>
          <a:p>
            <a:pPr lvl="1"/>
            <a:r>
              <a:rPr lang="en-US" dirty="0" err="1" smtClean="0"/>
              <a:t>Unindented</a:t>
            </a:r>
            <a:r>
              <a:rPr lang="en-US" dirty="0" smtClean="0"/>
              <a:t> (at the left margin)</a:t>
            </a:r>
          </a:p>
          <a:p>
            <a:pPr lvl="1"/>
            <a:r>
              <a:rPr lang="en-US" dirty="0" smtClean="0"/>
              <a:t>Not inside </a:t>
            </a:r>
            <a:r>
              <a:rPr lang="en-US" dirty="0" smtClean="0">
                <a:latin typeface="Courier New" panose="02070309020205020404" pitchFamily="49" charset="0"/>
                <a:cs typeface="Courier New" panose="02070309020205020404" pitchFamily="49" charset="0"/>
              </a:rPr>
              <a:t>main</a:t>
            </a:r>
            <a:r>
              <a:rPr lang="en-US" dirty="0" smtClean="0"/>
              <a:t> or other function definitions!</a:t>
            </a:r>
            <a:endParaRPr lang="en-US" dirty="0"/>
          </a:p>
          <a:p>
            <a:r>
              <a:rPr lang="en-US" dirty="0" smtClean="0"/>
              <a:t>Parameters are a comma-separated list of identifiers</a:t>
            </a:r>
          </a:p>
          <a:p>
            <a:pPr lvl="1"/>
            <a:r>
              <a:rPr lang="en-US" b="1" dirty="0" smtClean="0"/>
              <a:t>The function receives one argument for each parameter it has</a:t>
            </a:r>
            <a:endParaRPr lang="en-US" b="1" dirty="0"/>
          </a:p>
        </p:txBody>
      </p:sp>
    </p:spTree>
    <p:extLst>
      <p:ext uri="{BB962C8B-B14F-4D97-AF65-F5344CB8AC3E}">
        <p14:creationId xmlns:p14="http://schemas.microsoft.com/office/powerpoint/2010/main" val="2219109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normAutofit/>
          </a:bodyPr>
          <a:lstStyle/>
          <a:p>
            <a:r>
              <a:rPr lang="en-US" dirty="0" smtClean="0"/>
              <a:t>When Python sees the definition, it does NOT run the body!</a:t>
            </a:r>
          </a:p>
          <a:p>
            <a:pPr lvl="1"/>
            <a:r>
              <a:rPr lang="en-US" dirty="0" smtClean="0"/>
              <a:t>Instead it remembers its definition and its name</a:t>
            </a:r>
          </a:p>
          <a:p>
            <a:pPr lvl="1"/>
            <a:r>
              <a:rPr lang="en-US" dirty="0" smtClean="0"/>
              <a:t>The body runs when you </a:t>
            </a:r>
            <a:r>
              <a:rPr lang="en-US" i="1" dirty="0" smtClean="0"/>
              <a:t>call</a:t>
            </a:r>
            <a:r>
              <a:rPr lang="en-US" dirty="0" smtClean="0"/>
              <a:t> the function</a:t>
            </a:r>
          </a:p>
          <a:p>
            <a:pPr lvl="1"/>
            <a:r>
              <a:rPr lang="en-US" dirty="0" smtClean="0"/>
              <a:t>That’s why we need </a:t>
            </a:r>
            <a:r>
              <a:rPr lang="en-US" dirty="0" smtClean="0">
                <a:latin typeface="Courier New" panose="02070309020205020404" pitchFamily="49" charset="0"/>
                <a:cs typeface="Courier New" panose="02070309020205020404" pitchFamily="49" charset="0"/>
              </a:rPr>
              <a:t>main() </a:t>
            </a:r>
            <a:r>
              <a:rPr lang="en-US" dirty="0" smtClean="0"/>
              <a:t>at the end of our file</a:t>
            </a:r>
          </a:p>
          <a:p>
            <a:pPr lvl="1"/>
            <a:r>
              <a:rPr lang="en-US" dirty="0" smtClean="0"/>
              <a:t>If you don’t call a function, it will not run!</a:t>
            </a:r>
          </a:p>
          <a:p>
            <a:pPr lvl="2"/>
            <a:r>
              <a:rPr lang="en-US" dirty="0" smtClean="0"/>
              <a:t>It does NOT run just because it is defined in the file</a:t>
            </a:r>
          </a:p>
          <a:p>
            <a:pPr lvl="2"/>
            <a:r>
              <a:rPr lang="en-US" dirty="0" smtClean="0"/>
              <a:t>Something to check for when debugging</a:t>
            </a:r>
            <a:endParaRPr lang="en-US" dirty="0"/>
          </a:p>
        </p:txBody>
      </p:sp>
    </p:spTree>
    <p:extLst>
      <p:ext uri="{BB962C8B-B14F-4D97-AF65-F5344CB8AC3E}">
        <p14:creationId xmlns:p14="http://schemas.microsoft.com/office/powerpoint/2010/main" val="224903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1518</TotalTime>
  <Words>3080</Words>
  <Application>Microsoft Office PowerPoint</Application>
  <PresentationFormat>On-screen Show (4:3)</PresentationFormat>
  <Paragraphs>524</Paragraphs>
  <Slides>51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Courier New</vt:lpstr>
      <vt:lpstr>Office Theme</vt:lpstr>
      <vt:lpstr>CS 115 Lecture </vt:lpstr>
      <vt:lpstr>The idea behind functions</vt:lpstr>
      <vt:lpstr>The idea behind functions</vt:lpstr>
      <vt:lpstr>Calling a function: syntax</vt:lpstr>
      <vt:lpstr>Calling a function: semantics</vt:lpstr>
      <vt:lpstr>Structured programming guarantees</vt:lpstr>
      <vt:lpstr>Defining a function</vt:lpstr>
      <vt:lpstr>Defining functions</vt:lpstr>
      <vt:lpstr>Defining functions</vt:lpstr>
      <vt:lpstr>A simple function definition</vt:lpstr>
      <vt:lpstr>A simple function definition</vt:lpstr>
      <vt:lpstr>Function arguments</vt:lpstr>
      <vt:lpstr>Parameters and arguments</vt:lpstr>
      <vt:lpstr>Parameters and arguments</vt:lpstr>
      <vt:lpstr>A function with a parameter</vt:lpstr>
      <vt:lpstr>A function with a parameter</vt:lpstr>
      <vt:lpstr>Multiple parameters</vt:lpstr>
      <vt:lpstr>Multiple parameters</vt:lpstr>
      <vt:lpstr>Parameters out of order</vt:lpstr>
      <vt:lpstr>Parameters of the wrong type</vt:lpstr>
      <vt:lpstr>Parameters of wrong type</vt:lpstr>
      <vt:lpstr>Returning a value</vt:lpstr>
      <vt:lpstr>Multiple return values</vt:lpstr>
      <vt:lpstr>Returning a value</vt:lpstr>
      <vt:lpstr>Parameters/return values vs. input/output</vt:lpstr>
      <vt:lpstr>A function that returns a value</vt:lpstr>
      <vt:lpstr>Local variables</vt:lpstr>
      <vt:lpstr>Local variables</vt:lpstr>
      <vt:lpstr>Local variables</vt:lpstr>
      <vt:lpstr>Where to put function definitions</vt:lpstr>
      <vt:lpstr>A complete program with functions</vt:lpstr>
      <vt:lpstr>Documenting functions</vt:lpstr>
      <vt:lpstr>Documenting functions</vt:lpstr>
      <vt:lpstr>Documenting functions</vt:lpstr>
      <vt:lpstr>Documenting functions</vt:lpstr>
      <vt:lpstr>Where to put function documentation</vt:lpstr>
      <vt:lpstr>Where to put function documentation</vt:lpstr>
      <vt:lpstr>Unit testing</vt:lpstr>
      <vt:lpstr>Driver functions</vt:lpstr>
      <vt:lpstr>Driver functions</vt:lpstr>
      <vt:lpstr>Advantages of functions</vt:lpstr>
      <vt:lpstr>Advantages of functions</vt:lpstr>
      <vt:lpstr>Disadvantages of functions</vt:lpstr>
      <vt:lpstr>Single-stepping with functions</vt:lpstr>
      <vt:lpstr>Tracing functions</vt:lpstr>
      <vt:lpstr>Tracing with functions: example</vt:lpstr>
      <vt:lpstr>Trace of functions</vt:lpstr>
      <vt:lpstr>Trace, continued</vt:lpstr>
      <vt:lpstr>Trace, concluded</vt:lpstr>
      <vt:lpstr>Debugging functions: the call stack</vt:lpstr>
      <vt:lpstr>The call stack</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Debby</dc:creator>
  <cp:lastModifiedBy>Debby</cp:lastModifiedBy>
  <cp:revision>62</cp:revision>
  <dcterms:created xsi:type="dcterms:W3CDTF">2016-03-13T21:16:27Z</dcterms:created>
  <dcterms:modified xsi:type="dcterms:W3CDTF">2018-10-26T15:48:32Z</dcterms:modified>
</cp:coreProperties>
</file>