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54" r:id="rId1"/>
  </p:sldMasterIdLst>
  <p:notesMasterIdLst>
    <p:notesMasterId r:id="rId32"/>
  </p:notesMasterIdLst>
  <p:sldIdLst>
    <p:sldId id="278" r:id="rId2"/>
    <p:sldId id="279" r:id="rId3"/>
    <p:sldId id="258" r:id="rId4"/>
    <p:sldId id="277" r:id="rId5"/>
    <p:sldId id="301" r:id="rId6"/>
    <p:sldId id="260" r:id="rId7"/>
    <p:sldId id="293" r:id="rId8"/>
    <p:sldId id="286" r:id="rId9"/>
    <p:sldId id="299" r:id="rId10"/>
    <p:sldId id="265" r:id="rId11"/>
    <p:sldId id="295" r:id="rId12"/>
    <p:sldId id="266" r:id="rId13"/>
    <p:sldId id="281" r:id="rId14"/>
    <p:sldId id="269" r:id="rId15"/>
    <p:sldId id="273" r:id="rId16"/>
    <p:sldId id="274" r:id="rId17"/>
    <p:sldId id="320" r:id="rId18"/>
    <p:sldId id="317" r:id="rId19"/>
    <p:sldId id="305" r:id="rId20"/>
    <p:sldId id="306" r:id="rId21"/>
    <p:sldId id="308" r:id="rId22"/>
    <p:sldId id="310" r:id="rId23"/>
    <p:sldId id="311" r:id="rId24"/>
    <p:sldId id="312" r:id="rId25"/>
    <p:sldId id="313" r:id="rId26"/>
    <p:sldId id="318" r:id="rId27"/>
    <p:sldId id="316" r:id="rId28"/>
    <p:sldId id="319" r:id="rId29"/>
    <p:sldId id="315" r:id="rId30"/>
    <p:sldId id="270" r:id="rId31"/>
  </p:sldIdLst>
  <p:sldSz cx="9144000" cy="6858000" type="screen4x3"/>
  <p:notesSz cx="6858000" cy="9144000"/>
  <p:custDataLst>
    <p:tags r:id="rId3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3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805E702-2310-4BA7-BD37-3EAB21D67123}" type="datetimeFigureOut">
              <a:rPr lang="en-US"/>
              <a:pPr>
                <a:defRPr/>
              </a:pPr>
              <a:t>8/18/2020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F373E3C-992C-44B8-8BA5-030FBB02A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362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https://en.wikipedia.org/wiki/List_of_programming_languages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32A474-2F81-4852-865F-3C47B13FB75A}" type="slidenum">
              <a:rPr lang="en-US" altLang="en-US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336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71F985B-0DC4-448D-8720-ECC2419FEE5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73257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19BFEE-8A79-461D-B12A-B90D994B250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5247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3522A-D919-444B-A3F3-4EE85C97C0C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519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A6A8B-8D87-42D7-8CBB-70EBBE7648F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8383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D63D927-4F8A-4AF9-B463-746C65664DF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329275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DCCC1B-B214-4E86-98D0-F3123301D7E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446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4A9683-EED6-4EF8-A137-7C3FDFA3A57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431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A28ECC-0357-4B98-AE9D-E5C245A048E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215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B36E88-FE74-4EDC-8514-BB0D42B2D1B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107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D68D371-08BE-45B3-8714-A3CC612E5B4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9846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D4F0298-1AF8-48DF-95F7-4E074705F46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735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C242E23-25B9-496E-A9EF-FCA79DC4FB1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1469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5" r:id="rId1"/>
    <p:sldLayoutId id="2147484256" r:id="rId2"/>
    <p:sldLayoutId id="2147484257" r:id="rId3"/>
    <p:sldLayoutId id="2147484258" r:id="rId4"/>
    <p:sldLayoutId id="2147484259" r:id="rId5"/>
    <p:sldLayoutId id="2147484260" r:id="rId6"/>
    <p:sldLayoutId id="2147484261" r:id="rId7"/>
    <p:sldLayoutId id="2147484262" r:id="rId8"/>
    <p:sldLayoutId id="2147484263" r:id="rId9"/>
    <p:sldLayoutId id="2147484264" r:id="rId10"/>
    <p:sldLayoutId id="2147484265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random.hacker@uky.edu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random.hacker@uky.edu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keen@cs.uky.edu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upport@zyante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ingware.com/downloads/wingide-101/" TargetMode="External"/><Relationship Id="rId2" Type="http://schemas.openxmlformats.org/officeDocument/2006/relationships/hyperlink" Target="http://www.python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5400"/>
              <a:t>Welcome to CS 115!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3500" dirty="0">
                <a:solidFill>
                  <a:schemeClr val="tx1"/>
                </a:solidFill>
              </a:rPr>
              <a:t>Introduction to Programming</a:t>
            </a:r>
          </a:p>
          <a:p>
            <a:pPr eaLnBrk="1" hangingPunct="1"/>
            <a:r>
              <a:rPr lang="en-US" altLang="en-US" sz="3500" dirty="0">
                <a:solidFill>
                  <a:schemeClr val="tx1"/>
                </a:solidFill>
              </a:rPr>
              <a:t>Fall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Your Grade is Based on: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013190" y="1600200"/>
            <a:ext cx="7200900" cy="4724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/>
              <a:t>Lecture Attendance Quizzes 6% </a:t>
            </a:r>
          </a:p>
          <a:p>
            <a:pPr eaLnBrk="1" hangingPunct="1"/>
            <a:r>
              <a:rPr lang="en-US" altLang="en-US" sz="2400" dirty="0"/>
              <a:t>Lab Assignments 12% </a:t>
            </a:r>
          </a:p>
          <a:p>
            <a:pPr eaLnBrk="1" hangingPunct="1"/>
            <a:r>
              <a:rPr lang="en-US" altLang="en-US" sz="2400" dirty="0"/>
              <a:t>Homework Assignments 10%</a:t>
            </a:r>
          </a:p>
          <a:p>
            <a:pPr eaLnBrk="1" hangingPunct="1"/>
            <a:r>
              <a:rPr lang="en-US" altLang="en-US" sz="2400" dirty="0"/>
              <a:t>Zybook Assignments 5%</a:t>
            </a:r>
          </a:p>
          <a:p>
            <a:pPr eaLnBrk="1" hangingPunct="1"/>
            <a:r>
              <a:rPr lang="en-US" altLang="en-US" sz="2400" dirty="0"/>
              <a:t>Two Programming Assignments 12% </a:t>
            </a:r>
          </a:p>
          <a:p>
            <a:pPr eaLnBrk="1" hangingPunct="1"/>
            <a:r>
              <a:rPr lang="en-US" altLang="en-US" sz="2400" dirty="0"/>
              <a:t>Midterm Exam 15%</a:t>
            </a:r>
          </a:p>
          <a:p>
            <a:pPr eaLnBrk="1" hangingPunct="1"/>
            <a:r>
              <a:rPr lang="en-US" altLang="en-US" sz="2400" dirty="0"/>
              <a:t>Two Lab Exams 20% (10%, 10%) </a:t>
            </a:r>
          </a:p>
          <a:p>
            <a:pPr eaLnBrk="1" hangingPunct="1"/>
            <a:r>
              <a:rPr lang="en-US" altLang="en-US" sz="2400" dirty="0"/>
              <a:t>Final Written Exam (Comprehensive) 20%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If you must have a certain grade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Tell Dr. Keen about it NOW!</a:t>
            </a:r>
          </a:p>
          <a:p>
            <a:r>
              <a:rPr lang="en-US" altLang="en-US" sz="2400" dirty="0"/>
              <a:t>We are willing to work with you </a:t>
            </a:r>
            <a:r>
              <a:rPr lang="en-US" altLang="en-US" sz="2400" b="1" dirty="0"/>
              <a:t>all semester long</a:t>
            </a:r>
            <a:r>
              <a:rPr lang="en-US" altLang="en-US" sz="2400" dirty="0"/>
              <a:t> to achieve your goal</a:t>
            </a:r>
          </a:p>
          <a:p>
            <a:r>
              <a:rPr lang="en-US" altLang="en-US" sz="2400" dirty="0"/>
              <a:t>You can set up a regular appointment time</a:t>
            </a:r>
          </a:p>
          <a:p>
            <a:r>
              <a:rPr lang="en-US" altLang="en-US" sz="2400" dirty="0"/>
              <a:t>DO NOT wait until the end of the semester and say “But I have to have a … whatever”</a:t>
            </a:r>
          </a:p>
          <a:p>
            <a:r>
              <a:rPr lang="en-US" altLang="en-US" sz="2400" dirty="0"/>
              <a:t>This is a </a:t>
            </a:r>
            <a:r>
              <a:rPr lang="en-US" altLang="en-US" sz="2400" b="1" dirty="0"/>
              <a:t>Hint</a:t>
            </a:r>
            <a:r>
              <a:rPr lang="en-US" altLang="en-US" sz="2400" dirty="0"/>
              <a:t> that it takes work all semester long to achieve what you want from this class!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Attendance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524000"/>
            <a:ext cx="7200900" cy="4419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Required at All Lectures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taken regularly by Canvas Quizzes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Required at All Lab sessions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You don’t get credit for team submission if you are not there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Only "UK excuses" accepted if documented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Death in family, illness, school trips, religious holidays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Give Dr. Keen your excuse documentation </a:t>
            </a:r>
            <a:endParaRPr lang="en-US" altLang="en-US" sz="24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Class Locations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64382" y="2057400"/>
            <a:ext cx="7212818" cy="3962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All class activities which would normally be in a classroom or lab or office will be held in Zoom meetings.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These Zoom meeting links will be posted on the front page of the Canvas class page (for privacy)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Email will also be used for communications.  All addresses will be posted on the front Canvas page and the front web page, for Dr. Keen and all </a:t>
            </a:r>
            <a:r>
              <a:rPr lang="en-US" sz="2400" dirty="0" err="1"/>
              <a:t>TAs.</a:t>
            </a:r>
            <a:r>
              <a:rPr lang="en-US" sz="2400" dirty="0"/>
              <a:t>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0" y="685800"/>
            <a:ext cx="7200900" cy="91440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Plagiarism / Cheating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1752600"/>
            <a:ext cx="7200900" cy="44196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2800" dirty="0"/>
              <a:t>Plagiarism</a:t>
            </a:r>
          </a:p>
          <a:p>
            <a:pPr lvl="1" eaLnBrk="1" hangingPunct="1"/>
            <a:r>
              <a:rPr lang="en-US" altLang="en-US" sz="2800" dirty="0"/>
              <a:t>Using other people's work as your own </a:t>
            </a:r>
            <a:r>
              <a:rPr lang="en-US" altLang="en-US" sz="2800" b="1" dirty="0"/>
              <a:t>without citation and permission of the author</a:t>
            </a:r>
          </a:p>
          <a:p>
            <a:pPr eaLnBrk="1" hangingPunct="1"/>
            <a:r>
              <a:rPr lang="en-US" altLang="en-US" sz="2800" dirty="0"/>
              <a:t>NO assistance from anyone else on </a:t>
            </a:r>
            <a:r>
              <a:rPr lang="en-US" altLang="en-US" sz="2800" b="1" dirty="0"/>
              <a:t>Lab tests or Lecture tests.</a:t>
            </a:r>
          </a:p>
          <a:p>
            <a:pPr eaLnBrk="1" hangingPunct="1"/>
            <a:r>
              <a:rPr lang="en-US" altLang="en-US" sz="2800" dirty="0"/>
              <a:t>NO assistance from any other student on</a:t>
            </a:r>
            <a:r>
              <a:rPr lang="en-US" altLang="en-US" sz="2800" b="1" dirty="0"/>
              <a:t> </a:t>
            </a:r>
            <a:r>
              <a:rPr lang="en-US" altLang="en-US" sz="2800" dirty="0"/>
              <a:t>homeworks or practice lab tests, anything marked as “Individual”.  You are encouraged to talk to TAs or Dr. Keen about these assignments.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Cheating, continued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028700" y="1428750"/>
            <a:ext cx="7200900" cy="527685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200" dirty="0"/>
              <a:t>You are allowed to have </a:t>
            </a:r>
            <a:r>
              <a:rPr lang="en-US" altLang="en-US" sz="2200" b="1" dirty="0"/>
              <a:t>only</a:t>
            </a:r>
            <a:r>
              <a:rPr lang="en-US" altLang="en-US" sz="2200" dirty="0"/>
              <a:t> </a:t>
            </a:r>
            <a:r>
              <a:rPr lang="en-US" altLang="en-US" sz="2200" b="1" dirty="0"/>
              <a:t>ONE</a:t>
            </a:r>
            <a:r>
              <a:rPr lang="en-US" altLang="en-US" sz="2200" dirty="0"/>
              <a:t> partner on a </a:t>
            </a:r>
            <a:r>
              <a:rPr lang="en-US" altLang="en-US" sz="2200" b="1" dirty="0"/>
              <a:t>program </a:t>
            </a:r>
            <a:r>
              <a:rPr lang="en-US" altLang="en-US" sz="2200" dirty="0"/>
              <a:t>assignment.  This is not the same as a lab or homework assignment. You may not form a group or a chain.  You can ALWAYS talk to any of the TAs or Dr. Keen.</a:t>
            </a:r>
          </a:p>
          <a:p>
            <a:r>
              <a:rPr lang="en-US" altLang="en-US" sz="2200" dirty="0"/>
              <a:t>Any assistance given by a person or found on the Net for a programming assignment </a:t>
            </a:r>
            <a:r>
              <a:rPr lang="en-US" altLang="en-US" sz="2200" b="1" dirty="0"/>
              <a:t>must</a:t>
            </a:r>
            <a:r>
              <a:rPr lang="en-US" altLang="en-US" sz="2200" dirty="0"/>
              <a:t> be cited in the assignment, by person’s name or URL, in the prolog.</a:t>
            </a:r>
          </a:p>
          <a:p>
            <a:pPr eaLnBrk="1" hangingPunct="1"/>
            <a:r>
              <a:rPr lang="en-US" altLang="en-US" sz="2200" dirty="0"/>
              <a:t>The way to learn programming is to DO programming.  Make sure you </a:t>
            </a:r>
            <a:r>
              <a:rPr lang="en-US" altLang="en-US" sz="2200" b="1" dirty="0"/>
              <a:t>understand</a:t>
            </a:r>
            <a:r>
              <a:rPr lang="en-US" altLang="en-US" sz="2200" dirty="0"/>
              <a:t> the assistance you are getting, from ANY source.  There will be a test later!</a:t>
            </a:r>
          </a:p>
          <a:p>
            <a:pPr eaLnBrk="1" hangingPunct="1"/>
            <a:r>
              <a:rPr lang="en-US" altLang="en-US" sz="2200" dirty="0"/>
              <a:t>Penalties for plagiarism start with a ZERO on the assignment and a LETTER in your permanent file. UK Policy is followed.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Accommodation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/>
              <a:t>Please tell Dr. Keen about it if you have a letter - as soon as possible!</a:t>
            </a:r>
          </a:p>
          <a:p>
            <a:pPr eaLnBrk="1" hangingPunct="1"/>
            <a:r>
              <a:rPr lang="en-US" altLang="en-US" sz="2800" dirty="0"/>
              <a:t>Letters are not retroactive!</a:t>
            </a:r>
          </a:p>
          <a:p>
            <a:pPr eaLnBrk="1" hangingPunct="1"/>
            <a:r>
              <a:rPr lang="en-US" altLang="en-US" sz="2800" dirty="0"/>
              <a:t>We can arrange both lecture and lab tests to be accommodated.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6FF63-DD56-42CA-A4B6-F4C81D393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 missed Lab 0 yesterday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3F0B0-4E0F-43DC-9BAA-6CC54FA73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If you missed because you had not registered, or you had an excused absence (documentation required) or you just forgot you had a lab, contact Dr. Keen as soon as possible!</a:t>
            </a:r>
          </a:p>
          <a:p>
            <a:r>
              <a:rPr lang="en-US" sz="2400" dirty="0"/>
              <a:t>In some of these cases, some points can be regained if you act quickly.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4994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CS fit into your major?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/>
              <a:t>Mathematics – can help you solve problems, help you get a deeper understanding of processes you use</a:t>
            </a:r>
          </a:p>
          <a:p>
            <a:r>
              <a:rPr lang="en-US" sz="3600" dirty="0"/>
              <a:t>Education – you could be asked to teach programming to students of all ages!</a:t>
            </a:r>
          </a:p>
          <a:p>
            <a:r>
              <a:rPr lang="en-US" sz="3600" dirty="0"/>
              <a:t>Physics, Biology, Chemistry – empowers you to analyze your own data</a:t>
            </a:r>
          </a:p>
          <a:p>
            <a:r>
              <a:rPr lang="en-US" sz="3600" dirty="0"/>
              <a:t>Undecided?  maybe you’ll choose CS!</a:t>
            </a:r>
          </a:p>
        </p:txBody>
      </p:sp>
    </p:spTree>
    <p:extLst>
      <p:ext uri="{BB962C8B-B14F-4D97-AF65-F5344CB8AC3E}">
        <p14:creationId xmlns:p14="http://schemas.microsoft.com/office/powerpoint/2010/main" val="3532707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computer science?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3200" dirty="0"/>
              <a:t>Computer science is the study of:</a:t>
            </a:r>
          </a:p>
          <a:p>
            <a:pPr lvl="1"/>
            <a:r>
              <a:rPr lang="en-US" altLang="en-US" sz="3200" i="0" dirty="0"/>
              <a:t>What </a:t>
            </a:r>
            <a:r>
              <a:rPr lang="en-US" altLang="en-US" sz="3200" b="1" i="0" dirty="0"/>
              <a:t>can</a:t>
            </a:r>
            <a:r>
              <a:rPr lang="en-US" altLang="en-US" sz="3200" i="0" dirty="0"/>
              <a:t> be computed using “step-by-step procedures”.</a:t>
            </a:r>
          </a:p>
          <a:p>
            <a:pPr lvl="1"/>
            <a:r>
              <a:rPr lang="en-US" altLang="en-US" sz="3200" i="0" dirty="0"/>
              <a:t>How best to </a:t>
            </a:r>
            <a:r>
              <a:rPr lang="en-US" altLang="en-US" sz="3200" b="1" i="0" dirty="0"/>
              <a:t>specify</a:t>
            </a:r>
            <a:r>
              <a:rPr lang="en-US" altLang="en-US" sz="3200" i="0" dirty="0"/>
              <a:t> these procedures.</a:t>
            </a:r>
          </a:p>
          <a:p>
            <a:pPr lvl="1"/>
            <a:r>
              <a:rPr lang="en-US" altLang="en-US" sz="3200" i="0" dirty="0"/>
              <a:t>How to tell if a procedure is </a:t>
            </a:r>
            <a:r>
              <a:rPr lang="en-US" altLang="en-US" sz="3200" b="1" i="0" dirty="0"/>
              <a:t>correct, efficient, optima</a:t>
            </a:r>
            <a:r>
              <a:rPr lang="en-US" altLang="en-US" sz="3200" i="0" dirty="0"/>
              <a:t>l, etc.</a:t>
            </a:r>
          </a:p>
          <a:p>
            <a:pPr lvl="1"/>
            <a:r>
              <a:rPr lang="en-US" altLang="en-US" sz="3200" i="0" dirty="0"/>
              <a:t>How to </a:t>
            </a:r>
            <a:r>
              <a:rPr lang="en-US" altLang="en-US" sz="3200" b="1" i="0" dirty="0"/>
              <a:t>design</a:t>
            </a:r>
            <a:r>
              <a:rPr lang="en-US" altLang="en-US" sz="3200" i="0" dirty="0"/>
              <a:t> procedures to solve real-world problems.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838200"/>
            <a:ext cx="8229600" cy="3733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4400" dirty="0">
                <a:solidFill>
                  <a:schemeClr val="tx2"/>
                </a:solidFill>
              </a:rPr>
              <a:t>The class URL is</a:t>
            </a:r>
            <a:br>
              <a:rPr lang="en-US" altLang="en-US" sz="4400" dirty="0">
                <a:solidFill>
                  <a:schemeClr val="tx2"/>
                </a:solidFill>
              </a:rPr>
            </a:br>
            <a:r>
              <a:rPr lang="en-US" altLang="en-US" sz="4400" dirty="0">
                <a:solidFill>
                  <a:schemeClr val="tx2"/>
                </a:solidFill>
              </a:rPr>
              <a:t>cs.uky.edu/~keen/115/115.html</a:t>
            </a:r>
            <a:br>
              <a:rPr lang="en-US" altLang="en-US" sz="4400" dirty="0">
                <a:solidFill>
                  <a:schemeClr val="tx2"/>
                </a:solidFill>
              </a:rPr>
            </a:br>
            <a:r>
              <a:rPr lang="en-US" altLang="en-US" sz="4400" dirty="0">
                <a:solidFill>
                  <a:schemeClr val="tx2"/>
                </a:solidFill>
              </a:rPr>
              <a:t>You can see this in Canvas</a:t>
            </a:r>
            <a:br>
              <a:rPr lang="en-US" altLang="en-US" sz="4400" dirty="0">
                <a:solidFill>
                  <a:schemeClr val="tx2"/>
                </a:solidFill>
              </a:rPr>
            </a:br>
            <a:r>
              <a:rPr lang="en-US" altLang="en-US" sz="4400" dirty="0">
                <a:solidFill>
                  <a:schemeClr val="tx2"/>
                </a:solidFill>
              </a:rPr>
              <a:t>“</a:t>
            </a:r>
            <a:r>
              <a:rPr lang="en-US" altLang="en-US" dirty="0"/>
              <a:t>CS 115 Main Page”</a:t>
            </a:r>
            <a:r>
              <a:rPr lang="en-US" altLang="en-US" sz="4400" dirty="0">
                <a:solidFill>
                  <a:schemeClr val="tx2"/>
                </a:solidFill>
              </a:rPr>
              <a:t>.</a:t>
            </a:r>
            <a:br>
              <a:rPr lang="en-US" altLang="en-US" sz="4400" dirty="0">
                <a:solidFill>
                  <a:schemeClr val="tx2"/>
                </a:solidFill>
              </a:rPr>
            </a:br>
            <a:r>
              <a:rPr lang="en-US" altLang="en-US" sz="4400" dirty="0">
                <a:solidFill>
                  <a:schemeClr val="tx2"/>
                </a:solidFill>
              </a:rPr>
              <a:t>You can use this if Canvas is down for any reason.</a:t>
            </a:r>
            <a:br>
              <a:rPr lang="en-US" altLang="en-US" sz="4400" dirty="0">
                <a:solidFill>
                  <a:schemeClr val="tx2"/>
                </a:solidFill>
              </a:rPr>
            </a:br>
            <a:endParaRPr lang="en-US" altLang="en-U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1028700" y="381000"/>
            <a:ext cx="7200900" cy="1485900"/>
          </a:xfrm>
        </p:spPr>
        <p:txBody>
          <a:bodyPr/>
          <a:lstStyle/>
          <a:p>
            <a:r>
              <a:rPr lang="en-US" altLang="en-US"/>
              <a:t>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600200"/>
            <a:ext cx="7200900" cy="3581400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3200" dirty="0"/>
              <a:t>“Step-by-step procedure” is a mouthful.  We have a name for that: an </a:t>
            </a:r>
            <a:r>
              <a:rPr lang="en-US" sz="3200" b="1" dirty="0"/>
              <a:t>algorithm</a:t>
            </a:r>
            <a:r>
              <a:rPr lang="en-US" sz="3200" dirty="0"/>
              <a:t>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3200" dirty="0"/>
              <a:t>There are plenty of algorithms in the non-computer world.  Recipes, instructions on how to assemble a kit, directions from your GPS, long division, all are solved by following an algorithm.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028700" y="457200"/>
            <a:ext cx="7200900" cy="1485900"/>
          </a:xfrm>
        </p:spPr>
        <p:txBody>
          <a:bodyPr/>
          <a:lstStyle/>
          <a:p>
            <a:r>
              <a:rPr lang="en-US" altLang="en-US"/>
              <a:t>Programming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2746" y="1676400"/>
            <a:ext cx="7200900" cy="4724400"/>
          </a:xfrm>
        </p:spPr>
        <p:txBody>
          <a:bodyPr>
            <a:normAutofit lnSpcReduction="10000"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400" dirty="0"/>
              <a:t>Computer programming is the process of translating an algorithm into instructions that a computer can understand.</a:t>
            </a:r>
          </a:p>
          <a:p>
            <a:pPr>
              <a:defRPr/>
            </a:pPr>
            <a:r>
              <a:rPr lang="en-US" sz="2400" dirty="0"/>
              <a:t>A </a:t>
            </a:r>
            <a:r>
              <a:rPr lang="en-US" sz="2400" b="1" dirty="0"/>
              <a:t>programming language</a:t>
            </a:r>
            <a:r>
              <a:rPr lang="en-US" sz="2400" dirty="0"/>
              <a:t> is a formal constructed language designed to communicate instructions to a computer.  </a:t>
            </a:r>
          </a:p>
          <a:p>
            <a:pPr lvl="1">
              <a:defRPr/>
            </a:pPr>
            <a:r>
              <a:rPr lang="en-US" dirty="0"/>
              <a:t>There are thousands of programming languages in existence, dozens or hundreds of which are still in regular use.</a:t>
            </a:r>
          </a:p>
          <a:p>
            <a:pPr lvl="1">
              <a:defRPr/>
            </a:pPr>
            <a:r>
              <a:rPr lang="en-US" dirty="0"/>
              <a:t>A professional programmer usually knows several. They can choose the right tool (language) for each job.</a:t>
            </a:r>
          </a:p>
          <a:p>
            <a:pPr>
              <a:defRPr/>
            </a:pPr>
            <a:r>
              <a:rPr lang="en-US" sz="2400" dirty="0"/>
              <a:t>In CS 115 we’ll learn to write programs in </a:t>
            </a:r>
            <a:r>
              <a:rPr lang="en-US" sz="2400" b="1" dirty="0"/>
              <a:t>Python</a:t>
            </a:r>
            <a:r>
              <a:rPr lang="en-US" sz="2400" dirty="0"/>
              <a:t>, a high-level interpreted programming language.  Python was created by Guido van Rossum.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Programming environment and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/>
              <a:t>What do you need to write programs in Python?</a:t>
            </a:r>
          </a:p>
          <a:p>
            <a:pPr>
              <a:defRPr/>
            </a:pPr>
            <a:r>
              <a:rPr lang="en-US" dirty="0"/>
              <a:t>An </a:t>
            </a:r>
            <a:r>
              <a:rPr lang="en-US" b="1" dirty="0"/>
              <a:t>interpreter</a:t>
            </a:r>
            <a:r>
              <a:rPr lang="en-US" dirty="0"/>
              <a:t> to translate and execute your program</a:t>
            </a:r>
          </a:p>
          <a:p>
            <a:pPr>
              <a:defRPr/>
            </a:pPr>
            <a:r>
              <a:rPr lang="en-US" dirty="0"/>
              <a:t>A </a:t>
            </a:r>
            <a:r>
              <a:rPr lang="en-US" b="1" dirty="0"/>
              <a:t>text editor</a:t>
            </a:r>
            <a:r>
              <a:rPr lang="en-US" dirty="0"/>
              <a:t> for writing and changing your source code</a:t>
            </a:r>
          </a:p>
          <a:p>
            <a:pPr lvl="1">
              <a:defRPr/>
            </a:pPr>
            <a:r>
              <a:rPr lang="en-US" dirty="0"/>
              <a:t>Notepad is possibly useful but not really suited to programming</a:t>
            </a:r>
          </a:p>
          <a:p>
            <a:pPr lvl="1">
              <a:defRPr/>
            </a:pPr>
            <a:r>
              <a:rPr lang="en-US" dirty="0"/>
              <a:t>More advanced editors can:</a:t>
            </a:r>
          </a:p>
          <a:p>
            <a:pPr lvl="2">
              <a:defRPr/>
            </a:pPr>
            <a:r>
              <a:rPr lang="en-US" sz="1800" dirty="0"/>
              <a:t>Automatically indent the code</a:t>
            </a:r>
          </a:p>
          <a:p>
            <a:pPr lvl="2">
              <a:defRPr/>
            </a:pPr>
            <a:r>
              <a:rPr lang="en-US" sz="1800" dirty="0"/>
              <a:t>Color code to clarify its meaning</a:t>
            </a:r>
          </a:p>
          <a:p>
            <a:pPr lvl="2">
              <a:defRPr/>
            </a:pPr>
            <a:r>
              <a:rPr lang="en-US" sz="1800" dirty="0"/>
              <a:t>Jump from variable name to its definition</a:t>
            </a:r>
          </a:p>
          <a:p>
            <a:pPr lvl="2">
              <a:defRPr/>
            </a:pPr>
            <a:r>
              <a:rPr lang="en-US" sz="1800" dirty="0"/>
              <a:t>Jump from function call to its definition</a:t>
            </a:r>
          </a:p>
          <a:p>
            <a:pPr lvl="2">
              <a:defRPr/>
            </a:pPr>
            <a:r>
              <a:rPr lang="en-US" sz="1800" dirty="0"/>
              <a:t>Much more…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Integrated development environments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dirty="0"/>
              <a:t>An IDE </a:t>
            </a:r>
            <a:r>
              <a:rPr lang="en-US" altLang="en-US" b="1" dirty="0"/>
              <a:t>(integrated development environment) </a:t>
            </a:r>
            <a:r>
              <a:rPr lang="en-US" altLang="en-US" dirty="0"/>
              <a:t>combines several programming tools together into one cohesive program.</a:t>
            </a:r>
          </a:p>
          <a:p>
            <a:r>
              <a:rPr lang="en-US" altLang="en-US" dirty="0"/>
              <a:t>Some IDEs for Python:</a:t>
            </a:r>
          </a:p>
          <a:p>
            <a:pPr lvl="1"/>
            <a:r>
              <a:rPr lang="en-US" altLang="en-US" dirty="0"/>
              <a:t>IDLE comes with Python – it’s installed when Python is.</a:t>
            </a:r>
          </a:p>
          <a:p>
            <a:pPr lvl="1"/>
            <a:r>
              <a:rPr lang="en-US" altLang="en-US" dirty="0"/>
              <a:t>Wing is recommended for this class – it’s free, more professional looking and less likely to crash.</a:t>
            </a:r>
          </a:p>
          <a:p>
            <a:pPr lvl="1"/>
            <a:r>
              <a:rPr lang="en-US" altLang="en-US" dirty="0"/>
              <a:t>PyScript, PyCharm, Eclipse are other IDEs that you can find for free.</a:t>
            </a:r>
          </a:p>
          <a:p>
            <a:r>
              <a:rPr lang="en-US" altLang="en-US" dirty="0"/>
              <a:t>Labs ask you to use an IDE to run a Python program.</a:t>
            </a:r>
          </a:p>
          <a:p>
            <a:r>
              <a:rPr lang="en-US" altLang="en-US" dirty="0"/>
              <a:t>Debugging and other topics in a few weeks.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program design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28650" y="2227263"/>
            <a:ext cx="8374063" cy="3262312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Purpose: Ask for the user’s name and greet them.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Author: J. Random Hacker, section 1,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	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random.hacker@uky.edu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Assignment: Lab 42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Main Program: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1.  Input the user’s name from the keyboard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2.  Output the word hello followed by the user’s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     name.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200900" cy="1485900"/>
          </a:xfrm>
        </p:spPr>
        <p:txBody>
          <a:bodyPr/>
          <a:lstStyle/>
          <a:p>
            <a:r>
              <a:rPr lang="en-US" altLang="en-US"/>
              <a:t>Design turned into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374063" cy="4953000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# Purpose: Ask for the user’s name and greet them.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# Author: J. Random Hacker, section 1,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#	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random.hacker@uky.edu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# Assignment: Lab 42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# Main Program: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def main():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# 1.  Input the user’s name from the keyboard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name = input(“What’s your name? “)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# 2.  Output the word hello followed by the user’s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#      name.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print(“hello”, name)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u="sng"/>
              <a:t>Mythbusting</a:t>
            </a:r>
            <a:r>
              <a:rPr lang="en-US" altLang="en-US"/>
              <a:t> about CS 115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028700" y="1752600"/>
            <a:ext cx="7200900" cy="41148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It's a 100-level course, it's EASY! or not much work! or trivial! (It’s not, last semester 48% got an A, 25% got a B) </a:t>
            </a:r>
          </a:p>
          <a:p>
            <a:r>
              <a:rPr lang="en-US" altLang="en-US" sz="2400" dirty="0"/>
              <a:t>You can cram the night before the tests and get through the course ok (you can’t)</a:t>
            </a:r>
          </a:p>
          <a:p>
            <a:r>
              <a:rPr lang="en-US" altLang="en-US" sz="2400" dirty="0"/>
              <a:t>You can wait until the day the programs are due to start work on them (you can’t)</a:t>
            </a:r>
          </a:p>
          <a:p>
            <a:r>
              <a:rPr lang="en-US" altLang="en-US" sz="2400" dirty="0"/>
              <a:t>You can just memorize code (you can’t)</a:t>
            </a:r>
          </a:p>
          <a:p>
            <a:r>
              <a:rPr lang="en-US" altLang="en-US" sz="2400" dirty="0"/>
              <a:t>It’s mostly CS majors! (it isn’t)</a:t>
            </a:r>
          </a:p>
        </p:txBody>
      </p:sp>
    </p:spTree>
    <p:extLst>
      <p:ext uri="{BB962C8B-B14F-4D97-AF65-F5344CB8AC3E}">
        <p14:creationId xmlns:p14="http://schemas.microsoft.com/office/powerpoint/2010/main" val="12657745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 this class as an adventure!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people who do the best in this class are ones who are not afraid to experiment.  You can’t break the computer! At worst, you push the power button.</a:t>
            </a:r>
          </a:p>
          <a:p>
            <a:r>
              <a:rPr lang="en-US" sz="2400" dirty="0"/>
              <a:t>Once you get a program to work, don’t be afraid to tinker with it.  Play with it – change it and see what happens.</a:t>
            </a:r>
          </a:p>
          <a:p>
            <a:r>
              <a:rPr lang="en-US" sz="2400" dirty="0"/>
              <a:t>Treat the computer as a tool to explore a problem.  You will learn a lot more by doing more than JUST the exercises given.  </a:t>
            </a:r>
          </a:p>
          <a:p>
            <a:r>
              <a:rPr lang="en-US" sz="2400" dirty="0"/>
              <a:t>If you’re interested in finding more problems to solve, see Dr. Keen.  </a:t>
            </a:r>
          </a:p>
        </p:txBody>
      </p:sp>
    </p:spTree>
    <p:extLst>
      <p:ext uri="{BB962C8B-B14F-4D97-AF65-F5344CB8AC3E}">
        <p14:creationId xmlns:p14="http://schemas.microsoft.com/office/powerpoint/2010/main" val="10337976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Make Yourself a Study Plan for CS 115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400" dirty="0"/>
              <a:t>When and where you will study</a:t>
            </a:r>
          </a:p>
          <a:p>
            <a:r>
              <a:rPr lang="en-US" altLang="en-US" sz="2400" dirty="0"/>
              <a:t>What materials you will need to study</a:t>
            </a:r>
          </a:p>
          <a:p>
            <a:r>
              <a:rPr lang="en-US" altLang="en-US" sz="2400" dirty="0"/>
              <a:t>What rewards you will give yourself if you follow your study plan</a:t>
            </a:r>
          </a:p>
          <a:p>
            <a:r>
              <a:rPr lang="en-US" altLang="en-US" sz="2400" dirty="0"/>
              <a:t>How you plan to prepare for tests</a:t>
            </a:r>
          </a:p>
          <a:p>
            <a:r>
              <a:rPr lang="en-US" altLang="en-US" sz="2400" dirty="0"/>
              <a:t>What you will do about test anxiety</a:t>
            </a:r>
          </a:p>
          <a:p>
            <a:r>
              <a:rPr lang="en-US" altLang="en-US" sz="2400" dirty="0"/>
              <a:t>What you will do when you miss a class or a deadline</a:t>
            </a:r>
          </a:p>
        </p:txBody>
      </p:sp>
    </p:spTree>
    <p:extLst>
      <p:ext uri="{BB962C8B-B14F-4D97-AF65-F5344CB8AC3E}">
        <p14:creationId xmlns:p14="http://schemas.microsoft.com/office/powerpoint/2010/main" val="30270704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do Next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Look over Lab 1 – will be done in lab on Monday, August 24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Get signed up for your textbook (Zybook)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Read Chapter 1 in Zybook and do exercises – due Wednesday,  August 26, midnight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Work on Homework 1 – due by Wednesday, August 26, midnight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134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Personnel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229600" cy="45307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/>
              <a:t>Dr. Debby Keen, Course Coordinator/Lab Instructor</a:t>
            </a:r>
          </a:p>
          <a:p>
            <a:pPr lvl="1" eaLnBrk="1" hangingPunct="1"/>
            <a:r>
              <a:rPr lang="en-US" altLang="en-US" sz="2300" i="0" dirty="0"/>
              <a:t>Office hours in Zoom meetings:</a:t>
            </a:r>
          </a:p>
          <a:p>
            <a:pPr lvl="2" eaLnBrk="1" hangingPunct="1"/>
            <a:r>
              <a:rPr lang="en-US" altLang="en-US" sz="1900" dirty="0"/>
              <a:t>posted http://cs.uky.edu/~keen/myofficehours.html</a:t>
            </a:r>
            <a:endParaRPr lang="en-US" altLang="en-US" dirty="0"/>
          </a:p>
          <a:p>
            <a:pPr lvl="1" eaLnBrk="1" hangingPunct="1"/>
            <a:r>
              <a:rPr lang="en-US" altLang="en-US" sz="2300" i="0" dirty="0"/>
              <a:t>Email: </a:t>
            </a:r>
            <a:r>
              <a:rPr lang="en-US" altLang="en-US" sz="2300" i="0" dirty="0">
                <a:hlinkClick r:id="rId2"/>
              </a:rPr>
              <a:t>keen@cs.uky.edu</a:t>
            </a:r>
            <a:endParaRPr lang="en-US" altLang="en-US" sz="2300" i="0" dirty="0"/>
          </a:p>
          <a:p>
            <a:pPr eaLnBrk="1" hangingPunct="1"/>
            <a:r>
              <a:rPr lang="en-US" altLang="en-US" sz="2800"/>
              <a:t>Teaching Assistants</a:t>
            </a:r>
            <a:endParaRPr lang="en-US" altLang="en-US" sz="2800" dirty="0"/>
          </a:p>
          <a:p>
            <a:pPr lvl="1" eaLnBrk="1" hangingPunct="1"/>
            <a:r>
              <a:rPr lang="en-US" altLang="en-US" sz="2300" i="0" dirty="0"/>
              <a:t>Office hours will be set up soon</a:t>
            </a:r>
          </a:p>
          <a:p>
            <a:pPr lvl="1" eaLnBrk="1" hangingPunct="1"/>
            <a:r>
              <a:rPr lang="en-US" altLang="en-US" sz="2300" i="0" dirty="0"/>
              <a:t>Held by Zoom meetings</a:t>
            </a:r>
          </a:p>
          <a:p>
            <a:pPr lvl="1" eaLnBrk="1" hangingPunct="1"/>
            <a:r>
              <a:rPr lang="en-US" altLang="en-US" sz="2300" i="0" dirty="0"/>
              <a:t>You can talk to </a:t>
            </a:r>
            <a:r>
              <a:rPr lang="en-US" altLang="en-US" sz="2300" b="1" i="0" dirty="0"/>
              <a:t>ANY</a:t>
            </a:r>
            <a:r>
              <a:rPr lang="en-US" altLang="en-US" sz="2300" i="0" dirty="0"/>
              <a:t> of them about programming problems</a:t>
            </a:r>
          </a:p>
          <a:p>
            <a:pPr lvl="1" eaLnBrk="1" hangingPunct="1"/>
            <a:r>
              <a:rPr lang="en-US" altLang="en-US" sz="2300" i="0" dirty="0"/>
              <a:t>Get to know them!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300" dirty="0"/>
              <a:t>			</a:t>
            </a:r>
          </a:p>
          <a:p>
            <a:pPr lvl="1" eaLnBrk="1" hangingPunct="1"/>
            <a:endParaRPr lang="en-US" altLang="en-US" sz="23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Today's Exit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/>
              <a:t>Don’t forget to answer the questions in the Canvas quiz by </a:t>
            </a:r>
            <a:r>
              <a:rPr lang="en-US" altLang="en-US" sz="3200"/>
              <a:t>midnight tonight!</a:t>
            </a:r>
            <a:endParaRPr lang="en-US" alt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Textbook and Supplies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2800" dirty="0"/>
              <a:t>Textbook is required, an online book by </a:t>
            </a:r>
            <a:r>
              <a:rPr lang="en-US" altLang="en-US" sz="2800" dirty="0" err="1"/>
              <a:t>Zyante</a:t>
            </a:r>
            <a:r>
              <a:rPr lang="en-US" altLang="en-US" sz="2800" dirty="0"/>
              <a:t> “</a:t>
            </a:r>
            <a:r>
              <a:rPr lang="en-US" altLang="en-US" sz="2800" dirty="0" err="1"/>
              <a:t>zybook</a:t>
            </a:r>
            <a:r>
              <a:rPr lang="en-US" altLang="en-US" sz="2800" dirty="0"/>
              <a:t>” http://learn.zybooks.com    $58</a:t>
            </a:r>
          </a:p>
          <a:p>
            <a:pPr eaLnBrk="1" hangingPunct="1"/>
            <a:r>
              <a:rPr lang="en-US" altLang="en-US" sz="2800" dirty="0"/>
              <a:t>Exercises in the book will be 5% of the grade.  </a:t>
            </a:r>
          </a:p>
          <a:p>
            <a:pPr eaLnBrk="1" hangingPunct="1"/>
            <a:r>
              <a:rPr lang="en-US" altLang="en-US" sz="2800" dirty="0"/>
              <a:t>Students are responsible for material in chapters that are in schedule and material covered in lectures</a:t>
            </a:r>
          </a:p>
          <a:p>
            <a:pPr eaLnBrk="1" hangingPunct="1"/>
            <a:r>
              <a:rPr lang="en-US" altLang="en-US" sz="2800" dirty="0"/>
              <a:t>If you are not able to pay for the book right away, mail to </a:t>
            </a:r>
            <a:r>
              <a:rPr lang="en-US" altLang="en-US" sz="2800" dirty="0">
                <a:hlinkClick r:id="rId2"/>
              </a:rPr>
              <a:t>support@zyante.com</a:t>
            </a:r>
            <a:r>
              <a:rPr lang="en-US" altLang="en-US" sz="2800" dirty="0"/>
              <a:t> and explain your situation.  They can usually help you out!  They can arrange some access before you pay!</a:t>
            </a:r>
          </a:p>
          <a:p>
            <a:pPr marL="0" indent="0" eaLnBrk="1" hangingPunct="1">
              <a:buNone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200"/>
              <a:t>Software we will use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sz="3000" dirty="0"/>
              <a:t>Python</a:t>
            </a:r>
          </a:p>
          <a:p>
            <a:pPr lvl="1" eaLnBrk="1" hangingPunct="1"/>
            <a:r>
              <a:rPr lang="en-US" altLang="en-US" sz="2500" i="0" dirty="0"/>
              <a:t>Open source and Free from </a:t>
            </a:r>
            <a:r>
              <a:rPr lang="en-US" altLang="en-US" sz="2500" i="0" dirty="0">
                <a:hlinkClick r:id="rId2"/>
              </a:rPr>
              <a:t>www.python.org</a:t>
            </a:r>
            <a:endParaRPr lang="en-US" altLang="en-US" sz="2500" i="0" dirty="0"/>
          </a:p>
          <a:p>
            <a:pPr lvl="1" eaLnBrk="1" hangingPunct="1"/>
            <a:r>
              <a:rPr lang="en-US" altLang="en-US" sz="2500" i="0" dirty="0"/>
              <a:t>Get version 3.x – right now is 3.8.2</a:t>
            </a:r>
          </a:p>
          <a:p>
            <a:pPr lvl="1" eaLnBrk="1" hangingPunct="1"/>
            <a:r>
              <a:rPr lang="en-US" altLang="en-US" sz="2500" i="0" dirty="0"/>
              <a:t>Easy to install on your machine, already in labs</a:t>
            </a:r>
          </a:p>
          <a:p>
            <a:pPr lvl="1" eaLnBrk="1" hangingPunct="1"/>
            <a:r>
              <a:rPr lang="en-US" altLang="en-US" sz="2500" i="0" dirty="0"/>
              <a:t>Includes IDLE  Integrated Development Environment</a:t>
            </a:r>
          </a:p>
          <a:p>
            <a:pPr eaLnBrk="1" hangingPunct="1"/>
            <a:r>
              <a:rPr lang="en-US" altLang="en-US" sz="3000" dirty="0"/>
              <a:t>Wing 101 (optional but better than IDLE)</a:t>
            </a:r>
          </a:p>
          <a:p>
            <a:pPr lvl="1" eaLnBrk="1" hangingPunct="1"/>
            <a:r>
              <a:rPr lang="en-US" altLang="en-US" sz="2500" i="0" dirty="0"/>
              <a:t>101 version is free forever (latest version 7.2.3)</a:t>
            </a:r>
          </a:p>
          <a:p>
            <a:pPr lvl="1" eaLnBrk="1" hangingPunct="1"/>
            <a:r>
              <a:rPr lang="en-US" altLang="en-US" sz="2500" i="0" dirty="0"/>
              <a:t>Less prone to crashes than IDLE</a:t>
            </a:r>
          </a:p>
          <a:p>
            <a:pPr lvl="1" eaLnBrk="1" hangingPunct="1"/>
            <a:r>
              <a:rPr lang="en-US" altLang="en-US" sz="2500" i="0" dirty="0"/>
              <a:t>from </a:t>
            </a:r>
            <a:r>
              <a:rPr lang="en-US" altLang="en-US" sz="2400" i="0" dirty="0">
                <a:hlinkClick r:id="rId3"/>
              </a:rPr>
              <a:t>http://wingware.com/downloads/wing-101/</a:t>
            </a:r>
            <a:endParaRPr lang="en-US" altLang="en-US" sz="2500" i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For Attendance Quiz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864382" y="2489200"/>
            <a:ext cx="6755618" cy="3530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800" dirty="0"/>
              <a:t>On Canvas is a small Quiz that is due by midnight tonight.</a:t>
            </a:r>
          </a:p>
          <a:p>
            <a:pPr eaLnBrk="1" hangingPunct="1"/>
            <a:r>
              <a:rPr lang="en-US" altLang="en-US" sz="2800" dirty="0"/>
              <a:t>Questions are not right or wrong</a:t>
            </a:r>
          </a:p>
          <a:p>
            <a:pPr lvl="1"/>
            <a:r>
              <a:rPr lang="en-US" altLang="en-US" sz="2800" dirty="0"/>
              <a:t>What are your expectations from the class?</a:t>
            </a:r>
          </a:p>
          <a:p>
            <a:pPr lvl="1"/>
            <a:r>
              <a:rPr lang="en-US" altLang="en-US" sz="2800" dirty="0"/>
              <a:t>What’s your computer experience?</a:t>
            </a:r>
          </a:p>
          <a:p>
            <a:pPr lvl="1"/>
            <a:r>
              <a:rPr lang="en-US" altLang="en-US" sz="2800" dirty="0"/>
              <a:t>How much time are you going to spend outside of class on the class?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goals of the class are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028700" y="1600200"/>
            <a:ext cx="7200900" cy="426720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To acquire an understanding of computer architecture and data representations (variables, representation of numbers and character strings)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To learn basic algorithmic problem-solving techniques (decision structures, loops, functions)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To be able to use and understand classes and objects (OOP)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To be able to design, document, implement and test solutions to programming problems</a:t>
            </a:r>
            <a:r>
              <a:rPr lang="en-US" sz="2800" b="1" dirty="0"/>
              <a:t> 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Experience in Programming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028700" y="1600200"/>
            <a:ext cx="7200900" cy="4267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2800" dirty="0"/>
              <a:t>This class assumes NO experience in programming</a:t>
            </a:r>
          </a:p>
          <a:p>
            <a:pPr eaLnBrk="1" hangingPunct="1"/>
            <a:r>
              <a:rPr lang="en-US" altLang="en-US" sz="2800" dirty="0"/>
              <a:t>It does assume some experience with computers and Windows </a:t>
            </a:r>
          </a:p>
          <a:p>
            <a:pPr lvl="1" eaLnBrk="1" hangingPunct="1"/>
            <a:r>
              <a:rPr lang="en-US" altLang="en-US" sz="2800" i="0" dirty="0"/>
              <a:t>copying files</a:t>
            </a:r>
          </a:p>
          <a:p>
            <a:pPr lvl="1" eaLnBrk="1" hangingPunct="1"/>
            <a:r>
              <a:rPr lang="en-US" altLang="en-US" sz="2800" i="0" dirty="0"/>
              <a:t>navigating paths, folders, filenames</a:t>
            </a:r>
          </a:p>
          <a:p>
            <a:pPr eaLnBrk="1" hangingPunct="1"/>
            <a:r>
              <a:rPr lang="en-US" altLang="en-US" sz="2800" dirty="0"/>
              <a:t>Plan on 10 hours a week outside of class</a:t>
            </a:r>
          </a:p>
          <a:p>
            <a:pPr eaLnBrk="1" hangingPunct="1"/>
            <a:r>
              <a:rPr lang="en-US" altLang="en-US" sz="2800" dirty="0"/>
              <a:t>If you HAVE a lot of programming experience, consider the BYPASS exam, given on January 17 (see Dr. Keen)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learn to program?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032746" y="1600200"/>
            <a:ext cx="7200900" cy="4572000"/>
          </a:xfrm>
        </p:spPr>
        <p:txBody>
          <a:bodyPr>
            <a:noAutofit/>
          </a:bodyPr>
          <a:lstStyle/>
          <a:p>
            <a:r>
              <a:rPr lang="en-US" altLang="en-US" sz="2400" dirty="0"/>
              <a:t>It’s required in my major</a:t>
            </a:r>
          </a:p>
          <a:p>
            <a:r>
              <a:rPr lang="en-US" altLang="en-US" sz="2400" dirty="0"/>
              <a:t>I learn things that apply beyond programming</a:t>
            </a:r>
          </a:p>
          <a:p>
            <a:r>
              <a:rPr lang="en-US" altLang="en-US" sz="2400" dirty="0"/>
              <a:t>I use programs to analyze the data I run in my lab experiments in my research </a:t>
            </a:r>
          </a:p>
          <a:p>
            <a:r>
              <a:rPr lang="en-US" altLang="en-US" sz="2400" dirty="0"/>
              <a:t>I can automate tedious things I have to do</a:t>
            </a:r>
          </a:p>
          <a:p>
            <a:r>
              <a:rPr lang="en-US" altLang="en-US" sz="2400" dirty="0"/>
              <a:t>I found out I like to do it!</a:t>
            </a:r>
          </a:p>
          <a:p>
            <a:r>
              <a:rPr lang="en-US" altLang="en-US" sz="2400" dirty="0"/>
              <a:t>I need to communicate with other people about programming</a:t>
            </a:r>
          </a:p>
          <a:p>
            <a:r>
              <a:rPr lang="en-US" altLang="en-US" sz="2400" dirty="0"/>
              <a:t>It is a good career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4406</TotalTime>
  <Words>2034</Words>
  <Application>Microsoft Office PowerPoint</Application>
  <PresentationFormat>On-screen Show (4:3)</PresentationFormat>
  <Paragraphs>188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Courier New</vt:lpstr>
      <vt:lpstr>Franklin Gothic Book</vt:lpstr>
      <vt:lpstr>Wingdings</vt:lpstr>
      <vt:lpstr>Crop</vt:lpstr>
      <vt:lpstr>Welcome to CS 115!</vt:lpstr>
      <vt:lpstr>The class URL is cs.uky.edu/~keen/115/115.html You can see this in Canvas “CS 115 Main Page”. You can use this if Canvas is down for any reason. </vt:lpstr>
      <vt:lpstr>Personnel</vt:lpstr>
      <vt:lpstr>Textbook and Supplies</vt:lpstr>
      <vt:lpstr>Software we will use</vt:lpstr>
      <vt:lpstr>For Attendance Quiz</vt:lpstr>
      <vt:lpstr>The goals of the class are</vt:lpstr>
      <vt:lpstr>Experience in Programming</vt:lpstr>
      <vt:lpstr>Why learn to program?</vt:lpstr>
      <vt:lpstr>Your Grade is Based on:</vt:lpstr>
      <vt:lpstr>If you must have a certain grade</vt:lpstr>
      <vt:lpstr>Attendance</vt:lpstr>
      <vt:lpstr>Class Locations</vt:lpstr>
      <vt:lpstr>Plagiarism / Cheating</vt:lpstr>
      <vt:lpstr>Cheating, continued</vt:lpstr>
      <vt:lpstr>Accommodation</vt:lpstr>
      <vt:lpstr>If you missed Lab 0 yesterday</vt:lpstr>
      <vt:lpstr>How does CS fit into your major?</vt:lpstr>
      <vt:lpstr>What is computer science?</vt:lpstr>
      <vt:lpstr>Algorithms</vt:lpstr>
      <vt:lpstr>Programming languages</vt:lpstr>
      <vt:lpstr>Programming environment and tools</vt:lpstr>
      <vt:lpstr>Integrated development environments</vt:lpstr>
      <vt:lpstr>Example program design</vt:lpstr>
      <vt:lpstr>Design turned into code</vt:lpstr>
      <vt:lpstr>Mythbusting about CS 115</vt:lpstr>
      <vt:lpstr>Treat this class as an adventure!</vt:lpstr>
      <vt:lpstr>Make Yourself a Study Plan for CS 115</vt:lpstr>
      <vt:lpstr>What to do Next</vt:lpstr>
      <vt:lpstr>Today's Exit</vt:lpstr>
    </vt:vector>
  </TitlesOfParts>
  <Company>University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Introduction to Programming</dc:title>
  <dc:creator>Debby</dc:creator>
  <cp:lastModifiedBy>keen@netins.net</cp:lastModifiedBy>
  <cp:revision>241</cp:revision>
  <dcterms:created xsi:type="dcterms:W3CDTF">2007-01-11T00:30:21Z</dcterms:created>
  <dcterms:modified xsi:type="dcterms:W3CDTF">2020-08-18T14:30:05Z</dcterms:modified>
</cp:coreProperties>
</file>