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300" r:id="rId11"/>
    <p:sldId id="299" r:id="rId12"/>
    <p:sldId id="267" r:id="rId13"/>
    <p:sldId id="296" r:id="rId14"/>
    <p:sldId id="293" r:id="rId15"/>
    <p:sldId id="294" r:id="rId16"/>
    <p:sldId id="295" r:id="rId17"/>
    <p:sldId id="268" r:id="rId18"/>
    <p:sldId id="297" r:id="rId19"/>
    <p:sldId id="269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91" r:id="rId36"/>
    <p:sldId id="292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3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0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1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33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6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6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6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25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18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645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FF34B-6EA4-49B8-89C9-981893DFD4A6}" type="datetimeFigureOut">
              <a:rPr lang="en-US" smtClean="0"/>
              <a:t>7/27/2018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DC592-0A05-4ABE-ACA6-720AC4A62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61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 115 </a:t>
            </a:r>
            <a:r>
              <a:rPr lang="en-US" dirty="0"/>
              <a:t>Lecture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Conditionals and </a:t>
            </a:r>
            <a:r>
              <a:rPr lang="en-US" dirty="0"/>
              <a:t>if statements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66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Relational operators cannot mix strings and number values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&lt; “Hello”</a:t>
            </a:r>
          </a:p>
          <a:p>
            <a:pPr marL="914400" lvl="2" indent="0">
              <a:buNone/>
            </a:pPr>
            <a:r>
              <a:rPr lang="en-US" dirty="0" err="1" smtClean="0"/>
              <a:t>TypeError</a:t>
            </a:r>
            <a:r>
              <a:rPr lang="en-US" dirty="0" smtClean="0"/>
              <a:t>: </a:t>
            </a:r>
            <a:r>
              <a:rPr lang="en-US" dirty="0" err="1" smtClean="0"/>
              <a:t>unorderable</a:t>
            </a:r>
            <a:r>
              <a:rPr lang="en-US" dirty="0" smtClean="0"/>
              <a:t> types: int() &lt; str()</a:t>
            </a:r>
          </a:p>
          <a:p>
            <a:r>
              <a:rPr lang="en-US" dirty="0" smtClean="0"/>
              <a:t>It’s ok to mix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though</a:t>
            </a:r>
          </a:p>
          <a:p>
            <a:r>
              <a:rPr lang="en-US" dirty="0" smtClean="0"/>
              <a:t>Be careful comparing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  <a:r>
              <a:rPr lang="en-US" dirty="0" smtClean="0"/>
              <a:t> – they may NOT be equal though we think they are, especially if the float was generated by repeated arithmetic operators</a:t>
            </a:r>
          </a:p>
        </p:txBody>
      </p:sp>
    </p:spTree>
    <p:extLst>
      <p:ext uri="{BB962C8B-B14F-4D97-AF65-F5344CB8AC3E}">
        <p14:creationId xmlns:p14="http://schemas.microsoft.com/office/powerpoint/2010/main" val="332315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What </a:t>
            </a:r>
            <a:r>
              <a:rPr lang="en-US" dirty="0" smtClean="0"/>
              <a:t>does it mean to compare two strings?</a:t>
            </a:r>
          </a:p>
          <a:p>
            <a:pPr lvl="2"/>
            <a:r>
              <a:rPr lang="en-US" dirty="0" smtClean="0"/>
              <a:t>When computers were new, each hardware manufacturer had their own code of numbers to stand for alphabetic characters</a:t>
            </a:r>
          </a:p>
          <a:p>
            <a:pPr lvl="2"/>
            <a:r>
              <a:rPr lang="en-US" dirty="0" smtClean="0"/>
              <a:t>Users didn’t care as long as they press ‘A’ on keyboard and got ‘A’ on screen</a:t>
            </a:r>
          </a:p>
          <a:p>
            <a:pPr lvl="2"/>
            <a:r>
              <a:rPr lang="en-US" dirty="0" smtClean="0"/>
              <a:t>When people wanted to swap data between hardware brands, found out they needed a </a:t>
            </a:r>
            <a:r>
              <a:rPr lang="en-US" b="1" dirty="0" smtClean="0"/>
              <a:t>Standard Code</a:t>
            </a:r>
            <a:r>
              <a:rPr lang="en-US" dirty="0" smtClean="0"/>
              <a:t> for encoding characters</a:t>
            </a:r>
          </a:p>
          <a:p>
            <a:pPr lvl="2"/>
            <a:r>
              <a:rPr lang="en-US" dirty="0" smtClean="0"/>
              <a:t>Some competition, but ASCII won out! Being used by microcomputers didn’t hurt ASCII’s popularity either.</a:t>
            </a:r>
          </a:p>
          <a:p>
            <a:pPr lvl="2"/>
            <a:r>
              <a:rPr lang="en-US" dirty="0" smtClean="0"/>
              <a:t>ASCII </a:t>
            </a:r>
            <a:r>
              <a:rPr lang="en-US" dirty="0" smtClean="0"/>
              <a:t>(and its superset, Unicode) is </a:t>
            </a:r>
            <a:r>
              <a:rPr lang="en-US" dirty="0" smtClean="0"/>
              <a:t>used more today than any other character code by FAR, 90% of the computers in the world use </a:t>
            </a:r>
            <a:r>
              <a:rPr lang="en-US" dirty="0" smtClean="0"/>
              <a:t>it</a:t>
            </a:r>
          </a:p>
          <a:p>
            <a:pPr lvl="2"/>
            <a:r>
              <a:rPr lang="en-US" dirty="0"/>
              <a:t>ASCII </a:t>
            </a:r>
            <a:r>
              <a:rPr lang="en-US" dirty="0" smtClean="0"/>
              <a:t>– </a:t>
            </a:r>
            <a:r>
              <a:rPr lang="en-US" dirty="0"/>
              <a:t>American Standard Code for Information Interchange, created in the 70’s, Unicode created </a:t>
            </a:r>
            <a:r>
              <a:rPr lang="en-US" dirty="0" smtClean="0"/>
              <a:t>later (90’s, 2000’s)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88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dirty="0" smtClean="0"/>
              <a:t>Each </a:t>
            </a:r>
            <a:r>
              <a:rPr lang="en-US" dirty="0" smtClean="0"/>
              <a:t>character is assigned a numeric value, those values are actually what’s compared </a:t>
            </a:r>
          </a:p>
          <a:p>
            <a:pPr lvl="2"/>
            <a:r>
              <a:rPr lang="en-US" dirty="0" smtClean="0"/>
              <a:t>Alphabetic characters are in alphabetic order</a:t>
            </a:r>
          </a:p>
          <a:p>
            <a:pPr lvl="3"/>
            <a:r>
              <a:rPr lang="en-US" dirty="0" smtClean="0"/>
              <a:t>‘A’ &lt; ‘B’ &lt; ‘C’ &lt; … &lt; ‘X’ &lt; ‘Y’ &lt; ‘Z’   (upper case)</a:t>
            </a:r>
          </a:p>
          <a:p>
            <a:pPr lvl="3"/>
            <a:r>
              <a:rPr lang="en-US" dirty="0" smtClean="0"/>
              <a:t>‘a’ &lt; ‘b’ &lt; ‘c’ &lt; … &lt; ‘x’ &lt; ‘y’ &lt; ‘z’    (lower case)</a:t>
            </a:r>
          </a:p>
          <a:p>
            <a:pPr lvl="2"/>
            <a:r>
              <a:rPr lang="en-US" dirty="0" smtClean="0"/>
              <a:t>Uppercase Z comes before lowercase a</a:t>
            </a:r>
          </a:p>
          <a:p>
            <a:pPr lvl="3"/>
            <a:r>
              <a:rPr lang="en-US" dirty="0" smtClean="0"/>
              <a:t>‘A’ &lt; … &lt; ‘Z’ &lt; … &lt; ‘a’ &lt; … &lt; ‘z’</a:t>
            </a:r>
          </a:p>
          <a:p>
            <a:pPr lvl="2"/>
            <a:r>
              <a:rPr lang="en-US" dirty="0" smtClean="0"/>
              <a:t>Digits are in numeric order ‘0’ &lt; ‘1’ &lt; ‘2’ &lt; … &lt; ‘9’</a:t>
            </a:r>
          </a:p>
          <a:p>
            <a:pPr lvl="2"/>
            <a:r>
              <a:rPr lang="en-US" dirty="0" smtClean="0"/>
              <a:t>Digits come before alphabetic characters</a:t>
            </a:r>
          </a:p>
          <a:p>
            <a:pPr lvl="2"/>
            <a:r>
              <a:rPr lang="en-US" dirty="0" smtClean="0"/>
              <a:t>And “ “ (one space) comes before all other printable characters</a:t>
            </a:r>
          </a:p>
          <a:p>
            <a:pPr lvl="2"/>
            <a:r>
              <a:rPr lang="en-US" dirty="0" smtClean="0"/>
              <a:t>‘ ‘ &lt; ‘0’ &lt; … &lt; ‘9’ &lt; … &lt; ‘A’ &lt; … &lt; ‘Z’ &lt; … &lt; ‘a’ &lt; … &lt; ‘z’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0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and Unicode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http://unicode-table.com/en/#control-character</a:t>
            </a:r>
          </a:p>
          <a:p>
            <a:r>
              <a:rPr lang="en-US" dirty="0" smtClean="0"/>
              <a:t>ASCII table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438400"/>
            <a:ext cx="37338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3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“characters”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Character vs. </a:t>
            </a:r>
            <a:r>
              <a:rPr lang="en-US" dirty="0"/>
              <a:t>L</a:t>
            </a:r>
            <a:r>
              <a:rPr lang="en-US" dirty="0" smtClean="0"/>
              <a:t>etter</a:t>
            </a:r>
          </a:p>
          <a:p>
            <a:pPr lvl="2"/>
            <a:r>
              <a:rPr lang="en-US" sz="2800" dirty="0" smtClean="0"/>
              <a:t>A Character is ANY symbol you can get from the keyboard (actually any element of the ASCII character code, or these days, of the Unicode character code)</a:t>
            </a:r>
          </a:p>
          <a:p>
            <a:pPr lvl="2"/>
            <a:r>
              <a:rPr lang="en-US" sz="2800" dirty="0" smtClean="0"/>
              <a:t>A Letter is specifically an upper or lower case letter of the alphabet -  a total of 52 characters</a:t>
            </a:r>
          </a:p>
        </p:txBody>
      </p:sp>
    </p:spTree>
    <p:extLst>
      <p:ext uri="{BB962C8B-B14F-4D97-AF65-F5344CB8AC3E}">
        <p14:creationId xmlns:p14="http://schemas.microsoft.com/office/powerpoint/2010/main" val="80395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note about “characters”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Computer scientists use terms carefully </a:t>
            </a:r>
          </a:p>
          <a:p>
            <a:pPr lvl="1"/>
            <a:r>
              <a:rPr lang="en-US" dirty="0" smtClean="0"/>
              <a:t>Number vs. numeric string</a:t>
            </a:r>
          </a:p>
          <a:p>
            <a:pPr lvl="2"/>
            <a:r>
              <a:rPr lang="en-US" dirty="0" smtClean="0"/>
              <a:t>A number is a value that is stored in RAM where it can be accessed, in some pattern of bits.  It has the data type of “integer” or “float” (in Python): examples:  4, 3.5, 9.e51</a:t>
            </a:r>
          </a:p>
          <a:p>
            <a:pPr lvl="3"/>
            <a:r>
              <a:rPr lang="en-US" dirty="0" smtClean="0"/>
              <a:t>You use arithmetic operators with this data type</a:t>
            </a:r>
          </a:p>
          <a:p>
            <a:pPr lvl="2"/>
            <a:r>
              <a:rPr lang="en-US" dirty="0" smtClean="0"/>
              <a:t>A numeric string is a string of characters which has only digits, a “+” or a “-” at the front, possibly a decimal point “.”, possibly an “e”, in the right order.  It is a string, not an int or a float</a:t>
            </a:r>
          </a:p>
          <a:p>
            <a:pPr lvl="3"/>
            <a:r>
              <a:rPr lang="en-US" dirty="0" smtClean="0"/>
              <a:t>You cannot use arithmetic operators with this type</a:t>
            </a:r>
          </a:p>
          <a:p>
            <a:pPr lvl="1"/>
            <a:r>
              <a:rPr lang="en-US" dirty="0" smtClean="0"/>
              <a:t>Digits vs. </a:t>
            </a:r>
            <a:r>
              <a:rPr lang="en-US" dirty="0" smtClean="0"/>
              <a:t>Letters: ‘0’…’9’ vs. ‘A’…’</a:t>
            </a:r>
            <a:r>
              <a:rPr lang="en-US" dirty="0" err="1" smtClean="0"/>
              <a:t>Z’,’a</a:t>
            </a:r>
            <a:r>
              <a:rPr lang="en-US" dirty="0" smtClean="0"/>
              <a:t>’…’z’</a:t>
            </a:r>
            <a:endParaRPr lang="en-US" dirty="0" smtClean="0"/>
          </a:p>
          <a:p>
            <a:pPr lvl="2"/>
            <a:r>
              <a:rPr lang="en-US" dirty="0" smtClean="0"/>
              <a:t>There is no overlap between these two sets of characters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 of groups of characters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850" y="1600200"/>
            <a:ext cx="5620300" cy="4525963"/>
          </a:xfrm>
        </p:spPr>
      </p:pic>
    </p:spTree>
    <p:extLst>
      <p:ext uri="{BB962C8B-B14F-4D97-AF65-F5344CB8AC3E}">
        <p14:creationId xmlns:p14="http://schemas.microsoft.com/office/powerpoint/2010/main" val="182364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Comparing single </a:t>
            </a:r>
            <a:r>
              <a:rPr lang="en-US" dirty="0" smtClean="0"/>
              <a:t>character </a:t>
            </a:r>
            <a:r>
              <a:rPr lang="en-US" dirty="0" smtClean="0"/>
              <a:t>strings means comparing their ASCII (Unicode) codes, </a:t>
            </a:r>
            <a:r>
              <a:rPr lang="en-US" dirty="0" smtClean="0"/>
              <a:t>but what if they are </a:t>
            </a:r>
            <a:r>
              <a:rPr lang="en-US" dirty="0" smtClean="0"/>
              <a:t>longer strings?</a:t>
            </a:r>
            <a:endParaRPr lang="en-US" dirty="0" smtClean="0"/>
          </a:p>
          <a:p>
            <a:r>
              <a:rPr lang="en-US" dirty="0" smtClean="0"/>
              <a:t>The algorithm says</a:t>
            </a:r>
          </a:p>
          <a:p>
            <a:pPr lvl="1"/>
            <a:r>
              <a:rPr lang="en-US" dirty="0" smtClean="0"/>
              <a:t>Start at characters at left end of each string</a:t>
            </a:r>
          </a:p>
          <a:p>
            <a:pPr lvl="1"/>
            <a:r>
              <a:rPr lang="en-US" dirty="0" smtClean="0"/>
              <a:t>Compare – are they the same or different?</a:t>
            </a:r>
          </a:p>
          <a:p>
            <a:pPr lvl="1"/>
            <a:r>
              <a:rPr lang="en-US" dirty="0" smtClean="0"/>
              <a:t>If they’re different, you can decide which is less and you’re done!</a:t>
            </a:r>
          </a:p>
          <a:p>
            <a:pPr lvl="1"/>
            <a:r>
              <a:rPr lang="en-US" dirty="0" smtClean="0"/>
              <a:t>If they are the same, move one character to the right in each string and repeat comparison of characters</a:t>
            </a:r>
          </a:p>
          <a:p>
            <a:pPr lvl="1"/>
            <a:r>
              <a:rPr lang="en-US" dirty="0" smtClean="0"/>
              <a:t>You’ll either run out of string or find a difference</a:t>
            </a:r>
          </a:p>
          <a:p>
            <a:pPr lvl="1"/>
            <a:r>
              <a:rPr lang="en-US" dirty="0" smtClean="0"/>
              <a:t>If run out of both strings at same time, they’re equal</a:t>
            </a:r>
          </a:p>
          <a:p>
            <a:pPr lvl="1"/>
            <a:r>
              <a:rPr lang="en-US" dirty="0" smtClean="0"/>
              <a:t>If run out of one before the other, the shorter is less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6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Python, comparisons can be chained together:</a:t>
            </a:r>
          </a:p>
          <a:p>
            <a:pPr marL="3429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0 &lt; x &lt; y &lt;= 100:</a:t>
            </a:r>
          </a:p>
          <a:p>
            <a:r>
              <a:rPr lang="en-US" dirty="0" smtClean="0"/>
              <a:t>It means: 0 &lt;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 y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 smtClean="0"/>
              <a:t> &lt;= 100</a:t>
            </a:r>
          </a:p>
          <a:p>
            <a:r>
              <a:rPr lang="en-US" dirty="0" smtClean="0"/>
              <a:t>This notation is common in mathematics</a:t>
            </a:r>
          </a:p>
          <a:p>
            <a:pPr lvl="1"/>
            <a:r>
              <a:rPr lang="en-US" dirty="0" smtClean="0"/>
              <a:t>But not in most programming languages!</a:t>
            </a:r>
          </a:p>
          <a:p>
            <a:pPr lvl="1"/>
            <a:r>
              <a:rPr lang="en-US" dirty="0" smtClean="0"/>
              <a:t>Python is rather unusual in allowing it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073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Now that we can write some boolean statements, how do we use those to control whether or not certain statements execute?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Use an </a:t>
            </a:r>
            <a:r>
              <a:rPr lang="en-US" b="1" dirty="0" smtClean="0">
                <a:cs typeface="Courier New" panose="02070309020205020404" pitchFamily="49" charset="0"/>
              </a:rPr>
              <a:t>if </a:t>
            </a:r>
            <a:r>
              <a:rPr lang="en-US" dirty="0" smtClean="0">
                <a:cs typeface="Courier New" panose="02070309020205020404" pitchFamily="49" charset="0"/>
              </a:rPr>
              <a:t>statement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Syntax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The expression should evaluate to True or False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body is an indented block of code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Semantics: 1. Evaluate the expression on the first line</a:t>
            </a:r>
          </a:p>
          <a:p>
            <a:pPr marL="457200" lvl="1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		2. Runs the body if the expression was True</a:t>
            </a:r>
          </a:p>
          <a:p>
            <a:pPr marL="457200" lvl="1" indent="0">
              <a:buNone/>
            </a:pPr>
            <a:r>
              <a:rPr lang="en-US" dirty="0">
                <a:cs typeface="Courier New" panose="02070309020205020404" pitchFamily="49" charset="0"/>
              </a:rPr>
              <a:t>	</a:t>
            </a:r>
            <a:r>
              <a:rPr lang="en-US" dirty="0" smtClean="0">
                <a:cs typeface="Courier New" panose="02070309020205020404" pitchFamily="49" charset="0"/>
              </a:rPr>
              <a:t>	3. Goes on to the code line after the body, either way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2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Sometimes we want to execute code only sometimes.</a:t>
            </a:r>
          </a:p>
          <a:p>
            <a:pPr lvl="1"/>
            <a:r>
              <a:rPr lang="en-US" dirty="0" smtClean="0"/>
              <a:t>“Run this code in a certain situation.”</a:t>
            </a:r>
          </a:p>
          <a:p>
            <a:pPr lvl="2"/>
            <a:r>
              <a:rPr lang="en-US" dirty="0" smtClean="0"/>
              <a:t>How do you express “in a certain situation” in code?</a:t>
            </a:r>
          </a:p>
          <a:p>
            <a:pPr lvl="1"/>
            <a:r>
              <a:rPr lang="en-US" dirty="0" smtClean="0"/>
              <a:t>“Run this code if this expression is true.”</a:t>
            </a:r>
          </a:p>
          <a:p>
            <a:pPr lvl="2"/>
            <a:r>
              <a:rPr lang="en-US" dirty="0" smtClean="0"/>
              <a:t>So we’ll need expressions that can be True or False</a:t>
            </a:r>
          </a:p>
          <a:p>
            <a:pPr lvl="2"/>
            <a:r>
              <a:rPr lang="en-US" dirty="0" smtClean="0"/>
              <a:t>We mentioned a type that has 2 values, True or False, the second week of class</a:t>
            </a:r>
          </a:p>
          <a:p>
            <a:pPr lvl="2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 smtClean="0"/>
              <a:t> (Booleans)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93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646" y="1600200"/>
            <a:ext cx="6330708" cy="4525963"/>
          </a:xfrm>
        </p:spPr>
      </p:pic>
    </p:spTree>
    <p:extLst>
      <p:ext uri="{BB962C8B-B14F-4D97-AF65-F5344CB8AC3E}">
        <p14:creationId xmlns:p14="http://schemas.microsoft.com/office/powerpoint/2010/main" val="227584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Alternatives: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Commonly we want to do </a:t>
            </a:r>
            <a:r>
              <a:rPr lang="en-US" b="1" dirty="0" smtClean="0"/>
              <a:t>either</a:t>
            </a:r>
            <a:r>
              <a:rPr lang="en-US" dirty="0" smtClean="0"/>
              <a:t> this </a:t>
            </a:r>
            <a:r>
              <a:rPr lang="en-US" b="1" dirty="0" smtClean="0"/>
              <a:t>or</a:t>
            </a:r>
            <a:r>
              <a:rPr lang="en-US" dirty="0" smtClean="0"/>
              <a:t> that (but not both).</a:t>
            </a:r>
          </a:p>
          <a:p>
            <a:r>
              <a:rPr lang="en-US" dirty="0" smtClean="0"/>
              <a:t>In Python we can use an </a:t>
            </a:r>
            <a:r>
              <a:rPr lang="en-US" b="1" dirty="0" smtClean="0"/>
              <a:t>else</a:t>
            </a:r>
            <a:r>
              <a:rPr lang="en-US" dirty="0" smtClean="0"/>
              <a:t> block. Syntax: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if-body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else-body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Both bodies are indented blocks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No expression on the line with else!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Cannot have an else without an if first!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4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Alternatives: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Semantics:</a:t>
            </a:r>
          </a:p>
          <a:p>
            <a:pPr lvl="1"/>
            <a:r>
              <a:rPr lang="en-US" dirty="0" smtClean="0"/>
              <a:t>Always evaluates the expression on first line</a:t>
            </a:r>
          </a:p>
          <a:p>
            <a:pPr lvl="1"/>
            <a:r>
              <a:rPr lang="en-US" dirty="0" smtClean="0"/>
              <a:t>If the expression is True, runs the if-body</a:t>
            </a:r>
          </a:p>
          <a:p>
            <a:pPr lvl="1"/>
            <a:r>
              <a:rPr lang="en-US" dirty="0" smtClean="0"/>
              <a:t>If the expression is False, runs the else-body</a:t>
            </a:r>
          </a:p>
          <a:p>
            <a:pPr lvl="1"/>
            <a:r>
              <a:rPr lang="en-US" dirty="0" smtClean="0"/>
              <a:t>Either way, goes on to the code line after the else-body</a:t>
            </a:r>
          </a:p>
          <a:p>
            <a:r>
              <a:rPr lang="en-US" dirty="0" smtClean="0"/>
              <a:t>Only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smtClean="0"/>
              <a:t> if there is something to do in the False case</a:t>
            </a:r>
          </a:p>
          <a:p>
            <a:pPr lvl="1"/>
            <a:r>
              <a:rPr lang="en-US" b="1" dirty="0" smtClean="0"/>
              <a:t>It’s ok not to have an </a:t>
            </a:r>
            <a:r>
              <a:rPr lang="en-US" b="1" dirty="0" smtClean="0"/>
              <a:t>else for an if!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1323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if-else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571" y="1600200"/>
            <a:ext cx="6244858" cy="4525963"/>
          </a:xfrm>
        </p:spPr>
      </p:pic>
    </p:spTree>
    <p:extLst>
      <p:ext uri="{BB962C8B-B14F-4D97-AF65-F5344CB8AC3E}">
        <p14:creationId xmlns:p14="http://schemas.microsoft.com/office/powerpoint/2010/main" val="93720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Sometimes there are more than two alternatives</a:t>
            </a:r>
          </a:p>
          <a:p>
            <a:r>
              <a:rPr lang="en-US" dirty="0" smtClean="0"/>
              <a:t>Converting a numeric score into a letter grade:</a:t>
            </a:r>
          </a:p>
          <a:p>
            <a:pPr lvl="1"/>
            <a:r>
              <a:rPr lang="en-US" dirty="0" smtClean="0"/>
              <a:t>If the score is greater than or equal to 90, print A</a:t>
            </a:r>
          </a:p>
          <a:p>
            <a:pPr lvl="1"/>
            <a:r>
              <a:rPr lang="en-US" dirty="0" smtClean="0"/>
              <a:t>Otherwise, if score is greater than or equal to 80, print B</a:t>
            </a:r>
          </a:p>
          <a:p>
            <a:pPr lvl="1"/>
            <a:r>
              <a:rPr lang="en-US" dirty="0" smtClean="0"/>
              <a:t>Otherwise, if score is greater than or equal to 70, print C</a:t>
            </a:r>
          </a:p>
          <a:p>
            <a:pPr lvl="1"/>
            <a:r>
              <a:rPr lang="en-US" dirty="0" smtClean="0"/>
              <a:t>And so on…</a:t>
            </a:r>
          </a:p>
          <a:p>
            <a:r>
              <a:rPr lang="en-US" dirty="0" smtClean="0"/>
              <a:t>We want to run exactly </a:t>
            </a:r>
            <a:r>
              <a:rPr lang="en-US" b="1" dirty="0" smtClean="0"/>
              <a:t>one </a:t>
            </a:r>
            <a:r>
              <a:rPr lang="en-US" dirty="0" smtClean="0"/>
              <a:t>piece of that code</a:t>
            </a:r>
          </a:p>
          <a:p>
            <a:pPr lvl="1"/>
            <a:r>
              <a:rPr lang="en-US" dirty="0" smtClean="0"/>
              <a:t>even though 95 &gt;= 70, we don’t want 95 to cause C to print too!</a:t>
            </a:r>
          </a:p>
          <a:p>
            <a:pPr lvl="1"/>
            <a:r>
              <a:rPr lang="en-US" dirty="0" smtClean="0"/>
              <a:t>First check if score is &gt;= 90</a:t>
            </a:r>
          </a:p>
          <a:p>
            <a:pPr lvl="1"/>
            <a:r>
              <a:rPr lang="en-US" dirty="0" smtClean="0"/>
              <a:t>If that was False, check if score &gt;= 80</a:t>
            </a:r>
          </a:p>
          <a:p>
            <a:pPr lvl="1"/>
            <a:r>
              <a:rPr lang="en-US" dirty="0" smtClean="0"/>
              <a:t>If that is False too, check if score &gt;= 70, …</a:t>
            </a:r>
          </a:p>
          <a:p>
            <a:r>
              <a:rPr lang="en-US" dirty="0" smtClean="0"/>
              <a:t>The order matters!</a:t>
            </a:r>
          </a:p>
          <a:p>
            <a:pPr lvl="1"/>
            <a:r>
              <a:rPr lang="en-US" dirty="0" smtClean="0"/>
              <a:t>What would happen if we swapped the order of the B and C </a:t>
            </a:r>
            <a:r>
              <a:rPr lang="en-US" dirty="0" smtClean="0"/>
              <a:t>tests?</a:t>
            </a:r>
            <a:endParaRPr lang="en-US" dirty="0" smtClean="0"/>
          </a:p>
          <a:p>
            <a:pPr lvl="1"/>
            <a:r>
              <a:rPr lang="en-US" dirty="0" smtClean="0"/>
              <a:t>Then we’d never report a B!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85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alternatives: elif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Syntax: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1: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1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2: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lif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expression 3:</a:t>
            </a:r>
          </a:p>
          <a:p>
            <a:pPr marL="457200" lvl="1" indent="0">
              <a:buNone/>
            </a:pP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body 3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Each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elif </a:t>
            </a:r>
            <a:r>
              <a:rPr lang="en-US" dirty="0" smtClean="0"/>
              <a:t>is followed by an expression and a colon</a:t>
            </a:r>
          </a:p>
          <a:p>
            <a:r>
              <a:rPr lang="en-US" dirty="0" smtClean="0"/>
              <a:t>Each body is an indented block</a:t>
            </a:r>
          </a:p>
          <a:p>
            <a:r>
              <a:rPr lang="en-US" dirty="0" smtClean="0"/>
              <a:t>You </a:t>
            </a:r>
            <a:r>
              <a:rPr lang="en-US" b="1" dirty="0" smtClean="0"/>
              <a:t>can</a:t>
            </a:r>
            <a:r>
              <a:rPr lang="en-US" dirty="0" smtClean="0"/>
              <a:t> have an else block at the very end.  It is </a:t>
            </a:r>
            <a:r>
              <a:rPr lang="en-US" b="1" dirty="0" smtClean="0"/>
              <a:t>not</a:t>
            </a:r>
            <a:r>
              <a:rPr lang="en-US" dirty="0" smtClean="0"/>
              <a:t>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2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Chained alternatives: semantics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Semantics:</a:t>
            </a:r>
          </a:p>
          <a:p>
            <a:r>
              <a:rPr lang="en-US" dirty="0" smtClean="0"/>
              <a:t>Evaluates expression 1</a:t>
            </a:r>
          </a:p>
          <a:p>
            <a:r>
              <a:rPr lang="en-US" dirty="0" smtClean="0"/>
              <a:t>If expression 1 was True, run body 1 (and that’s ALL)</a:t>
            </a:r>
          </a:p>
          <a:p>
            <a:r>
              <a:rPr lang="en-US" dirty="0" smtClean="0"/>
              <a:t>If expression 1 was False, evaluate expression 2</a:t>
            </a:r>
          </a:p>
          <a:p>
            <a:r>
              <a:rPr lang="en-US" dirty="0" smtClean="0"/>
              <a:t>If expression 2 was True, run body 2 (and that’s ALL)</a:t>
            </a:r>
          </a:p>
          <a:p>
            <a:r>
              <a:rPr lang="en-US" dirty="0" smtClean="0"/>
              <a:t>If expression 2 was False, evaluates expression 3</a:t>
            </a:r>
          </a:p>
          <a:p>
            <a:r>
              <a:rPr lang="en-US" dirty="0" smtClean="0"/>
              <a:t>After running </a:t>
            </a:r>
            <a:r>
              <a:rPr lang="en-US" b="1" dirty="0" smtClean="0"/>
              <a:t>at most one</a:t>
            </a:r>
            <a:r>
              <a:rPr lang="en-US" dirty="0" smtClean="0"/>
              <a:t> body, goes on to the next line of code after the end of the chained if statement</a:t>
            </a:r>
          </a:p>
          <a:p>
            <a:r>
              <a:rPr lang="en-US" dirty="0" smtClean="0"/>
              <a:t>Only runs </a:t>
            </a:r>
            <a:r>
              <a:rPr lang="en-US" b="1" dirty="0" smtClean="0"/>
              <a:t>one</a:t>
            </a:r>
            <a:r>
              <a:rPr lang="en-US" dirty="0" smtClean="0"/>
              <a:t> body, or none</a:t>
            </a:r>
          </a:p>
          <a:p>
            <a:r>
              <a:rPr lang="en-US" dirty="0" smtClean="0"/>
              <a:t>It runs the body of the first True expression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for if / elif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898" y="1600200"/>
            <a:ext cx="6210203" cy="4525963"/>
          </a:xfrm>
        </p:spPr>
      </p:pic>
    </p:spTree>
    <p:extLst>
      <p:ext uri="{BB962C8B-B14F-4D97-AF65-F5344CB8AC3E}">
        <p14:creationId xmlns:p14="http://schemas.microsoft.com/office/powerpoint/2010/main" val="16300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and closed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If there is an </a:t>
            </a:r>
            <a:r>
              <a:rPr lang="en-US" b="1" dirty="0" smtClean="0"/>
              <a:t>else</a:t>
            </a:r>
            <a:r>
              <a:rPr lang="en-US" dirty="0" smtClean="0"/>
              <a:t> in a chained if/elif, the selection is called </a:t>
            </a:r>
            <a:r>
              <a:rPr lang="en-US" b="1" dirty="0" smtClean="0"/>
              <a:t>closed</a:t>
            </a:r>
            <a:endParaRPr lang="en-US" dirty="0" smtClean="0"/>
          </a:p>
          <a:p>
            <a:pPr lvl="1"/>
            <a:r>
              <a:rPr lang="en-US" dirty="0" smtClean="0"/>
              <a:t>Meaning that exactly one of the bodies will run</a:t>
            </a:r>
          </a:p>
          <a:p>
            <a:r>
              <a:rPr lang="en-US" dirty="0" smtClean="0"/>
              <a:t>Otherwise it is </a:t>
            </a:r>
            <a:r>
              <a:rPr lang="en-US" b="1" dirty="0" smtClean="0"/>
              <a:t>open</a:t>
            </a:r>
            <a:r>
              <a:rPr lang="en-US" dirty="0" smtClean="0"/>
              <a:t>: zero or more bodies will be run</a:t>
            </a:r>
          </a:p>
          <a:p>
            <a:r>
              <a:rPr lang="en-US" dirty="0" smtClean="0"/>
              <a:t>If the last </a:t>
            </a:r>
            <a:r>
              <a:rPr lang="en-US" b="1" dirty="0" smtClean="0"/>
              <a:t>elif</a:t>
            </a:r>
            <a:r>
              <a:rPr lang="en-US" dirty="0" smtClean="0"/>
              <a:t> is supposed to cover all the remaining cases, you should prefer </a:t>
            </a:r>
            <a:r>
              <a:rPr lang="en-US" b="1" dirty="0" smtClean="0"/>
              <a:t>else</a:t>
            </a:r>
            <a:r>
              <a:rPr lang="en-US" dirty="0" smtClean="0"/>
              <a:t> instead: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score &gt;= 90: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‘A’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80: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‘B’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70: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‘C’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elif score &gt;= 60: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grade = ‘D’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b="1" dirty="0" smtClean="0"/>
              <a:t>else: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smtClean="0"/>
              <a:t>grade = ‘E’</a:t>
            </a:r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2600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Thinking about ifs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is the problem you are solving expressed?</a:t>
            </a:r>
          </a:p>
          <a:p>
            <a:pPr lvl="1"/>
            <a:r>
              <a:rPr lang="en-US" dirty="0" smtClean="0"/>
              <a:t>Are you looking for specific values, nothing else is of interest?</a:t>
            </a:r>
          </a:p>
          <a:p>
            <a:pPr lvl="1"/>
            <a:r>
              <a:rPr lang="en-US" dirty="0" smtClean="0"/>
              <a:t>Are you dividing a range up into specific segments, so that everything is of interest?</a:t>
            </a:r>
          </a:p>
          <a:p>
            <a:pPr lvl="1"/>
            <a:r>
              <a:rPr lang="en-US" dirty="0" smtClean="0"/>
              <a:t>Are you testing for conditions that are mutually exclusive? (if one is </a:t>
            </a:r>
            <a:r>
              <a:rPr lang="en-US" dirty="0" smtClean="0"/>
              <a:t>True</a:t>
            </a:r>
            <a:r>
              <a:rPr lang="en-US" dirty="0" smtClean="0"/>
              <a:t>, the rest cannot be)</a:t>
            </a:r>
          </a:p>
          <a:p>
            <a:pPr lvl="1"/>
            <a:r>
              <a:rPr lang="en-US" dirty="0" smtClean="0"/>
              <a:t>Or conditions that overlap? (that are independent of each other, if one is </a:t>
            </a:r>
            <a:r>
              <a:rPr lang="en-US" dirty="0" smtClean="0"/>
              <a:t>True</a:t>
            </a:r>
            <a:r>
              <a:rPr lang="en-US" dirty="0" smtClean="0"/>
              <a:t>, the others may or may not be)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boolean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type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dirty="0" smtClean="0"/>
              <a:t>in Python represents a value that is either true or false.</a:t>
            </a:r>
          </a:p>
          <a:p>
            <a:pPr lvl="1"/>
            <a:r>
              <a:rPr lang="en-US" dirty="0" smtClean="0"/>
              <a:t>Two literals (constants):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2"/>
            <a:r>
              <a:rPr lang="en-US" dirty="0" smtClean="0"/>
              <a:t>Case-sensitive as always!</a:t>
            </a:r>
          </a:p>
          <a:p>
            <a:pPr lvl="1"/>
            <a:r>
              <a:rPr lang="en-US" dirty="0" smtClean="0"/>
              <a:t>You can have boolean variables:</a:t>
            </a:r>
          </a:p>
          <a:p>
            <a:pPr marL="914400" lvl="2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is_finished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lvl="2"/>
            <a:r>
              <a:rPr lang="en-US" dirty="0" smtClean="0"/>
              <a:t>Sometimes they are called </a:t>
            </a:r>
            <a:r>
              <a:rPr lang="en-US" b="1" dirty="0" smtClean="0"/>
              <a:t>flags</a:t>
            </a:r>
            <a:r>
              <a:rPr lang="en-US" dirty="0" smtClean="0"/>
              <a:t> (more later)</a:t>
            </a:r>
          </a:p>
          <a:p>
            <a:pPr lvl="1"/>
            <a:r>
              <a:rPr lang="en-US" dirty="0" smtClean="0"/>
              <a:t>… and boolean expressions: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is_smallest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number &lt; minimum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can_run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have_file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and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03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specific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== 5: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5 thing”)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== 19: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19 thing”)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== -2: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print(“do the -2 thing”)</a:t>
            </a:r>
          </a:p>
          <a:p>
            <a:pPr marL="457200" lvl="1" indent="0">
              <a:buNone/>
            </a:pPr>
            <a:r>
              <a:rPr lang="en-US" dirty="0" smtClean="0"/>
              <a:t># nothing else to do here, if it’s not 5, 19 or -2 I don’t #care</a:t>
            </a:r>
          </a:p>
          <a:p>
            <a:pPr marL="457200" lvl="1" indent="0">
              <a:buNone/>
            </a:pPr>
            <a:r>
              <a:rPr lang="en-US" dirty="0" smtClean="0"/>
              <a:t># there is NO else here!</a:t>
            </a:r>
          </a:p>
          <a:p>
            <a:pPr marL="457200" lvl="1" indent="0">
              <a:buNone/>
            </a:pPr>
            <a:r>
              <a:rPr lang="en-US" dirty="0" smtClean="0"/>
              <a:t># does order matter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Dividing a range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&gt; 100: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print(“wonderful!”)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&gt;= 70: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print(“ok”)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elif x &gt;= 55: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print(“meh”)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bleah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need the last else to catch #“everything lower”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#Note that order matters here!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9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Mutually exclusive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% 10 == 5: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print(“that’s a number ending in 5”)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print(“not a 5 on the end!”)</a:t>
            </a:r>
          </a:p>
          <a:p>
            <a:pPr marL="0" indent="0">
              <a:buNone/>
            </a:pPr>
            <a:r>
              <a:rPr lang="en-US" dirty="0" smtClean="0"/>
              <a:t># you do NOT need “elif x % 10 != 5:”</a:t>
            </a:r>
          </a:p>
          <a:p>
            <a:pPr marL="0" indent="0">
              <a:buNone/>
            </a:pPr>
            <a:r>
              <a:rPr lang="en-US" dirty="0" smtClean="0"/>
              <a:t># if the first test is </a:t>
            </a:r>
            <a:r>
              <a:rPr lang="en-US" dirty="0" smtClean="0"/>
              <a:t>False</a:t>
            </a:r>
            <a:r>
              <a:rPr lang="en-US" dirty="0" smtClean="0"/>
              <a:t>, the other must be </a:t>
            </a:r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&gt; 50: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print(“too high!”)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x % 2 == 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print(“that’s even”)</a:t>
            </a:r>
          </a:p>
          <a:p>
            <a:pPr marL="0" indent="0">
              <a:buNone/>
            </a:pPr>
            <a:r>
              <a:rPr lang="en-US" dirty="0" smtClean="0"/>
              <a:t># two separate, independent if’s, because the</a:t>
            </a:r>
          </a:p>
          <a:p>
            <a:pPr marL="0" indent="0">
              <a:buNone/>
            </a:pPr>
            <a:r>
              <a:rPr lang="en-US" dirty="0" smtClean="0"/>
              <a:t># tests were independent of each other.</a:t>
            </a:r>
          </a:p>
          <a:p>
            <a:pPr marL="0" indent="0">
              <a:buNone/>
            </a:pPr>
            <a:r>
              <a:rPr lang="en-US" dirty="0" smtClean="0"/>
              <a:t># if one is True, the other may or may not be </a:t>
            </a:r>
            <a:r>
              <a:rPr lang="en-US" dirty="0" smtClean="0"/>
              <a:t>True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# does the order of the if’s matter?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elif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want more than one branch to execute, you don’t want </a:t>
            </a:r>
            <a:r>
              <a:rPr lang="en-US" b="1" dirty="0" smtClean="0"/>
              <a:t>elif</a:t>
            </a:r>
            <a:r>
              <a:rPr lang="en-US" dirty="0" smtClean="0"/>
              <a:t>.  There you would use a sequence of separate if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5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“Factoring out”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If you write an if with more than one branch, look carefully at the code in the branches. If the SAME statement appears in both the branches (for an if/else) or in ALL the branches for a multiway if/elif/else statement,  see if you can “factor it out”.</a:t>
            </a:r>
          </a:p>
          <a:p>
            <a:r>
              <a:rPr lang="en-US" dirty="0" smtClean="0"/>
              <a:t>Example: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z &gt; b: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print(z)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b * 2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print(z)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9 * b</a:t>
            </a:r>
          </a:p>
          <a:p>
            <a:r>
              <a:rPr lang="en-US" dirty="0" smtClean="0"/>
              <a:t>The code that is common to both branches should be done OUTSIDE the if statement altogether.  In this case, do it before the if statement.</a:t>
            </a:r>
          </a:p>
        </p:txBody>
      </p:sp>
    </p:spTree>
    <p:extLst>
      <p:ext uri="{BB962C8B-B14F-4D97-AF65-F5344CB8AC3E}">
        <p14:creationId xmlns:p14="http://schemas.microsoft.com/office/powerpoint/2010/main" val="159408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“Factoring out”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is this a big deal?  </a:t>
            </a:r>
          </a:p>
          <a:p>
            <a:pPr lvl="1"/>
            <a:r>
              <a:rPr lang="en-US" dirty="0" smtClean="0"/>
              <a:t>Efficiency – why write </a:t>
            </a:r>
            <a:r>
              <a:rPr lang="en-US" smtClean="0"/>
              <a:t>code twice?</a:t>
            </a:r>
            <a:endParaRPr lang="en-US" dirty="0" smtClean="0"/>
          </a:p>
          <a:p>
            <a:pPr lvl="1"/>
            <a:r>
              <a:rPr lang="en-US" dirty="0" smtClean="0"/>
              <a:t>Less code to debug</a:t>
            </a:r>
          </a:p>
          <a:p>
            <a:pPr lvl="1"/>
            <a:r>
              <a:rPr lang="en-US" dirty="0" smtClean="0"/>
              <a:t>More likely to get it right if it only appears in ONE place instead of 2 or 3!</a:t>
            </a:r>
          </a:p>
          <a:p>
            <a:r>
              <a:rPr lang="en-US" dirty="0" smtClean="0"/>
              <a:t>Be careful!  It may not always be possible.  In this example, If the print in the else-block had come AFTER the assignment statement, then the prints would have been doing different things and should NOT be factored out</a:t>
            </a:r>
          </a:p>
        </p:txBody>
      </p:sp>
    </p:spTree>
    <p:extLst>
      <p:ext uri="{BB962C8B-B14F-4D97-AF65-F5344CB8AC3E}">
        <p14:creationId xmlns:p14="http://schemas.microsoft.com/office/powerpoint/2010/main" val="68842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if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When testing programs with if statements, be sure to consider and test </a:t>
            </a:r>
            <a:r>
              <a:rPr lang="en-US" b="1" dirty="0" smtClean="0"/>
              <a:t>all</a:t>
            </a:r>
            <a:r>
              <a:rPr lang="en-US" dirty="0" smtClean="0"/>
              <a:t> the possible outcomes.</a:t>
            </a:r>
          </a:p>
          <a:p>
            <a:r>
              <a:rPr lang="en-US" dirty="0" smtClean="0"/>
              <a:t>If your tests never execute a particular line of code, you don’t know if it works!</a:t>
            </a:r>
          </a:p>
          <a:p>
            <a:r>
              <a:rPr lang="en-US" dirty="0" smtClean="0"/>
              <a:t>For every if or if-else, you should have two cases:</a:t>
            </a:r>
          </a:p>
          <a:p>
            <a:pPr lvl="1"/>
            <a:r>
              <a:rPr lang="en-US" dirty="0" smtClean="0"/>
              <a:t>one where the test is True</a:t>
            </a:r>
          </a:p>
          <a:p>
            <a:pPr lvl="1"/>
            <a:r>
              <a:rPr lang="en-US" dirty="0" smtClean="0"/>
              <a:t>one where the test is False – even if there is no explicit else branch.</a:t>
            </a:r>
          </a:p>
          <a:p>
            <a:r>
              <a:rPr lang="en-US" dirty="0" smtClean="0"/>
              <a:t>For a chained if/elif, you should test</a:t>
            </a:r>
          </a:p>
          <a:p>
            <a:pPr lvl="1"/>
            <a:r>
              <a:rPr lang="en-US" dirty="0" smtClean="0"/>
              <a:t>Expression 1 is True</a:t>
            </a:r>
          </a:p>
          <a:p>
            <a:pPr lvl="1"/>
            <a:r>
              <a:rPr lang="en-US" dirty="0" smtClean="0"/>
              <a:t>Expression 1 is False, expression 2 is True</a:t>
            </a:r>
          </a:p>
          <a:p>
            <a:pPr lvl="1"/>
            <a:r>
              <a:rPr lang="en-US" dirty="0" smtClean="0"/>
              <a:t>Expression 1 and 2 are False, expression 3 is True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All the expressions are False</a:t>
            </a:r>
          </a:p>
          <a:p>
            <a:pPr lvl="1"/>
            <a:r>
              <a:rPr lang="en-US" dirty="0" smtClean="0"/>
              <a:t>If you had a chain with N </a:t>
            </a:r>
            <a:r>
              <a:rPr lang="en-US" dirty="0" err="1" smtClean="0"/>
              <a:t>elif’s</a:t>
            </a:r>
            <a:r>
              <a:rPr lang="en-US" dirty="0" smtClean="0"/>
              <a:t>, you should have N+2 test cases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7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helps to consider combinations of separate if statements too</a:t>
            </a:r>
          </a:p>
          <a:p>
            <a:pPr lvl="1"/>
            <a:r>
              <a:rPr lang="en-US" dirty="0" smtClean="0"/>
              <a:t>Especially when they use the same variables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!= “admin”: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password != “password”: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is_valid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False</a:t>
            </a:r>
          </a:p>
          <a:p>
            <a:r>
              <a:rPr lang="en-US" dirty="0" smtClean="0"/>
              <a:t>You can get four test cases for these two if’s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right, password right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right, password wrong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wrong, password right</a:t>
            </a:r>
          </a:p>
          <a:p>
            <a:pPr lvl="1"/>
            <a:r>
              <a:rPr lang="en-US" dirty="0" err="1" smtClean="0"/>
              <a:t>UserID</a:t>
            </a:r>
            <a:r>
              <a:rPr lang="en-US" dirty="0" smtClean="0"/>
              <a:t> wrong, password wrong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7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forget to check the </a:t>
            </a:r>
            <a:r>
              <a:rPr lang="en-US" b="1" dirty="0" smtClean="0"/>
              <a:t>boundary cases</a:t>
            </a:r>
          </a:p>
          <a:p>
            <a:pPr lvl="1"/>
            <a:r>
              <a:rPr lang="en-US" dirty="0" smtClean="0"/>
              <a:t>what if the score is exactly 60.0?</a:t>
            </a:r>
          </a:p>
          <a:p>
            <a:pPr lvl="1"/>
            <a:r>
              <a:rPr lang="en-US" dirty="0" smtClean="0"/>
              <a:t>what if the score is 59.9?</a:t>
            </a:r>
          </a:p>
          <a:p>
            <a:pPr lvl="1"/>
            <a:r>
              <a:rPr lang="en-US" dirty="0" smtClean="0"/>
              <a:t>what if the score is 0?</a:t>
            </a:r>
          </a:p>
          <a:p>
            <a:pPr lvl="1"/>
            <a:r>
              <a:rPr lang="en-US" dirty="0" smtClean="0"/>
              <a:t>what if the score is 101?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1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boolean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This isn’t a hard-and-fast rule but try to name boolean variables as a sentence or sentence fragment:</a:t>
            </a:r>
          </a:p>
          <a:p>
            <a:pPr lvl="1"/>
            <a:r>
              <a:rPr lang="en-US" dirty="0" smtClean="0"/>
              <a:t>Is this item selected?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is_selected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Is the user a new user?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user_is_new</a:t>
            </a:r>
            <a:r>
              <a:rPr lang="en-US" dirty="0" smtClean="0"/>
              <a:t> (or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is_user_new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program have an input file?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have_input_file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Does the user want the answer in meters?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want_meters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/>
              <a:t>Why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is_selected</a:t>
            </a:r>
            <a:r>
              <a:rPr lang="en-US" dirty="0" smtClean="0"/>
              <a:t> and not just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Ambiguous: it could also mean “which item is selected?”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04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Other than literal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 smtClean="0"/>
              <a:t>, the simplest boolean expressions compare the values of two expressions.</a:t>
            </a:r>
          </a:p>
          <a:p>
            <a:r>
              <a:rPr lang="en-US" dirty="0" smtClean="0"/>
              <a:t>Less than, greater than, …</a:t>
            </a:r>
          </a:p>
          <a:p>
            <a:r>
              <a:rPr lang="en-US" dirty="0" smtClean="0"/>
              <a:t>Even simpler:  “is equal to” and “is not equal to”</a:t>
            </a:r>
          </a:p>
          <a:p>
            <a:pPr lvl="1"/>
            <a:r>
              <a:rPr lang="en-US" dirty="0" smtClean="0"/>
              <a:t>The equal sign is already taken for assignment</a:t>
            </a:r>
          </a:p>
          <a:p>
            <a:pPr lvl="1"/>
            <a:r>
              <a:rPr lang="en-US" dirty="0" smtClean="0"/>
              <a:t>So equality testing uses the symbol ==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logged_in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password == “hunter1”</a:t>
            </a:r>
          </a:p>
          <a:p>
            <a:pPr lvl="3"/>
            <a:r>
              <a:rPr lang="en-US" sz="2800" dirty="0" smtClean="0"/>
              <a:t>No spaces between the </a:t>
            </a:r>
            <a:r>
              <a:rPr lang="en-US" sz="2800" dirty="0" smtClean="0"/>
              <a:t>two equal signs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Contrast:  “</a:t>
            </a:r>
            <a:r>
              <a:rPr lang="en-US" b="1" dirty="0" smtClean="0"/>
              <a:t>==“ </a:t>
            </a:r>
            <a:r>
              <a:rPr lang="en-US" dirty="0" smtClean="0"/>
              <a:t>compares values, the “</a:t>
            </a:r>
            <a:r>
              <a:rPr lang="en-US" b="1" dirty="0" smtClean="0"/>
              <a:t>is</a:t>
            </a:r>
            <a:r>
              <a:rPr lang="en-US" dirty="0" smtClean="0"/>
              <a:t>” operator asks “are they aliases?” (names for the same object)</a:t>
            </a:r>
          </a:p>
          <a:p>
            <a:pPr lvl="1"/>
            <a:r>
              <a:rPr lang="en-US" b="1" dirty="0" smtClean="0"/>
              <a:t>is </a:t>
            </a:r>
            <a:r>
              <a:rPr lang="en-US" b="1" dirty="0" smtClean="0"/>
              <a:t>operator </a:t>
            </a:r>
            <a:r>
              <a:rPr lang="en-US" dirty="0" smtClean="0"/>
              <a:t>will </a:t>
            </a:r>
            <a:r>
              <a:rPr lang="en-US" dirty="0" smtClean="0"/>
              <a:t>not be needed in this class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7856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It’s kind of hard to type ≠ so Python uses != for the relationship “is not equal to”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err="1" smtClean="0"/>
              <a:t>need_plural</a:t>
            </a:r>
            <a:r>
              <a:rPr lang="en-US" dirty="0" smtClean="0"/>
              <a:t> = quantity != 1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	</a:t>
            </a:r>
            <a:r>
              <a:rPr lang="en-US" dirty="0" err="1" smtClean="0"/>
              <a:t>did_fail</a:t>
            </a:r>
            <a:r>
              <a:rPr lang="en-US" dirty="0" smtClean="0"/>
              <a:t> = actual != expected</a:t>
            </a:r>
          </a:p>
          <a:p>
            <a:r>
              <a:rPr lang="en-US" dirty="0" smtClean="0"/>
              <a:t>How does an assignment statement like this work?  Like any other!  </a:t>
            </a:r>
          </a:p>
          <a:p>
            <a:pPr lvl="1"/>
            <a:r>
              <a:rPr lang="en-US" dirty="0" smtClean="0"/>
              <a:t>Evaluate the right hand side (the != gives a True or False value)</a:t>
            </a:r>
          </a:p>
          <a:p>
            <a:pPr lvl="1"/>
            <a:r>
              <a:rPr lang="en-US" dirty="0" smtClean="0"/>
              <a:t>Store that True or False value in the variable on the left hand 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33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Besides equality and inequality, Python has four more comparison (</a:t>
            </a:r>
            <a:r>
              <a:rPr lang="en-US" b="1" dirty="0" smtClean="0"/>
              <a:t>relational)</a:t>
            </a:r>
            <a:r>
              <a:rPr lang="en-US" dirty="0" smtClean="0"/>
              <a:t> operators:</a:t>
            </a:r>
          </a:p>
          <a:p>
            <a:r>
              <a:rPr lang="en-US" dirty="0" smtClean="0"/>
              <a:t>Less than (&lt;) and greater than (&gt;):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&lt; 60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damage &gt;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hit_points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Less than or equal to (&lt;=), greater than or equal to (&gt;=)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students &lt;= seats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score &gt;= 60</a:t>
            </a:r>
          </a:p>
        </p:txBody>
      </p:sp>
    </p:spTree>
    <p:extLst>
      <p:ext uri="{BB962C8B-B14F-4D97-AF65-F5344CB8AC3E}">
        <p14:creationId xmlns:p14="http://schemas.microsoft.com/office/powerpoint/2010/main" val="325051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Precedence: all relational operators are lower than arithmetic operators, and are higher than the assignment </a:t>
            </a:r>
            <a:r>
              <a:rPr lang="en-US" dirty="0" smtClean="0"/>
              <a:t>operator and logical operators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need_alert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points + bonus &lt; possible * 0.60</a:t>
            </a:r>
          </a:p>
          <a:p>
            <a:pPr marL="457200" lvl="1" indent="0">
              <a:buNone/>
            </a:pPr>
            <a:r>
              <a:rPr lang="en-US" dirty="0" smtClean="0"/>
              <a:t>	is the same as 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need_alert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((points + bonus) &lt; (possible * 0.60))</a:t>
            </a:r>
          </a:p>
          <a:p>
            <a:r>
              <a:rPr lang="en-US" dirty="0" smtClean="0"/>
              <a:t>Relational operators</a:t>
            </a:r>
            <a:r>
              <a:rPr lang="en-US" dirty="0" smtClean="0"/>
              <a:t> </a:t>
            </a:r>
            <a:r>
              <a:rPr lang="en-US" dirty="0" smtClean="0"/>
              <a:t>are all of equal precedence to each other, so if you have more than one in an expression, they are evaluated left to right</a:t>
            </a:r>
          </a:p>
        </p:txBody>
      </p:sp>
    </p:spTree>
    <p:extLst>
      <p:ext uri="{BB962C8B-B14F-4D97-AF65-F5344CB8AC3E}">
        <p14:creationId xmlns:p14="http://schemas.microsoft.com/office/powerpoint/2010/main" val="205501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operators and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type does the relational operators return? (that is, the result) 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</a:p>
          <a:p>
            <a:r>
              <a:rPr lang="en-US" dirty="0" smtClean="0"/>
              <a:t>What types can be compared using relational operators?</a:t>
            </a:r>
          </a:p>
          <a:p>
            <a:pPr lvl="1"/>
            <a:r>
              <a:rPr lang="en-US" dirty="0" smtClean="0"/>
              <a:t>Numbers: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Bools:  True and False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Strings</a:t>
            </a:r>
          </a:p>
          <a:p>
            <a:pPr lvl="1"/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2079</Words>
  <Application>Microsoft Office PowerPoint</Application>
  <PresentationFormat>On-screen Show (4:3)</PresentationFormat>
  <Paragraphs>301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Courier New</vt:lpstr>
      <vt:lpstr>Office Theme</vt:lpstr>
      <vt:lpstr>CS 115 Lecture  Conditionals and if statements </vt:lpstr>
      <vt:lpstr>Selection</vt:lpstr>
      <vt:lpstr>The boolean type</vt:lpstr>
      <vt:lpstr>Naming boolean variables</vt:lpstr>
      <vt:lpstr>Equality</vt:lpstr>
      <vt:lpstr>Inequality</vt:lpstr>
      <vt:lpstr>Comparisons</vt:lpstr>
      <vt:lpstr>Comparisons</vt:lpstr>
      <vt:lpstr>Relational operators and types</vt:lpstr>
      <vt:lpstr>Comparisons</vt:lpstr>
      <vt:lpstr>Comparing strings</vt:lpstr>
      <vt:lpstr>Comparing strings</vt:lpstr>
      <vt:lpstr>ASCII and Unicode</vt:lpstr>
      <vt:lpstr>A note about “characters”</vt:lpstr>
      <vt:lpstr>A note about “characters”</vt:lpstr>
      <vt:lpstr>Relationship of groups of characters</vt:lpstr>
      <vt:lpstr>Comparing strings</vt:lpstr>
      <vt:lpstr>Chaining comparisons</vt:lpstr>
      <vt:lpstr>The if statement</vt:lpstr>
      <vt:lpstr>Flowchart for if</vt:lpstr>
      <vt:lpstr>Alternatives: else</vt:lpstr>
      <vt:lpstr>Alternatives: else</vt:lpstr>
      <vt:lpstr>Flowchart for if-else</vt:lpstr>
      <vt:lpstr>Many alternatives</vt:lpstr>
      <vt:lpstr>Chained alternatives: elif</vt:lpstr>
      <vt:lpstr>Chained alternatives: semantics</vt:lpstr>
      <vt:lpstr>Flowchart for if / elif</vt:lpstr>
      <vt:lpstr>Open and closed selection</vt:lpstr>
      <vt:lpstr>Thinking about ifs</vt:lpstr>
      <vt:lpstr>Example for specific values</vt:lpstr>
      <vt:lpstr>Dividing a range </vt:lpstr>
      <vt:lpstr>Mutually exclusive conditions</vt:lpstr>
      <vt:lpstr>Overlapping conditions</vt:lpstr>
      <vt:lpstr>Using elif</vt:lpstr>
      <vt:lpstr>“Factoring out” code</vt:lpstr>
      <vt:lpstr>“Factoring out” code</vt:lpstr>
      <vt:lpstr>Testing if statements</vt:lpstr>
      <vt:lpstr>More testing</vt:lpstr>
      <vt:lpstr>More testing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8</dc:title>
  <dc:creator>Debby</dc:creator>
  <cp:lastModifiedBy>Debby</cp:lastModifiedBy>
  <cp:revision>42</cp:revision>
  <dcterms:created xsi:type="dcterms:W3CDTF">2016-02-14T02:31:47Z</dcterms:created>
  <dcterms:modified xsi:type="dcterms:W3CDTF">2018-07-28T03:27:01Z</dcterms:modified>
</cp:coreProperties>
</file>