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4" r:id="rId1"/>
  </p:sldMasterIdLst>
  <p:notesMasterIdLst>
    <p:notesMasterId r:id="rId33"/>
  </p:notesMasterIdLst>
  <p:sldIdLst>
    <p:sldId id="278" r:id="rId2"/>
    <p:sldId id="279" r:id="rId3"/>
    <p:sldId id="258" r:id="rId4"/>
    <p:sldId id="285" r:id="rId5"/>
    <p:sldId id="287" r:id="rId6"/>
    <p:sldId id="277" r:id="rId7"/>
    <p:sldId id="301" r:id="rId8"/>
    <p:sldId id="260" r:id="rId9"/>
    <p:sldId id="261" r:id="rId10"/>
    <p:sldId id="289" r:id="rId11"/>
    <p:sldId id="304" r:id="rId12"/>
    <p:sldId id="302" r:id="rId13"/>
    <p:sldId id="293" r:id="rId14"/>
    <p:sldId id="286" r:id="rId15"/>
    <p:sldId id="299" r:id="rId16"/>
    <p:sldId id="265" r:id="rId17"/>
    <p:sldId id="295" r:id="rId18"/>
    <p:sldId id="266" r:id="rId19"/>
    <p:sldId id="281" r:id="rId20"/>
    <p:sldId id="269" r:id="rId21"/>
    <p:sldId id="273" r:id="rId22"/>
    <p:sldId id="274" r:id="rId23"/>
    <p:sldId id="305" r:id="rId24"/>
    <p:sldId id="306" r:id="rId25"/>
    <p:sldId id="308" r:id="rId26"/>
    <p:sldId id="310" r:id="rId27"/>
    <p:sldId id="311" r:id="rId28"/>
    <p:sldId id="312" r:id="rId29"/>
    <p:sldId id="313" r:id="rId30"/>
    <p:sldId id="315" r:id="rId31"/>
    <p:sldId id="270" r:id="rId32"/>
  </p:sldIdLst>
  <p:sldSz cx="9144000" cy="6858000" type="screen4x3"/>
  <p:notesSz cx="6858000" cy="9144000"/>
  <p:custDataLst>
    <p:tags r:id="rId3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805E702-2310-4BA7-BD37-3EAB21D67123}" type="datetimeFigureOut">
              <a:rPr lang="en-US"/>
              <a:pPr>
                <a:defRPr/>
              </a:pPr>
              <a:t>8/23/2017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F373E3C-992C-44B8-8BA5-030FBB02A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62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smtClean="0"/>
              <a:t>https://en.wikipedia.org/wiki/List_of_programming_languages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C32A474-2F81-4852-865F-3C47B13FB75A}" type="slidenum">
              <a:rPr lang="en-US" altLang="en-US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233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1F985B-0DC4-448D-8720-ECC2419FEE5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6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19BFEE-8A79-461D-B12A-B90D994B25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462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3522A-D919-444B-A3F3-4EE85C97C0C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424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A6A8B-8D87-42D7-8CBB-70EBBE7648F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61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63D927-4F8A-4AF9-B463-746C65664D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702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DCCC1B-B214-4E86-98D0-F3123301D7E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93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4A9683-EED6-4EF8-A137-7C3FDFA3A57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0877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A28ECC-0357-4B98-AE9D-E5C245A048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312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B36E88-FE74-4EDC-8514-BB0D42B2D1B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65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68D371-08BE-45B3-8714-A3CC612E5B4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837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F0298-1AF8-48DF-95F7-4E074705F46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88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242E23-25B9-496E-A9EF-FCA79DC4FB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4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5" r:id="rId1"/>
    <p:sldLayoutId id="2147484226" r:id="rId2"/>
    <p:sldLayoutId id="2147484227" r:id="rId3"/>
    <p:sldLayoutId id="2147484228" r:id="rId4"/>
    <p:sldLayoutId id="2147484229" r:id="rId5"/>
    <p:sldLayoutId id="2147484230" r:id="rId6"/>
    <p:sldLayoutId id="2147484231" r:id="rId7"/>
    <p:sldLayoutId id="2147484232" r:id="rId8"/>
    <p:sldLayoutId id="2147484233" r:id="rId9"/>
    <p:sldLayoutId id="2147484234" r:id="rId10"/>
    <p:sldLayoutId id="214748423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random.hacker@uky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keen@cs.uky.edu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yant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ingware.com/downloads/wingide-101/" TargetMode="External"/><Relationship Id="rId2" Type="http://schemas.openxmlformats.org/officeDocument/2006/relationships/hyperlink" Target="http://www.python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5400" smtClean="0"/>
              <a:t>Welcome to CS 115!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500" dirty="0" smtClean="0"/>
              <a:t>Introduction to Programming</a:t>
            </a:r>
          </a:p>
          <a:p>
            <a:pPr eaLnBrk="1" hangingPunct="1"/>
            <a:r>
              <a:rPr lang="en-US" altLang="en-US" sz="3500" dirty="0" smtClean="0"/>
              <a:t>Fall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mtClean="0"/>
              <a:t>And on the BACK of the card, describe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sz="3600" dirty="0" smtClean="0"/>
              <a:t>What is the most complicated thing you have done with a computer?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600" b="1" dirty="0" smtClean="0"/>
              <a:t>or </a:t>
            </a:r>
          </a:p>
          <a:p>
            <a:pPr>
              <a:defRPr/>
            </a:pPr>
            <a:r>
              <a:rPr lang="en-US" sz="3600" dirty="0" smtClean="0"/>
              <a:t>What have you done with a computer that you are most proud of? 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600" dirty="0" smtClean="0"/>
              <a:t>We are trying to tell what level of experience you have with computers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Goals Activity - continued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000" dirty="0" smtClean="0"/>
              <a:t>You can share your answers with a neighbor and add to your card if you like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000" dirty="0" smtClean="0"/>
              <a:t>Compare your answers with the syllabus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At end of class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Turn in your card at the end of class by putting it in the envelope with the right section number at the front of the room</a:t>
            </a:r>
          </a:p>
          <a:p>
            <a:endParaRPr lang="en-US" alt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goals of the class are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To acquire an understanding of computer architecture and data representations (variables, representation of numbers and character strings)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To learn basic algorithmic problem-solving techniques (decision structures, loops, functions)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To be able to use and understand classes and objects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To be able to design, document, implement and test solutions to programming problems</a:t>
            </a:r>
            <a:r>
              <a:rPr lang="en-US" sz="2800" b="1" dirty="0" smtClean="0"/>
              <a:t> </a:t>
            </a: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Experience in Programming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This class assumes NO experience in programming</a:t>
            </a:r>
          </a:p>
          <a:p>
            <a:pPr eaLnBrk="1" hangingPunct="1"/>
            <a:r>
              <a:rPr lang="en-US" altLang="en-US" sz="2800" dirty="0" smtClean="0"/>
              <a:t>It does assume some experience with computers and Windows </a:t>
            </a:r>
          </a:p>
          <a:p>
            <a:pPr lvl="1" eaLnBrk="1" hangingPunct="1"/>
            <a:r>
              <a:rPr lang="en-US" altLang="en-US" sz="2800" dirty="0" smtClean="0"/>
              <a:t>copying files, printing</a:t>
            </a:r>
          </a:p>
          <a:p>
            <a:pPr lvl="1" eaLnBrk="1" hangingPunct="1"/>
            <a:r>
              <a:rPr lang="en-US" altLang="en-US" sz="2800" dirty="0" smtClean="0"/>
              <a:t>navigating paths, folders, filenames</a:t>
            </a:r>
          </a:p>
          <a:p>
            <a:pPr eaLnBrk="1" hangingPunct="1"/>
            <a:r>
              <a:rPr lang="en-US" altLang="en-US" sz="2800" dirty="0" smtClean="0"/>
              <a:t>Plan on 10 hours a week outside of class</a:t>
            </a:r>
          </a:p>
          <a:p>
            <a:pPr eaLnBrk="1" hangingPunct="1"/>
            <a:r>
              <a:rPr lang="en-US" altLang="en-US" sz="2800" dirty="0" smtClean="0"/>
              <a:t>If you HAVE a lot of programming experience, consider the BYPASS exam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learn to program?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400" dirty="0" smtClean="0"/>
              <a:t>It’s required in my major</a:t>
            </a:r>
          </a:p>
          <a:p>
            <a:r>
              <a:rPr lang="en-US" altLang="en-US" sz="2400" dirty="0" smtClean="0"/>
              <a:t>I learn things that apply beyond programming</a:t>
            </a:r>
          </a:p>
          <a:p>
            <a:r>
              <a:rPr lang="en-US" altLang="en-US" sz="2400" dirty="0" smtClean="0"/>
              <a:t>I use programs to analyze the data I run in my lab experiments in my research </a:t>
            </a:r>
          </a:p>
          <a:p>
            <a:r>
              <a:rPr lang="en-US" altLang="en-US" sz="2400" dirty="0" smtClean="0"/>
              <a:t>I automate tedious things I have to do</a:t>
            </a:r>
          </a:p>
          <a:p>
            <a:r>
              <a:rPr lang="en-US" altLang="en-US" sz="2400" dirty="0" smtClean="0"/>
              <a:t>I found out I like to do it!</a:t>
            </a:r>
          </a:p>
          <a:p>
            <a:r>
              <a:rPr lang="en-US" altLang="en-US" sz="2400" dirty="0" smtClean="0"/>
              <a:t>I need to communicate with other people about programming</a:t>
            </a:r>
          </a:p>
          <a:p>
            <a:r>
              <a:rPr lang="en-US" altLang="en-US" sz="2400" dirty="0" smtClean="0"/>
              <a:t>It is a good career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Your Grade is Based on: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000" dirty="0" smtClean="0"/>
              <a:t>Lecture Attendance 6% </a:t>
            </a:r>
          </a:p>
          <a:p>
            <a:pPr eaLnBrk="1" hangingPunct="1"/>
            <a:r>
              <a:rPr lang="en-US" altLang="en-US" sz="2000" dirty="0" smtClean="0"/>
              <a:t>Lab Attendance and Assignments 10% </a:t>
            </a:r>
          </a:p>
          <a:p>
            <a:pPr eaLnBrk="1" hangingPunct="1"/>
            <a:r>
              <a:rPr lang="en-US" altLang="en-US" sz="2000" dirty="0" err="1" smtClean="0"/>
              <a:t>Zybook</a:t>
            </a:r>
            <a:r>
              <a:rPr lang="en-US" altLang="en-US" sz="2000" dirty="0" smtClean="0"/>
              <a:t> Assignments 5%</a:t>
            </a:r>
          </a:p>
          <a:p>
            <a:pPr eaLnBrk="1" hangingPunct="1"/>
            <a:r>
              <a:rPr lang="en-US" altLang="en-US" sz="2000" dirty="0" smtClean="0"/>
              <a:t>Programming Assignments 21% </a:t>
            </a:r>
          </a:p>
          <a:p>
            <a:pPr eaLnBrk="1" hangingPunct="1"/>
            <a:r>
              <a:rPr lang="en-US" altLang="en-US" sz="2000" dirty="0" smtClean="0"/>
              <a:t>Two Written Exams during the semester  20%</a:t>
            </a:r>
          </a:p>
          <a:p>
            <a:pPr eaLnBrk="1" hangingPunct="1"/>
            <a:r>
              <a:rPr lang="en-US" altLang="en-US" sz="2000" dirty="0" smtClean="0"/>
              <a:t>Three Lab Exams 18% </a:t>
            </a:r>
          </a:p>
          <a:p>
            <a:pPr eaLnBrk="1" hangingPunct="1"/>
            <a:r>
              <a:rPr lang="en-US" altLang="en-US" sz="2000" dirty="0" smtClean="0"/>
              <a:t>Final Written Exam (Comprehensive) 20%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If you must have a certain grade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smtClean="0"/>
              <a:t>Tell Dr. Keen about it NOW!</a:t>
            </a:r>
          </a:p>
          <a:p>
            <a:r>
              <a:rPr lang="en-US" altLang="en-US" sz="2400" dirty="0" smtClean="0"/>
              <a:t>We are willing to work with you all semester long to achieve your goal</a:t>
            </a:r>
          </a:p>
          <a:p>
            <a:r>
              <a:rPr lang="en-US" altLang="en-US" sz="2400" dirty="0" smtClean="0"/>
              <a:t>We will set up a regular appointment time</a:t>
            </a:r>
          </a:p>
          <a:p>
            <a:r>
              <a:rPr lang="en-US" altLang="en-US" sz="2400" dirty="0" smtClean="0"/>
              <a:t>DO NOT wait until the end of the semester and say “But I have to have a … whatever”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Attendance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Required at All Lectures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taken regularly by cooperative activities and quizzes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Required at All Lab sessions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don’t get credit for team submission if not there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only "UK excuses" accepted if documented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death in family, illness, school trips, religious holidays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Give Dr. Keen your excuse documentation on </a:t>
            </a:r>
            <a:r>
              <a:rPr lang="en-US" altLang="en-US" sz="2400" b="1" dirty="0" smtClean="0"/>
              <a:t>paper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 Locations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64382" y="2057400"/>
            <a:ext cx="7212818" cy="3962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Lecture (TR) Sections 1-6 Whitehall Classroom </a:t>
            </a:r>
            <a:r>
              <a:rPr lang="en-US" sz="2400" dirty="0" err="1" smtClean="0"/>
              <a:t>Bldg</a:t>
            </a:r>
            <a:r>
              <a:rPr lang="en-US" sz="2400" dirty="0" smtClean="0"/>
              <a:t> 106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Lecture (TR) Section 401 FPAT 267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Lab sections – (M) RGAN 103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Office Hours 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Dr. Keen –  Marksbury 215</a:t>
            </a:r>
            <a:r>
              <a:rPr lang="en-US" sz="2400" smtClean="0"/>
              <a:t>, </a:t>
            </a:r>
            <a:r>
              <a:rPr lang="en-US" sz="2400" smtClean="0"/>
              <a:t>RGAN 103</a:t>
            </a:r>
            <a:endParaRPr lang="en-US" sz="24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 smtClean="0"/>
              <a:t>TAs – EE 205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Common Written Exams – Whitehall Classroom </a:t>
            </a:r>
            <a:r>
              <a:rPr lang="en-US" sz="2400" dirty="0" err="1" smtClean="0"/>
              <a:t>Bldg</a:t>
            </a:r>
            <a:r>
              <a:rPr lang="en-US" sz="2400" dirty="0" smtClean="0"/>
              <a:t> 106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Final Exam –Whitehall Classroom Building 106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8229600" cy="3733800"/>
          </a:xfrm>
        </p:spPr>
        <p:txBody>
          <a:bodyPr/>
          <a:lstStyle/>
          <a:p>
            <a:pPr algn="ctr" eaLnBrk="1" hangingPunct="1"/>
            <a:r>
              <a:rPr lang="en-US" altLang="en-US" sz="4400" dirty="0" smtClean="0">
                <a:solidFill>
                  <a:schemeClr val="tx2"/>
                </a:solidFill>
              </a:rPr>
              <a:t>The class URL is</a:t>
            </a:r>
            <a:br>
              <a:rPr lang="en-US" altLang="en-US" sz="4400" dirty="0" smtClean="0">
                <a:solidFill>
                  <a:schemeClr val="tx2"/>
                </a:solidFill>
              </a:rPr>
            </a:br>
            <a:r>
              <a:rPr lang="en-US" altLang="en-US" sz="4400" dirty="0" smtClean="0">
                <a:solidFill>
                  <a:schemeClr val="tx2"/>
                </a:solidFill>
              </a:rPr>
              <a:t>cs.uky.edu/~keen/115/115.html</a:t>
            </a:r>
            <a:br>
              <a:rPr lang="en-US" altLang="en-US" sz="4400" dirty="0" smtClean="0">
                <a:solidFill>
                  <a:schemeClr val="tx2"/>
                </a:solidFill>
              </a:rPr>
            </a:br>
            <a:r>
              <a:rPr lang="en-US" altLang="en-US" sz="4400" dirty="0" smtClean="0">
                <a:solidFill>
                  <a:schemeClr val="tx2"/>
                </a:solidFill>
              </a:rPr>
              <a:t>You can see this in Canvas.</a:t>
            </a:r>
            <a:br>
              <a:rPr lang="en-US" altLang="en-US" sz="4400" dirty="0" smtClean="0">
                <a:solidFill>
                  <a:schemeClr val="tx2"/>
                </a:solidFill>
              </a:rPr>
            </a:br>
            <a:endParaRPr lang="en-US" altLang="en-US" sz="4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Plagiarism / Cheating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smtClean="0"/>
              <a:t>Plagiarism</a:t>
            </a:r>
          </a:p>
          <a:p>
            <a:pPr lvl="1" eaLnBrk="1" hangingPunct="1"/>
            <a:r>
              <a:rPr lang="en-US" altLang="en-US" sz="2800" smtClean="0"/>
              <a:t>Using other people's work as your own </a:t>
            </a:r>
            <a:r>
              <a:rPr lang="en-US" altLang="en-US" sz="2800" b="1" smtClean="0"/>
              <a:t>without citation and permission of the author</a:t>
            </a:r>
          </a:p>
          <a:p>
            <a:pPr eaLnBrk="1" hangingPunct="1"/>
            <a:r>
              <a:rPr lang="en-US" altLang="en-US" sz="2800" smtClean="0"/>
              <a:t>NO assistance from anyone else on </a:t>
            </a:r>
            <a:r>
              <a:rPr lang="en-US" altLang="en-US" sz="2800" b="1" smtClean="0"/>
              <a:t>Lab or Lecture tests or quizzes or individual labs</a:t>
            </a:r>
          </a:p>
          <a:p>
            <a:pPr eaLnBrk="1" hangingPunct="1"/>
            <a:r>
              <a:rPr lang="en-US" altLang="en-US" sz="2800" smtClean="0"/>
              <a:t>Any assistance given by a person or found on the Net for an assignment </a:t>
            </a:r>
            <a:r>
              <a:rPr lang="en-US" altLang="en-US" sz="2800" b="1" smtClean="0"/>
              <a:t>must</a:t>
            </a:r>
            <a:r>
              <a:rPr lang="en-US" altLang="en-US" sz="2800" smtClean="0"/>
              <a:t> be cited in the assignment, by person’s name or URL.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Cheating, continued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2400" dirty="0" smtClean="0"/>
              <a:t>The way to learn programming is to DO programming.  Make sure you </a:t>
            </a:r>
            <a:r>
              <a:rPr lang="en-US" altLang="en-US" sz="2400" b="1" dirty="0" smtClean="0"/>
              <a:t>understand</a:t>
            </a:r>
            <a:r>
              <a:rPr lang="en-US" altLang="en-US" sz="2400" dirty="0" smtClean="0"/>
              <a:t> the assistance you are getting, from ANY source. </a:t>
            </a:r>
          </a:p>
          <a:p>
            <a:pPr eaLnBrk="1" hangingPunct="1"/>
            <a:r>
              <a:rPr lang="en-US" altLang="en-US" sz="2400" dirty="0" smtClean="0"/>
              <a:t>Penalties for plagiarism start with a ZERO on the assignment and a LETTER in your permanent file. UK Policy is followed.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Accommodation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Please tell Dr. Keen about it if you have a letter - as soon as possible!</a:t>
            </a:r>
          </a:p>
          <a:p>
            <a:pPr eaLnBrk="1" hangingPunct="1"/>
            <a:r>
              <a:rPr lang="en-US" altLang="en-US" sz="2800" dirty="0" smtClean="0"/>
              <a:t>Letters are not retroactive!</a:t>
            </a:r>
          </a:p>
          <a:p>
            <a:pPr eaLnBrk="1" hangingPunct="1"/>
            <a:r>
              <a:rPr lang="en-US" altLang="en-US" sz="2800" dirty="0" smtClean="0"/>
              <a:t>We can arrange both lecture and lab tests to be accommodated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is computer science?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3200" dirty="0" smtClean="0"/>
              <a:t>Computer science is the study of:</a:t>
            </a:r>
          </a:p>
          <a:p>
            <a:pPr lvl="1"/>
            <a:r>
              <a:rPr lang="en-US" altLang="en-US" sz="3200" dirty="0" smtClean="0"/>
              <a:t>What </a:t>
            </a:r>
            <a:r>
              <a:rPr lang="en-US" altLang="en-US" sz="3200" b="1" dirty="0" smtClean="0"/>
              <a:t>can</a:t>
            </a:r>
            <a:r>
              <a:rPr lang="en-US" altLang="en-US" sz="3200" dirty="0" smtClean="0"/>
              <a:t> be computed using step-by-step procedures.</a:t>
            </a:r>
          </a:p>
          <a:p>
            <a:pPr lvl="1"/>
            <a:r>
              <a:rPr lang="en-US" altLang="en-US" sz="3200" dirty="0" smtClean="0"/>
              <a:t>How best to </a:t>
            </a:r>
            <a:r>
              <a:rPr lang="en-US" altLang="en-US" sz="3200" b="1" dirty="0" smtClean="0"/>
              <a:t>specify</a:t>
            </a:r>
            <a:r>
              <a:rPr lang="en-US" altLang="en-US" sz="3200" dirty="0" smtClean="0"/>
              <a:t> these procedures.</a:t>
            </a:r>
          </a:p>
          <a:p>
            <a:pPr lvl="1"/>
            <a:r>
              <a:rPr lang="en-US" altLang="en-US" sz="3200" dirty="0" smtClean="0"/>
              <a:t>How to tell if a procedure is </a:t>
            </a:r>
            <a:r>
              <a:rPr lang="en-US" altLang="en-US" sz="3200" b="1" dirty="0" smtClean="0"/>
              <a:t>correct, efficient, optima</a:t>
            </a:r>
            <a:r>
              <a:rPr lang="en-US" altLang="en-US" sz="3200" dirty="0" smtClean="0"/>
              <a:t>l, etc.</a:t>
            </a:r>
          </a:p>
          <a:p>
            <a:pPr lvl="1"/>
            <a:r>
              <a:rPr lang="en-US" altLang="en-US" sz="3200" dirty="0" smtClean="0"/>
              <a:t>How to </a:t>
            </a:r>
            <a:r>
              <a:rPr lang="en-US" altLang="en-US" sz="3200" b="1" dirty="0" smtClean="0"/>
              <a:t>design</a:t>
            </a:r>
            <a:r>
              <a:rPr lang="en-US" altLang="en-US" sz="3200" dirty="0" smtClean="0"/>
              <a:t> procedures to solve real-world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Algorithms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3200" dirty="0" smtClean="0"/>
              <a:t>“Step-by-step procedure” is a mouthful.  We have a name for that: an </a:t>
            </a:r>
            <a:r>
              <a:rPr lang="en-US" sz="3200" b="1" dirty="0" smtClean="0"/>
              <a:t>algorithm</a:t>
            </a:r>
            <a:r>
              <a:rPr lang="en-US" sz="3200" dirty="0" smtClean="0"/>
              <a:t>.</a:t>
            </a:r>
          </a:p>
          <a:p>
            <a:pPr>
              <a:defRPr/>
            </a:pPr>
            <a:r>
              <a:rPr lang="en-US" sz="3200" dirty="0" smtClean="0"/>
              <a:t>A “well-ordered collection of unambiguous and effectively computable operations that, when executed, produces a result and halts in a finite amount of time.” [Schneider and Gersting].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Programming languages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Computer programming is the process of translating an algorithm into instructions that a computer can understand.</a:t>
            </a:r>
          </a:p>
          <a:p>
            <a:pPr>
              <a:defRPr/>
            </a:pPr>
            <a:r>
              <a:rPr lang="en-US" dirty="0" smtClean="0"/>
              <a:t>A </a:t>
            </a:r>
            <a:r>
              <a:rPr lang="en-US" b="1" dirty="0" smtClean="0"/>
              <a:t>programming language</a:t>
            </a:r>
            <a:r>
              <a:rPr lang="en-US" dirty="0" smtClean="0"/>
              <a:t> is a formal constructed language designed to communicate instructions to a computer.  </a:t>
            </a:r>
          </a:p>
          <a:p>
            <a:pPr lvl="1">
              <a:defRPr/>
            </a:pPr>
            <a:r>
              <a:rPr lang="en-US" dirty="0" smtClean="0"/>
              <a:t>There are thousands of programming languages in existence, dozens or hundreds of which are still in regular use.</a:t>
            </a:r>
          </a:p>
          <a:p>
            <a:pPr lvl="1">
              <a:defRPr/>
            </a:pPr>
            <a:r>
              <a:rPr lang="en-US" dirty="0" smtClean="0"/>
              <a:t>A professional programmer usually knows several. They can choose the right tool (language) for each job.</a:t>
            </a:r>
          </a:p>
          <a:p>
            <a:pPr>
              <a:defRPr/>
            </a:pPr>
            <a:r>
              <a:rPr lang="en-US" dirty="0" smtClean="0"/>
              <a:t>In CS 115 we’ll learn to write programs in </a:t>
            </a:r>
            <a:r>
              <a:rPr lang="en-US" b="1" dirty="0" smtClean="0"/>
              <a:t>Python</a:t>
            </a:r>
            <a:r>
              <a:rPr lang="en-US" dirty="0" smtClean="0"/>
              <a:t>, a high-level interpreted programming language.  Python was created by Guido van Rossum.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mtClean="0"/>
              <a:t>Programming environment and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dirty="0" smtClean="0"/>
              <a:t>What do you need to write programs in Python?</a:t>
            </a:r>
          </a:p>
          <a:p>
            <a:pPr>
              <a:defRPr/>
            </a:pPr>
            <a:r>
              <a:rPr lang="en-US" dirty="0" smtClean="0"/>
              <a:t>An </a:t>
            </a:r>
            <a:r>
              <a:rPr lang="en-US" b="1" dirty="0" smtClean="0"/>
              <a:t>interpreter</a:t>
            </a:r>
            <a:r>
              <a:rPr lang="en-US" dirty="0" smtClean="0"/>
              <a:t> to translate and execute your program</a:t>
            </a:r>
          </a:p>
          <a:p>
            <a:pPr>
              <a:defRPr/>
            </a:pPr>
            <a:r>
              <a:rPr lang="en-US" dirty="0" smtClean="0"/>
              <a:t>A </a:t>
            </a:r>
            <a:r>
              <a:rPr lang="en-US" b="1" dirty="0" smtClean="0"/>
              <a:t>text editor</a:t>
            </a:r>
            <a:r>
              <a:rPr lang="en-US" dirty="0" smtClean="0"/>
              <a:t> for writing and changing your source code</a:t>
            </a:r>
          </a:p>
          <a:p>
            <a:pPr lvl="1">
              <a:defRPr/>
            </a:pPr>
            <a:r>
              <a:rPr lang="en-US" dirty="0" smtClean="0"/>
              <a:t>Notepad is possibly useful but not really suited to programming</a:t>
            </a:r>
          </a:p>
          <a:p>
            <a:pPr lvl="1">
              <a:defRPr/>
            </a:pPr>
            <a:r>
              <a:rPr lang="en-US" dirty="0" smtClean="0"/>
              <a:t>More advanced editors can:</a:t>
            </a:r>
          </a:p>
          <a:p>
            <a:pPr lvl="2">
              <a:defRPr/>
            </a:pPr>
            <a:r>
              <a:rPr lang="en-US" sz="1800" dirty="0" smtClean="0"/>
              <a:t>Automatically indent the code</a:t>
            </a:r>
          </a:p>
          <a:p>
            <a:pPr lvl="2">
              <a:defRPr/>
            </a:pPr>
            <a:r>
              <a:rPr lang="en-US" sz="1800" dirty="0" smtClean="0"/>
              <a:t>Color code to clarify its meaning</a:t>
            </a:r>
          </a:p>
          <a:p>
            <a:pPr lvl="2">
              <a:defRPr/>
            </a:pPr>
            <a:r>
              <a:rPr lang="en-US" sz="1800" dirty="0" smtClean="0"/>
              <a:t>Jump from variable name to its definition</a:t>
            </a:r>
          </a:p>
          <a:p>
            <a:pPr lvl="2">
              <a:defRPr/>
            </a:pPr>
            <a:r>
              <a:rPr lang="en-US" sz="1800" dirty="0" smtClean="0"/>
              <a:t>Jump from function call to its definition</a:t>
            </a:r>
          </a:p>
          <a:p>
            <a:pPr lvl="2">
              <a:defRPr/>
            </a:pPr>
            <a:r>
              <a:rPr lang="en-US" sz="1800" dirty="0" smtClean="0"/>
              <a:t>Much more…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mtClean="0"/>
              <a:t>Integrated development environments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mtClean="0"/>
              <a:t>An IDE </a:t>
            </a:r>
            <a:r>
              <a:rPr lang="en-US" altLang="en-US" b="1" smtClean="0"/>
              <a:t>(integrated development environment) </a:t>
            </a:r>
            <a:r>
              <a:rPr lang="en-US" altLang="en-US" smtClean="0"/>
              <a:t>combines several programming tools together into one cohesive program.</a:t>
            </a:r>
          </a:p>
          <a:p>
            <a:r>
              <a:rPr lang="en-US" altLang="en-US" smtClean="0"/>
              <a:t>Some IDEs for Python:</a:t>
            </a:r>
          </a:p>
          <a:p>
            <a:pPr lvl="1"/>
            <a:r>
              <a:rPr lang="en-US" altLang="en-US" smtClean="0"/>
              <a:t>IDLE comes with Python – it’s installed when Python is.</a:t>
            </a:r>
          </a:p>
          <a:p>
            <a:pPr lvl="1"/>
            <a:r>
              <a:rPr lang="en-US" altLang="en-US" smtClean="0"/>
              <a:t>WingIDE is recommended for this class – it’s free, more professional looking and less likely to crash.</a:t>
            </a:r>
          </a:p>
          <a:p>
            <a:pPr lvl="1"/>
            <a:r>
              <a:rPr lang="en-US" altLang="en-US" smtClean="0"/>
              <a:t>PyScript, PyCharm are a couple other IDEs that you can find for free.</a:t>
            </a:r>
          </a:p>
          <a:p>
            <a:r>
              <a:rPr lang="en-US" altLang="en-US" smtClean="0"/>
              <a:t>Lab 1 will ask you to use WingIDE.</a:t>
            </a:r>
          </a:p>
          <a:p>
            <a:r>
              <a:rPr lang="en-US" altLang="en-US" smtClean="0"/>
              <a:t>Debugging and other topics in a few weeks.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program design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28650" y="2227263"/>
            <a:ext cx="8374063" cy="3262312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	</a:t>
            </a: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alt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Assignment: Lab 42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2.  Output the word hello followed by the user’s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      name.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 turned into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7262"/>
            <a:ext cx="8374063" cy="4097337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Purpose: Ask for the user’s name and greet them.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Author: J. Random Hacker, section 1,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	</a:t>
            </a: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random.hacker@uky.edu</a:t>
            </a:r>
            <a:endParaRPr lang="en-US" sz="15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Assignment: Lab 42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Main Program: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1.  Input the user’s name from the keyboard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name = input(“What’s your name? “)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2.  Output the word hello followed by the user’s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#      name.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	print(“hello”, name)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15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Personnel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229600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Dr. Debby Keen, Course Coordinator/Lab Instructor</a:t>
            </a:r>
          </a:p>
          <a:p>
            <a:pPr lvl="1" eaLnBrk="1" hangingPunct="1"/>
            <a:r>
              <a:rPr lang="en-US" altLang="en-US" sz="2300" dirty="0" smtClean="0"/>
              <a:t>Office hours in Davis Marksbury 215 and RGAN 103:</a:t>
            </a:r>
          </a:p>
          <a:p>
            <a:pPr lvl="2" eaLnBrk="1" hangingPunct="1"/>
            <a:r>
              <a:rPr lang="en-US" altLang="en-US" sz="1900" dirty="0" smtClean="0"/>
              <a:t>posted http://cs.uky.edu/~keen/myofficehours.html</a:t>
            </a:r>
            <a:endParaRPr lang="en-US" altLang="en-US" dirty="0" smtClean="0"/>
          </a:p>
          <a:p>
            <a:pPr lvl="1" eaLnBrk="1" hangingPunct="1"/>
            <a:r>
              <a:rPr lang="en-US" altLang="en-US" sz="2300" dirty="0" smtClean="0"/>
              <a:t>Email: </a:t>
            </a:r>
            <a:r>
              <a:rPr lang="en-US" altLang="en-US" sz="2300" dirty="0" smtClean="0">
                <a:hlinkClick r:id="rId2"/>
              </a:rPr>
              <a:t>keen@cs.uky.edu</a:t>
            </a:r>
            <a:endParaRPr lang="en-US" altLang="en-US" sz="2300" dirty="0" smtClean="0"/>
          </a:p>
          <a:p>
            <a:pPr eaLnBrk="1" hangingPunct="1"/>
            <a:r>
              <a:rPr lang="en-US" altLang="en-US" sz="2800" dirty="0" smtClean="0"/>
              <a:t>Teaching Assistants</a:t>
            </a:r>
          </a:p>
          <a:p>
            <a:pPr lvl="1" eaLnBrk="1" hangingPunct="1"/>
            <a:r>
              <a:rPr lang="en-US" altLang="en-US" sz="2300" dirty="0" smtClean="0"/>
              <a:t>Office hours will be set up soon</a:t>
            </a:r>
          </a:p>
          <a:p>
            <a:pPr lvl="1" eaLnBrk="1" hangingPunct="1"/>
            <a:r>
              <a:rPr lang="en-US" altLang="en-US" sz="2300" dirty="0" smtClean="0"/>
              <a:t>Held in EE Annex 205</a:t>
            </a:r>
          </a:p>
          <a:p>
            <a:pPr lvl="1" eaLnBrk="1" hangingPunct="1"/>
            <a:r>
              <a:rPr lang="en-US" altLang="en-US" sz="2300" dirty="0" smtClean="0"/>
              <a:t>You can talk to </a:t>
            </a:r>
            <a:r>
              <a:rPr lang="en-US" altLang="en-US" sz="2300" b="1" dirty="0" smtClean="0"/>
              <a:t>ANY</a:t>
            </a:r>
            <a:r>
              <a:rPr lang="en-US" altLang="en-US" sz="2300" dirty="0" smtClean="0"/>
              <a:t> of them about programming problems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r>
              <a:rPr lang="en-US" altLang="en-US" sz="2300" dirty="0" smtClean="0"/>
              <a:t>			</a:t>
            </a:r>
          </a:p>
          <a:p>
            <a:pPr lvl="1" eaLnBrk="1" hangingPunct="1"/>
            <a:endParaRPr lang="en-US" altLang="en-US" sz="23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Get signed up for your textbook</a:t>
            </a:r>
            <a:r>
              <a:rPr lang="en-US" sz="2800" dirty="0"/>
              <a:t> </a:t>
            </a:r>
            <a:r>
              <a:rPr lang="en-US" sz="2800" dirty="0" smtClean="0"/>
              <a:t>(</a:t>
            </a:r>
            <a:r>
              <a:rPr lang="en-US" sz="2800" dirty="0" err="1" smtClean="0"/>
              <a:t>Zybook</a:t>
            </a:r>
            <a:r>
              <a:rPr lang="en-US" sz="2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R</a:t>
            </a:r>
            <a:r>
              <a:rPr lang="en-US" sz="2800" dirty="0" smtClean="0"/>
              <a:t>ead chapter 1 in </a:t>
            </a:r>
            <a:r>
              <a:rPr lang="en-US" sz="2800" dirty="0" err="1" smtClean="0"/>
              <a:t>Zybook</a:t>
            </a:r>
            <a:r>
              <a:rPr lang="en-US" sz="2800" dirty="0" smtClean="0"/>
              <a:t> and do exercises – due Sunday, August 27, midnight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Y</a:t>
            </a:r>
            <a:r>
              <a:rPr lang="en-US" sz="2800" dirty="0" smtClean="0"/>
              <a:t>ou should do a section (of the chapter) at a time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L</a:t>
            </a:r>
            <a:r>
              <a:rPr lang="en-US" sz="2800" dirty="0" smtClean="0"/>
              <a:t>ook over Lab 1 (posted) – will be done in lab on Monday, August 28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Work on Homework 1 – due by Friday, Sept. 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3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Today's Exit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Have your NAME, DATE, SECTION, and GOALS on the 3x5 card</a:t>
            </a:r>
          </a:p>
          <a:p>
            <a:pPr eaLnBrk="1" hangingPunct="1"/>
            <a:r>
              <a:rPr lang="en-US" altLang="en-US" sz="3200" dirty="0" smtClean="0"/>
              <a:t>Put your card in an envelope down front</a:t>
            </a:r>
          </a:p>
          <a:p>
            <a:pPr eaLnBrk="1" hangingPunct="1"/>
            <a:r>
              <a:rPr lang="en-US" altLang="en-US" sz="3200" dirty="0" smtClean="0"/>
              <a:t>Help us get to know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Ctr="1"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Thank you very much!!</a:t>
            </a:r>
          </a:p>
        </p:txBody>
      </p:sp>
      <p:pic>
        <p:nvPicPr>
          <p:cNvPr id="7171" name="Content Placeholder 3" descr="cell-phone-off.jp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27275"/>
            <a:ext cx="6750050" cy="45307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Laptop Policies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80060" y="1905000"/>
            <a:ext cx="8229600" cy="45307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Lecture</a:t>
            </a:r>
          </a:p>
          <a:p>
            <a:pPr lvl="1" eaLnBrk="1" hangingPunct="1"/>
            <a:r>
              <a:rPr lang="en-US" altLang="en-US" sz="2800" dirty="0" smtClean="0"/>
              <a:t>Studies show most students with laptops open in front of them are NOT paying attention to the lecture</a:t>
            </a:r>
          </a:p>
          <a:p>
            <a:pPr lvl="1" eaLnBrk="1" hangingPunct="1"/>
            <a:r>
              <a:rPr lang="en-US" altLang="en-US" sz="2800" dirty="0" smtClean="0"/>
              <a:t>IF you insist on using a laptop in lecture, you MUST sit in the very BACK row of the classroom, so that you distract only yourself and not other students</a:t>
            </a:r>
          </a:p>
          <a:p>
            <a:pPr eaLnBrk="1" hangingPunct="1"/>
            <a:r>
              <a:rPr lang="en-US" altLang="en-US" sz="2800" dirty="0" smtClean="0"/>
              <a:t>Lab</a:t>
            </a:r>
          </a:p>
          <a:p>
            <a:pPr lvl="1" eaLnBrk="1" hangingPunct="1"/>
            <a:r>
              <a:rPr lang="en-US" altLang="en-US" sz="2800" dirty="0" smtClean="0"/>
              <a:t>There are sufficient computers in each lab for every student but you can use your own laptop if you wish, even for lab tests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Textbook and Supplies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Textbook is required, an online book by </a:t>
            </a:r>
            <a:r>
              <a:rPr lang="en-US" altLang="en-US" sz="2800" dirty="0" err="1" smtClean="0"/>
              <a:t>Zyante</a:t>
            </a:r>
            <a:r>
              <a:rPr lang="en-US" altLang="en-US" sz="2800" dirty="0" smtClean="0"/>
              <a:t> “</a:t>
            </a:r>
            <a:r>
              <a:rPr lang="en-US" altLang="en-US" sz="2800" dirty="0" err="1" smtClean="0"/>
              <a:t>zybook</a:t>
            </a:r>
            <a:r>
              <a:rPr lang="en-US" altLang="en-US" sz="2800" dirty="0" smtClean="0"/>
              <a:t>” </a:t>
            </a:r>
            <a:r>
              <a:rPr lang="en-US" altLang="en-US" sz="2800" dirty="0" smtClean="0">
                <a:hlinkClick r:id="rId2"/>
              </a:rPr>
              <a:t>www.zyante.com</a:t>
            </a:r>
            <a:r>
              <a:rPr lang="en-US" altLang="en-US" sz="2800" dirty="0" smtClean="0"/>
              <a:t>    $48</a:t>
            </a:r>
          </a:p>
          <a:p>
            <a:pPr eaLnBrk="1" hangingPunct="1"/>
            <a:r>
              <a:rPr lang="en-US" altLang="en-US" sz="2800" dirty="0" smtClean="0"/>
              <a:t>Exercises in the book will be 5% of the grade.  </a:t>
            </a:r>
          </a:p>
          <a:p>
            <a:pPr eaLnBrk="1" hangingPunct="1"/>
            <a:r>
              <a:rPr lang="en-US" altLang="en-US" sz="2800" dirty="0" smtClean="0"/>
              <a:t>Students are responsible for material in chapters that are in schedule and material covered in lectures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200" smtClean="0"/>
              <a:t>Software we will use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000" dirty="0" smtClean="0"/>
              <a:t>Python</a:t>
            </a:r>
          </a:p>
          <a:p>
            <a:pPr lvl="1" eaLnBrk="1" hangingPunct="1"/>
            <a:r>
              <a:rPr lang="en-US" altLang="en-US" sz="2500" dirty="0" smtClean="0"/>
              <a:t>Open source and Free from </a:t>
            </a:r>
            <a:r>
              <a:rPr lang="en-US" altLang="en-US" sz="2500" dirty="0" smtClean="0">
                <a:hlinkClick r:id="rId2"/>
              </a:rPr>
              <a:t>www.python.org</a:t>
            </a:r>
            <a:endParaRPr lang="en-US" altLang="en-US" sz="2500" dirty="0" smtClean="0"/>
          </a:p>
          <a:p>
            <a:pPr lvl="1" eaLnBrk="1" hangingPunct="1"/>
            <a:r>
              <a:rPr lang="en-US" altLang="en-US" sz="2500" dirty="0" smtClean="0"/>
              <a:t>Get version 3.x – right now is 3.6.1</a:t>
            </a:r>
          </a:p>
          <a:p>
            <a:pPr lvl="1" eaLnBrk="1" hangingPunct="1"/>
            <a:r>
              <a:rPr lang="en-US" altLang="en-US" sz="2500" dirty="0" smtClean="0"/>
              <a:t>Easy to install on your machine, already in labs</a:t>
            </a:r>
          </a:p>
          <a:p>
            <a:pPr lvl="1" eaLnBrk="1" hangingPunct="1"/>
            <a:r>
              <a:rPr lang="en-US" altLang="en-US" sz="2500" dirty="0" smtClean="0"/>
              <a:t>Includes IDLE  Integrated Development Environment</a:t>
            </a:r>
          </a:p>
          <a:p>
            <a:pPr eaLnBrk="1" hangingPunct="1"/>
            <a:r>
              <a:rPr lang="en-US" altLang="en-US" sz="3000" dirty="0" smtClean="0"/>
              <a:t>WingIDE 101 (optional but better than IDLE)</a:t>
            </a:r>
          </a:p>
          <a:p>
            <a:pPr lvl="1" eaLnBrk="1" hangingPunct="1"/>
            <a:r>
              <a:rPr lang="en-US" altLang="en-US" sz="2500" dirty="0" smtClean="0"/>
              <a:t>101 version is free forever (latest version 6.0.5-1)</a:t>
            </a:r>
          </a:p>
          <a:p>
            <a:pPr lvl="1" eaLnBrk="1" hangingPunct="1"/>
            <a:r>
              <a:rPr lang="en-US" altLang="en-US" sz="2500" dirty="0" smtClean="0"/>
              <a:t>Less prone to crashes than IDLE</a:t>
            </a:r>
          </a:p>
          <a:p>
            <a:pPr lvl="1" eaLnBrk="1" hangingPunct="1"/>
            <a:r>
              <a:rPr lang="en-US" altLang="en-US" sz="2500" dirty="0" smtClean="0"/>
              <a:t>from </a:t>
            </a:r>
            <a:r>
              <a:rPr lang="en-US" altLang="en-US" sz="2400" dirty="0" smtClean="0">
                <a:hlinkClick r:id="rId3"/>
              </a:rPr>
              <a:t>http://wingware.com/downloads/wingide-101/</a:t>
            </a:r>
            <a:endParaRPr lang="en-US" alt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For Attendance – on the 3x5 card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64382" y="2489200"/>
            <a:ext cx="6755618" cy="3530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/>
              <a:t>On the FRONT of the card</a:t>
            </a:r>
          </a:p>
          <a:p>
            <a:pPr lvl="1" eaLnBrk="1" hangingPunct="1"/>
            <a:r>
              <a:rPr lang="en-US" altLang="en-US" sz="2800" dirty="0" smtClean="0"/>
              <a:t>Write your NAME</a:t>
            </a:r>
          </a:p>
          <a:p>
            <a:pPr lvl="1" eaLnBrk="1" hangingPunct="1"/>
            <a:r>
              <a:rPr lang="en-US" altLang="en-US" sz="2800" dirty="0" smtClean="0"/>
              <a:t>Write the DATE (August 24, 2017)</a:t>
            </a:r>
          </a:p>
          <a:p>
            <a:pPr lvl="1" eaLnBrk="1" hangingPunct="1"/>
            <a:r>
              <a:rPr lang="en-US" altLang="en-US" sz="2800" dirty="0" smtClean="0"/>
              <a:t>Write your SECTION</a:t>
            </a:r>
          </a:p>
          <a:p>
            <a:pPr lvl="1" eaLnBrk="1" hangingPunct="1"/>
            <a:r>
              <a:rPr lang="en-US" altLang="en-US" sz="2800" dirty="0" smtClean="0"/>
              <a:t>AND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GOALS – please write them down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 smtClean="0"/>
              <a:t>On the front of the card, write: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sz="3600" dirty="0" smtClean="0"/>
              <a:t>What are your goals for this class? That is, what do you want to learn?</a:t>
            </a:r>
          </a:p>
          <a:p>
            <a:pPr marL="533400" indent="-5334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en-US" sz="3600" dirty="0" smtClean="0"/>
              <a:t>How much time do you expect to spend on this class OUTSIDE of lecture and lab time?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3228</TotalTime>
  <Words>1499</Words>
  <Application>Microsoft Office PowerPoint</Application>
  <PresentationFormat>On-screen Show (4:3)</PresentationFormat>
  <Paragraphs>185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Courier New</vt:lpstr>
      <vt:lpstr>Wingdings</vt:lpstr>
      <vt:lpstr>Retrospect</vt:lpstr>
      <vt:lpstr>Welcome to CS 115!</vt:lpstr>
      <vt:lpstr>The class URL is cs.uky.edu/~keen/115/115.html You can see this in Canvas. </vt:lpstr>
      <vt:lpstr>Personnel</vt:lpstr>
      <vt:lpstr>Thank you very much!!</vt:lpstr>
      <vt:lpstr>Laptop Policies</vt:lpstr>
      <vt:lpstr>Textbook and Supplies</vt:lpstr>
      <vt:lpstr>Software we will use</vt:lpstr>
      <vt:lpstr>For Attendance – on the 3x5 card</vt:lpstr>
      <vt:lpstr>GOALS – please write them down</vt:lpstr>
      <vt:lpstr>And on the BACK of the card, describe</vt:lpstr>
      <vt:lpstr>Goals Activity - continued</vt:lpstr>
      <vt:lpstr>At end of class</vt:lpstr>
      <vt:lpstr>The goals of the class are</vt:lpstr>
      <vt:lpstr>Experience in Programming</vt:lpstr>
      <vt:lpstr>Why learn to program?</vt:lpstr>
      <vt:lpstr>Your Grade is Based on:</vt:lpstr>
      <vt:lpstr>If you must have a certain grade</vt:lpstr>
      <vt:lpstr>Attendance</vt:lpstr>
      <vt:lpstr>Class Locations</vt:lpstr>
      <vt:lpstr>Plagiarism / Cheating</vt:lpstr>
      <vt:lpstr>Cheating, continued</vt:lpstr>
      <vt:lpstr>Accommodation</vt:lpstr>
      <vt:lpstr>What is computer science?</vt:lpstr>
      <vt:lpstr>Algorithms</vt:lpstr>
      <vt:lpstr>Programming languages</vt:lpstr>
      <vt:lpstr>Programming environment and tools</vt:lpstr>
      <vt:lpstr>Integrated development environments</vt:lpstr>
      <vt:lpstr>Example program design</vt:lpstr>
      <vt:lpstr>Design turned into code</vt:lpstr>
      <vt:lpstr>What to do Next</vt:lpstr>
      <vt:lpstr>Today's Exit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Introduction to Programming</dc:title>
  <dc:creator>Debby</dc:creator>
  <cp:lastModifiedBy>Debby</cp:lastModifiedBy>
  <cp:revision>192</cp:revision>
  <dcterms:created xsi:type="dcterms:W3CDTF">2007-01-11T00:30:21Z</dcterms:created>
  <dcterms:modified xsi:type="dcterms:W3CDTF">2017-08-23T20:57:30Z</dcterms:modified>
</cp:coreProperties>
</file>