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1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6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7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9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0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1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CF77-7D68-4FAB-B420-163FC0396FC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4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Strings Part 1</a:t>
            </a:r>
            <a:endParaRPr lang="en-US" dirty="0" smtClean="0"/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use for converting case </a:t>
            </a:r>
            <a:r>
              <a:rPr lang="en-US" dirty="0" smtClean="0"/>
              <a:t>methods: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do case-insensitive comparison</a:t>
            </a:r>
            <a:endParaRPr lang="en-US" dirty="0" smtClean="0"/>
          </a:p>
          <a:p>
            <a:pPr lvl="1"/>
            <a:r>
              <a:rPr lang="en-US" dirty="0" smtClean="0"/>
              <a:t>Asking for yes/no</a:t>
            </a:r>
          </a:p>
          <a:p>
            <a:pPr lvl="1"/>
            <a:r>
              <a:rPr lang="en-US" dirty="0" smtClean="0"/>
              <a:t>The user might type in “Y” or “y” or “N” or “n”</a:t>
            </a:r>
          </a:p>
          <a:p>
            <a:pPr lvl="1"/>
            <a:r>
              <a:rPr lang="en-US" dirty="0" smtClean="0"/>
              <a:t>Convert the input to all uppercase and compare that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userin.upper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“Y”  # handles “y” too</a:t>
            </a:r>
          </a:p>
          <a:p>
            <a:pPr lvl="1"/>
            <a:r>
              <a:rPr lang="en-US" dirty="0" smtClean="0"/>
              <a:t>You can use a subscript to handle multi-character inputs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[0].upper() == “Y”  # handles “YES” or “Yes” or “Yep” or …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Python has two ways for searching inside a string, looking for a substring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 smtClean="0"/>
              <a:t> operator: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needle in haystack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r>
              <a:rPr lang="en-US" dirty="0" smtClean="0"/>
              <a:t> are both string variables (can also be lists)</a:t>
            </a:r>
          </a:p>
          <a:p>
            <a:pPr lvl="1"/>
            <a:r>
              <a:rPr lang="en-US" dirty="0" smtClean="0"/>
              <a:t>Returns a boolean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 “ in name:  # True if name contains a space</a:t>
            </a:r>
          </a:p>
          <a:p>
            <a:pPr lvl="1"/>
            <a:r>
              <a:rPr lang="en-US" dirty="0" smtClean="0"/>
              <a:t>The substring can appear anywhere in the string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“CS” in class:  #  True for CS115, SCSI, 1CS </a:t>
            </a:r>
          </a:p>
          <a:p>
            <a:pPr lvl="1"/>
            <a:r>
              <a:rPr lang="en-US" dirty="0" smtClean="0"/>
              <a:t>Case-sensitive!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in “CS115”:  # False!</a:t>
            </a:r>
          </a:p>
          <a:p>
            <a:pPr lvl="1"/>
            <a:r>
              <a:rPr lang="en-US" dirty="0" smtClean="0"/>
              <a:t>It must be contiguous: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“C1” in “CS115”:   # False!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you need to know not just whether the substring is there, but also </a:t>
            </a:r>
            <a:r>
              <a:rPr lang="en-US" i="1" dirty="0" smtClean="0"/>
              <a:t>where</a:t>
            </a:r>
            <a:r>
              <a:rPr lang="en-US" dirty="0" smtClean="0"/>
              <a:t> it is.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find</a:t>
            </a:r>
            <a:r>
              <a:rPr lang="en-US" dirty="0" smtClean="0">
                <a:cs typeface="Courier New" panose="02070309020205020404" pitchFamily="49" charset="0"/>
              </a:rPr>
              <a:t> method returns the location of a substring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cs typeface="Courier New" panose="02070309020205020404" pitchFamily="49" charset="0"/>
              </a:rPr>
              <a:t>pos</a:t>
            </a:r>
            <a:r>
              <a:rPr lang="en-US" dirty="0" smtClean="0"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(needle)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Find the </a:t>
            </a:r>
            <a:r>
              <a:rPr lang="en-US" b="1" dirty="0" smtClean="0">
                <a:cs typeface="Courier New" panose="02070309020205020404" pitchFamily="49" charset="0"/>
              </a:rPr>
              <a:t>first</a:t>
            </a:r>
            <a:r>
              <a:rPr lang="en-US" dirty="0" smtClean="0">
                <a:cs typeface="Courier New" panose="02070309020205020404" pitchFamily="49" charset="0"/>
              </a:rPr>
              <a:t> occurrence of the needle in the haystack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Returns the position where it was found (0 = first position, </a:t>
            </a:r>
            <a:r>
              <a:rPr lang="en-US" dirty="0" err="1" smtClean="0">
                <a:cs typeface="Courier New" panose="02070309020205020404" pitchFamily="49" charset="0"/>
              </a:rPr>
              <a:t>etc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Returns -1 if the search string is not found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can use another argument to start searching in the middle:</a:t>
            </a:r>
          </a:p>
          <a:p>
            <a:pPr marL="914400" lvl="2" indent="0">
              <a:buNone/>
            </a:pPr>
            <a:r>
              <a:rPr lang="en-US" dirty="0" err="1" smtClean="0">
                <a:cs typeface="Courier New" panose="02070309020205020404" pitchFamily="49" charset="0"/>
              </a:rPr>
              <a:t>pos</a:t>
            </a:r>
            <a:r>
              <a:rPr lang="en-US" dirty="0" smtClean="0"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(needle, 4) # start looking at position 4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In a loop you can use the last match + 1</a:t>
            </a:r>
          </a:p>
          <a:p>
            <a:pPr marL="914400" lvl="2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sp1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(“ “)   # first space in haystack</a:t>
            </a:r>
          </a:p>
          <a:p>
            <a:pPr marL="914400" lvl="2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sp2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(“ “, sp1 + 1) # second space in haystack</a:t>
            </a:r>
          </a:p>
          <a:p>
            <a:pPr marL="914400" lvl="2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Watch out – if first search fails, sp1 = -1!  sp2 would be searching from same location as sp1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rfind</a:t>
            </a:r>
            <a:r>
              <a:rPr lang="en-US" dirty="0" smtClean="0"/>
              <a:t> is similar, but searches backwards, from the right end to the left</a:t>
            </a:r>
          </a:p>
          <a:p>
            <a:pPr lvl="1"/>
            <a:r>
              <a:rPr lang="en-US" dirty="0" smtClean="0"/>
              <a:t>So </a:t>
            </a:r>
            <a:r>
              <a:rPr lang="en-US" dirty="0" err="1" smtClean="0"/>
              <a:t>rfind</a:t>
            </a:r>
            <a:r>
              <a:rPr lang="en-US" dirty="0" smtClean="0"/>
              <a:t> finds the </a:t>
            </a:r>
            <a:r>
              <a:rPr lang="en-US" i="1" dirty="0" smtClean="0"/>
              <a:t>last</a:t>
            </a:r>
            <a:r>
              <a:rPr lang="en-US" dirty="0" smtClean="0"/>
              <a:t> occurrence in a string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 = “the last space here”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text.rfind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“) # 14</a:t>
            </a:r>
          </a:p>
          <a:p>
            <a:pPr lvl="1"/>
            <a:r>
              <a:rPr lang="en-US" dirty="0" smtClean="0"/>
              <a:t>To reverse-search from the middle of the string, give the beginning and end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text.rfind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“, 0,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# 8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find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can use find and slicing to extract part of a string: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space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name.find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space != -1: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first = name[:space] # string before the space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last = name[space+1:] # string after the space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words.py</a:t>
            </a:r>
            <a:r>
              <a:rPr lang="en-US" dirty="0" smtClean="0"/>
              <a:t> for a loop to find all the words in a string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80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and 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Often you don’t really care where the substrings are, but just want to replace them with something else</a:t>
            </a:r>
          </a:p>
          <a:p>
            <a:r>
              <a:rPr lang="en-US" dirty="0" smtClean="0"/>
              <a:t>You can use the replace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str.replace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from”,”to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lvl="1"/>
            <a:r>
              <a:rPr lang="en-US" dirty="0" smtClean="0"/>
              <a:t>Finds all the occurrences of “from” and replaces them with “to”.</a:t>
            </a:r>
          </a:p>
          <a:p>
            <a:pPr lvl="1"/>
            <a:r>
              <a:rPr lang="en-US" dirty="0" smtClean="0"/>
              <a:t>Does not modify the original string, it returns a </a:t>
            </a:r>
            <a:r>
              <a:rPr lang="en-US" b="1" dirty="0" smtClean="0"/>
              <a:t>new string</a:t>
            </a:r>
            <a:endParaRPr lang="en-US" dirty="0" smtClean="0"/>
          </a:p>
          <a:p>
            <a:r>
              <a:rPr lang="en-US" dirty="0" smtClean="0"/>
              <a:t>You can tell replace to only replace a certain number of occurrences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 = “CS 115 Introduction to Programming”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course.replace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“, “-”, 1)) # just the first occurrence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would print “CS-115 Introduction to Programming”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getting input from a user or a file, sometimes there is extra whitespace</a:t>
            </a:r>
          </a:p>
          <a:p>
            <a:r>
              <a:rPr lang="en-US" dirty="0" smtClean="0"/>
              <a:t>The strip method removes whitespace from the beginning and the end of the string</a:t>
            </a:r>
          </a:p>
          <a:p>
            <a:pPr lvl="1"/>
            <a:r>
              <a:rPr lang="en-US" dirty="0" smtClean="0"/>
              <a:t>Whitespace:  space, tab, newline (and some other exotic characters)</a:t>
            </a:r>
          </a:p>
          <a:p>
            <a:pPr lvl="1"/>
            <a:r>
              <a:rPr lang="en-US" dirty="0" smtClean="0"/>
              <a:t>Does not affect whitespace in the middle of the string!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/>
              <a:t>not</a:t>
            </a:r>
            <a:r>
              <a:rPr lang="en-US" dirty="0" smtClean="0"/>
              <a:t> change the original string, it returns a new one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“˽˽\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tCS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˽˽115˽\n”  # ˽ means space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clean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userin.strip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gives “CS˽˽115”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strip from only the left end or right end with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lstrip</a:t>
            </a:r>
            <a:r>
              <a:rPr lang="en-US" dirty="0" smtClean="0"/>
              <a:t> and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rstrip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userin.lstrip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“CS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˽˽115˽\n” 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userin.rstrip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“˽˽\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˽˽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115” 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# what does this print?</a:t>
            </a:r>
          </a:p>
          <a:p>
            <a:pPr lvl="2"/>
            <a:r>
              <a:rPr lang="en-US" dirty="0" smtClean="0"/>
              <a:t>Original does not change!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“˽˽\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˽˽115˽\n”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for loop in Python can iterate not only over integers but also over the characters in a string: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r>
              <a:rPr lang="en-US" dirty="0" smtClean="0"/>
              <a:t>Called “iterating over” or </a:t>
            </a:r>
            <a:r>
              <a:rPr lang="en-US" b="1" dirty="0" smtClean="0"/>
              <a:t>traversing</a:t>
            </a:r>
            <a:r>
              <a:rPr lang="en-US" dirty="0" smtClean="0"/>
              <a:t> (“walking across”) the string</a:t>
            </a:r>
          </a:p>
          <a:p>
            <a:r>
              <a:rPr lang="en-US" dirty="0" smtClean="0"/>
              <a:t>As usual char is the name of a new variable (in line above)</a:t>
            </a:r>
          </a:p>
          <a:p>
            <a:r>
              <a:rPr lang="en-US" dirty="0" smtClean="0"/>
              <a:t>In each iteration of the loop, char will be one character</a:t>
            </a:r>
          </a:p>
          <a:p>
            <a:pPr lvl="1"/>
            <a:r>
              <a:rPr lang="en-US" dirty="0" smtClean="0"/>
              <a:t>In order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har is NOT a number!</a:t>
            </a:r>
          </a:p>
          <a:p>
            <a:r>
              <a:rPr lang="en-US" dirty="0" smtClean="0"/>
              <a:t>So if name = “Hal”</a:t>
            </a:r>
          </a:p>
          <a:p>
            <a:pPr lvl="1"/>
            <a:r>
              <a:rPr lang="en-US" dirty="0" smtClean="0"/>
              <a:t>The first time, char = “H”</a:t>
            </a:r>
          </a:p>
          <a:p>
            <a:pPr lvl="1"/>
            <a:r>
              <a:rPr lang="en-US" dirty="0" smtClean="0"/>
              <a:t>Second time, char = “a”</a:t>
            </a:r>
          </a:p>
          <a:p>
            <a:pPr lvl="1"/>
            <a:r>
              <a:rPr lang="en-US" dirty="0" smtClean="0"/>
              <a:t>Last time, char = “l”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traversal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Let’s write a couple programs using strings and for loops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a string contains a digit.</a:t>
            </a:r>
          </a:p>
          <a:p>
            <a:pPr lvl="1"/>
            <a:r>
              <a:rPr lang="en-US" dirty="0" smtClean="0"/>
              <a:t>How is this different from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sdigit</a:t>
            </a:r>
            <a:r>
              <a:rPr lang="en-US" dirty="0" smtClean="0"/>
              <a:t> checks to see if </a:t>
            </a:r>
            <a:r>
              <a:rPr lang="en-US" i="1" dirty="0" smtClean="0"/>
              <a:t>all</a:t>
            </a:r>
            <a:r>
              <a:rPr lang="en-US" dirty="0" smtClean="0"/>
              <a:t> the characters are digits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hasdigit.py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Remove vowels from a string</a:t>
            </a:r>
          </a:p>
          <a:p>
            <a:pPr lvl="1"/>
            <a:r>
              <a:rPr lang="en-US" dirty="0" smtClean="0"/>
              <a:t>Remember, we cannot modify the original string</a:t>
            </a:r>
          </a:p>
          <a:p>
            <a:pPr lvl="1"/>
            <a:r>
              <a:rPr lang="en-US" dirty="0" smtClean="0"/>
              <a:t>So we’ll need to build a new string for the result</a:t>
            </a:r>
          </a:p>
          <a:p>
            <a:pPr lvl="2"/>
            <a:r>
              <a:rPr lang="en-US" dirty="0" smtClean="0"/>
              <a:t>We’ll concatenate to this new string to add on the letters we want</a:t>
            </a:r>
          </a:p>
          <a:p>
            <a:pPr lvl="2"/>
            <a:r>
              <a:rPr lang="en-US" dirty="0" smtClean="0"/>
              <a:t>The string will be a kind of accumulator</a:t>
            </a:r>
            <a:endParaRPr lang="en-US" dirty="0"/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devowel.py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2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We’ve been  using strings for a while. What can we do with them?</a:t>
            </a:r>
          </a:p>
          <a:p>
            <a:r>
              <a:rPr lang="en-US" dirty="0" smtClean="0"/>
              <a:t>Read them from the user: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input(“Name? “)</a:t>
            </a:r>
            <a:endParaRPr lang="en-US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Print them to the screen: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Convert (type-cast) them into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or floats:  </a:t>
            </a:r>
            <a:r>
              <a:rPr lang="en-US" dirty="0" err="1" smtClean="0">
                <a:cs typeface="Courier New" panose="02070309020205020404" pitchFamily="49" charset="0"/>
              </a:rPr>
              <a:t>num</a:t>
            </a:r>
            <a:r>
              <a:rPr lang="en-US" dirty="0" smtClean="0">
                <a:cs typeface="Courier New" panose="02070309020205020404" pitchFamily="49" charset="0"/>
              </a:rPr>
              <a:t> = int(</a:t>
            </a:r>
            <a:r>
              <a:rPr lang="en-US" dirty="0" err="1" smtClean="0">
                <a:cs typeface="Courier New" panose="02070309020205020404" pitchFamily="49" charset="0"/>
              </a:rPr>
              <a:t>userin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Concatenate them with +: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first + “ “ + last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Compare with other strings: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“A” &lt;= name &lt;= “K”: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Check whether they are all digits: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mystr.isdigit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Traversing a string gives you the characters but not their positions!</a:t>
            </a:r>
          </a:p>
          <a:p>
            <a:r>
              <a:rPr lang="en-US" dirty="0" smtClean="0"/>
              <a:t>If I’m traversing “HAL 9000”, the body of the loop has no way to know which “0” it’s currently looking at</a:t>
            </a:r>
          </a:p>
          <a:p>
            <a:r>
              <a:rPr lang="en-US" dirty="0" smtClean="0"/>
              <a:t>That’s fine for many uses, but sometimes you do care about the position</a:t>
            </a:r>
          </a:p>
          <a:p>
            <a:r>
              <a:rPr lang="en-US" dirty="0" smtClean="0"/>
              <a:t>There are three ways to do this: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Loop over the string and keep a counter going</a:t>
            </a:r>
          </a:p>
          <a:p>
            <a:pPr lvl="2"/>
            <a:r>
              <a:rPr lang="en-US" dirty="0" smtClean="0"/>
              <a:t>Initialize the counter to zero (start at left end of string)</a:t>
            </a:r>
          </a:p>
          <a:p>
            <a:pPr lvl="2"/>
            <a:r>
              <a:rPr lang="en-US" dirty="0" smtClean="0"/>
              <a:t>Use the same loop as before,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lvl="2"/>
            <a:r>
              <a:rPr lang="en-US" dirty="0" smtClean="0"/>
              <a:t>Increment the counter at the end of each iteration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Loop over the range of indices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range(len(name)):</a:t>
            </a:r>
          </a:p>
          <a:p>
            <a:pPr lvl="1"/>
            <a:r>
              <a:rPr lang="en-US" dirty="0" smtClean="0"/>
              <a:t>Inside the loop, name[i] gives the character at that index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Use enumerate to get both character and index at the same time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i, char in enumerate(name):</a:t>
            </a:r>
          </a:p>
          <a:p>
            <a:pPr lvl="1"/>
            <a:r>
              <a:rPr lang="en-US" dirty="0" smtClean="0"/>
              <a:t>Each iteration, i will be the index</a:t>
            </a:r>
          </a:p>
          <a:p>
            <a:pPr lvl="1"/>
            <a:r>
              <a:rPr lang="en-US" dirty="0" smtClean="0"/>
              <a:t>…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 will be the character at that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change our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hasdigit</a:t>
            </a:r>
            <a:r>
              <a:rPr lang="en-US" dirty="0" smtClean="0"/>
              <a:t>” function to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</a:t>
            </a:r>
            <a:r>
              <a:rPr lang="en-US" dirty="0" smtClean="0"/>
              <a:t>” in three ways.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inddigit-counter.py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finddigit-range.py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finddigit-enumerate.py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see how to do more things with strings:</a:t>
            </a:r>
          </a:p>
          <a:p>
            <a:r>
              <a:rPr lang="en-US" dirty="0" smtClean="0"/>
              <a:t>Find the length of a string</a:t>
            </a:r>
          </a:p>
          <a:p>
            <a:r>
              <a:rPr lang="en-US" dirty="0" smtClean="0"/>
              <a:t>Get individual characters that are in a string</a:t>
            </a:r>
          </a:p>
          <a:p>
            <a:r>
              <a:rPr lang="en-US" dirty="0" smtClean="0"/>
              <a:t>Extract ranges of characters (“slicing”)</a:t>
            </a:r>
          </a:p>
          <a:p>
            <a:r>
              <a:rPr lang="en-US" dirty="0" smtClean="0"/>
              <a:t>Convert a string to upper/lower case</a:t>
            </a:r>
          </a:p>
          <a:p>
            <a:r>
              <a:rPr lang="en-US" dirty="0" smtClean="0"/>
              <a:t>Search for characters or substrings in strings</a:t>
            </a:r>
          </a:p>
          <a:p>
            <a:r>
              <a:rPr lang="en-US" dirty="0" smtClean="0"/>
              <a:t>Search and replace substrings</a:t>
            </a:r>
          </a:p>
          <a:p>
            <a:r>
              <a:rPr lang="en-US" dirty="0" smtClean="0"/>
              <a:t>Remove whitespace from strings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length</a:t>
            </a:r>
            <a:r>
              <a:rPr lang="en-US" dirty="0" smtClean="0"/>
              <a:t> of a string is the number of characters in it.</a:t>
            </a:r>
          </a:p>
          <a:p>
            <a:r>
              <a:rPr lang="en-US" dirty="0" smtClean="0"/>
              <a:t>Spaces count!</a:t>
            </a:r>
          </a:p>
          <a:p>
            <a:r>
              <a:rPr lang="en-US" dirty="0" smtClean="0"/>
              <a:t>So do newlines and other escaped characters</a:t>
            </a:r>
          </a:p>
          <a:p>
            <a:r>
              <a:rPr lang="en-US" dirty="0" smtClean="0"/>
              <a:t>To get the length of a string, use the len function: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“HAL 9000”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numchars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len(name)   # that’s 8 characters</a:t>
            </a:r>
          </a:p>
          <a:p>
            <a:pPr lvl="1"/>
            <a:r>
              <a:rPr lang="en-US" dirty="0" smtClean="0"/>
              <a:t>Argument type: string</a:t>
            </a:r>
          </a:p>
          <a:p>
            <a:pPr lvl="1"/>
            <a:r>
              <a:rPr lang="en-US" dirty="0" smtClean="0"/>
              <a:t>Return type: integer</a:t>
            </a:r>
          </a:p>
          <a:p>
            <a:r>
              <a:rPr lang="en-US" dirty="0" smtClean="0"/>
              <a:t>What’s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len(“”)?</a:t>
            </a:r>
          </a:p>
          <a:p>
            <a:pPr lvl="1"/>
            <a:r>
              <a:rPr lang="en-US" dirty="0" smtClean="0"/>
              <a:t>zero</a:t>
            </a:r>
          </a:p>
          <a:p>
            <a:r>
              <a:rPr lang="en-US" dirty="0" smtClean="0"/>
              <a:t>We’ll see later that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 works with lists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individual characters from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characters in a string are numbered from 0 to </a:t>
            </a:r>
            <a:r>
              <a:rPr lang="en-US" i="1" dirty="0" smtClean="0"/>
              <a:t>length</a:t>
            </a:r>
            <a:r>
              <a:rPr lang="en-US" dirty="0" smtClean="0"/>
              <a:t> -1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HAL 9000 </a:t>
            </a:r>
            <a:r>
              <a:rPr lang="en-US" dirty="0" smtClean="0"/>
              <a:t>(length = 8)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01234567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Each number is called a position or index or subscript of the character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You can use square brackets to get the character at a given position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= name[0]  # this is “H”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called </a:t>
            </a:r>
            <a:r>
              <a:rPr lang="en-US" i="1" dirty="0" smtClean="0">
                <a:cs typeface="Courier New" panose="02070309020205020404" pitchFamily="49" charset="0"/>
              </a:rPr>
              <a:t>subscripting</a:t>
            </a:r>
            <a:r>
              <a:rPr lang="en-US" dirty="0" smtClean="0">
                <a:cs typeface="Courier New" panose="02070309020205020404" pitchFamily="49" charset="0"/>
              </a:rPr>
              <a:t> or </a:t>
            </a:r>
            <a:r>
              <a:rPr lang="en-US" i="1" dirty="0" smtClean="0">
                <a:cs typeface="Courier New" panose="02070309020205020404" pitchFamily="49" charset="0"/>
              </a:rPr>
              <a:t>indexing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position must be </a:t>
            </a:r>
            <a:r>
              <a:rPr lang="en-US" i="1" dirty="0" smtClean="0">
                <a:cs typeface="Courier New" panose="02070309020205020404" pitchFamily="49" charset="0"/>
              </a:rPr>
              <a:t>smaller than</a:t>
            </a:r>
            <a:r>
              <a:rPr lang="en-US" dirty="0" smtClean="0">
                <a:cs typeface="Courier New" panose="02070309020205020404" pitchFamily="49" charset="0"/>
              </a:rPr>
              <a:t> the length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print(name[8]) # ERROR: string index out of range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1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characters with negative subscripts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subscript with negative numbers, counting from the right end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name[-1]</a:t>
            </a:r>
            <a:r>
              <a:rPr lang="en-US" dirty="0" smtClean="0"/>
              <a:t> is the last, rightmost character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name[-2]</a:t>
            </a:r>
            <a:r>
              <a:rPr lang="en-US" dirty="0" smtClean="0"/>
              <a:t> is the next to last character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name[-len(name)] </a:t>
            </a:r>
            <a:r>
              <a:rPr lang="en-US" dirty="0" smtClean="0"/>
              <a:t>is the first, left most character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name[-i] </a:t>
            </a:r>
            <a:r>
              <a:rPr lang="en-US" dirty="0" smtClean="0"/>
              <a:t>is the same character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name[len(name) –i]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name[-9] </a:t>
            </a:r>
            <a:r>
              <a:rPr lang="en-US" dirty="0" smtClean="0"/>
              <a:t>is still out of range!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substrings:  </a:t>
            </a:r>
            <a:r>
              <a:rPr lang="en-US" b="1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square-bracket notation also lets us extract multiple characters.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HAL 9000 (length = 8)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01234567</a:t>
            </a:r>
          </a:p>
          <a:p>
            <a:r>
              <a:rPr lang="en-US" dirty="0" smtClean="0"/>
              <a:t>For example, “the first 3 characters” or “characters 2 through 4” or “the fifth character” (a substring can be only one character long, or can be empty too!)</a:t>
            </a:r>
          </a:p>
          <a:p>
            <a:r>
              <a:rPr lang="en-US" dirty="0" smtClean="0"/>
              <a:t>Subscript using a </a:t>
            </a:r>
            <a:r>
              <a:rPr lang="en-US" b="1" dirty="0" smtClean="0"/>
              <a:t>slice</a:t>
            </a:r>
            <a:r>
              <a:rPr lang="en-US" dirty="0" smtClean="0"/>
              <a:t> (“slicing”)</a:t>
            </a:r>
          </a:p>
          <a:p>
            <a:pPr lvl="1"/>
            <a:r>
              <a:rPr lang="en-US" dirty="0" smtClean="0"/>
              <a:t>Syntax: start position, a colon “:”, and stop position (one-past-the-end)</a:t>
            </a:r>
          </a:p>
          <a:p>
            <a:pPr lvl="2"/>
            <a:r>
              <a:rPr lang="en-US" dirty="0" smtClean="0"/>
              <a:t>Similar semantics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 (start, stop)</a:t>
            </a:r>
          </a:p>
          <a:p>
            <a:pPr lvl="1"/>
            <a:r>
              <a:rPr lang="en-US" dirty="0" smtClean="0"/>
              <a:t>The first three characters: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name[0:3]   # is “HAL”</a:t>
            </a:r>
          </a:p>
          <a:p>
            <a:pPr lvl="2"/>
            <a:r>
              <a:rPr lang="en-US" dirty="0" smtClean="0"/>
              <a:t>“Start at character 0 and stop before character 3”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7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substrings: </a:t>
            </a:r>
            <a:r>
              <a:rPr lang="en-US" b="1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Characters two through four:  name[2:5]  # is “L 9”</a:t>
            </a:r>
          </a:p>
          <a:p>
            <a:r>
              <a:rPr lang="en-US" dirty="0" smtClean="0"/>
              <a:t>You can leave out either the start or the stop position (or both!)</a:t>
            </a:r>
          </a:p>
          <a:p>
            <a:pPr lvl="1"/>
            <a:r>
              <a:rPr lang="en-US" dirty="0" smtClean="0"/>
              <a:t>Leaving out the start position means “start at the 0</a:t>
            </a:r>
            <a:r>
              <a:rPr lang="en-US" baseline="30000" dirty="0" smtClean="0"/>
              <a:t>th</a:t>
            </a:r>
            <a:r>
              <a:rPr lang="en-US" dirty="0" smtClean="0"/>
              <a:t> character”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first = name[:3] # “HAL”</a:t>
            </a:r>
          </a:p>
          <a:p>
            <a:pPr lvl="1"/>
            <a:r>
              <a:rPr lang="en-US" dirty="0" smtClean="0"/>
              <a:t>Leaving out the stopping position means “go all the way to the end of the string”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last = name[4:]  # “9000”</a:t>
            </a:r>
          </a:p>
          <a:p>
            <a:pPr lvl="1"/>
            <a:r>
              <a:rPr lang="en-US" dirty="0" smtClean="0"/>
              <a:t>Leaving out both means “the whole string” (seems silly here)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copy = name[:]  # “HAL 9000”</a:t>
            </a:r>
          </a:p>
          <a:p>
            <a:r>
              <a:rPr lang="en-US" dirty="0" smtClean="0"/>
              <a:t>Slicing does NOT change the original string, it makes (returns) a new one!</a:t>
            </a:r>
          </a:p>
        </p:txBody>
      </p:sp>
    </p:spTree>
    <p:extLst>
      <p:ext uri="{BB962C8B-B14F-4D97-AF65-F5344CB8AC3E}">
        <p14:creationId xmlns:p14="http://schemas.microsoft.com/office/powerpoint/2010/main" val="40016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Python strings have several methods to change their capitalization (case)</a:t>
            </a:r>
          </a:p>
          <a:p>
            <a:r>
              <a:rPr lang="en-US" dirty="0" smtClean="0"/>
              <a:t>These methods don’t change the original string</a:t>
            </a:r>
            <a:r>
              <a:rPr lang="en-US" dirty="0" smtClean="0"/>
              <a:t>!  name = “Albert Einstein”</a:t>
            </a:r>
            <a:endParaRPr lang="en-US" dirty="0" smtClean="0"/>
          </a:p>
          <a:p>
            <a:pPr lvl="1"/>
            <a:r>
              <a:rPr lang="en-US" dirty="0" smtClean="0"/>
              <a:t>They return a NEW string, so use them with assignment statements</a:t>
            </a:r>
          </a:p>
          <a:p>
            <a:r>
              <a:rPr lang="en-US" dirty="0" smtClean="0"/>
              <a:t>All lowercase: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lazy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lazy is “albert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einstein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dirty="0" smtClean="0"/>
              <a:t>All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telegraph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name.upper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telegraph is “ALBERT EINSTEIN”</a:t>
            </a:r>
          </a:p>
          <a:p>
            <a:r>
              <a:rPr lang="en-US" dirty="0" smtClean="0"/>
              <a:t>First letter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almost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name.capitalize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almost is “Albert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einstein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dirty="0" smtClean="0"/>
              <a:t>First letter of each word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nice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name.title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nice is “Albert Einstein”</a:t>
            </a:r>
          </a:p>
        </p:txBody>
      </p:sp>
    </p:spTree>
    <p:extLst>
      <p:ext uri="{BB962C8B-B14F-4D97-AF65-F5344CB8AC3E}">
        <p14:creationId xmlns:p14="http://schemas.microsoft.com/office/powerpoint/2010/main" val="2936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1028</Words>
  <Application>Microsoft Office PowerPoint</Application>
  <PresentationFormat>Widescreen</PresentationFormat>
  <Paragraphs>201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CS 115 Lecture</vt:lpstr>
      <vt:lpstr>Strings</vt:lpstr>
      <vt:lpstr>Strings in detail</vt:lpstr>
      <vt:lpstr>String length</vt:lpstr>
      <vt:lpstr>Extracting individual characters from a string</vt:lpstr>
      <vt:lpstr>Extracting characters with negative subscripts</vt:lpstr>
      <vt:lpstr>Extracting substrings:  slicing</vt:lpstr>
      <vt:lpstr>Extracting substrings: slicing</vt:lpstr>
      <vt:lpstr>Converting case</vt:lpstr>
      <vt:lpstr>Converting case</vt:lpstr>
      <vt:lpstr>Searching inside a string</vt:lpstr>
      <vt:lpstr>Searching inside a string</vt:lpstr>
      <vt:lpstr>Searching inside a string</vt:lpstr>
      <vt:lpstr>Combining find and slicing</vt:lpstr>
      <vt:lpstr>Search and replace</vt:lpstr>
      <vt:lpstr>Strip</vt:lpstr>
      <vt:lpstr>Strip</vt:lpstr>
      <vt:lpstr>Traversing strings</vt:lpstr>
      <vt:lpstr>String traversal examples</vt:lpstr>
      <vt:lpstr>Iterating with an index</vt:lpstr>
      <vt:lpstr>Iterating with an index (cont’d)</vt:lpstr>
      <vt:lpstr>Iterating with an index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13</dc:title>
  <dc:creator>Debby</dc:creator>
  <cp:lastModifiedBy>Keen, Debby</cp:lastModifiedBy>
  <cp:revision>32</cp:revision>
  <dcterms:created xsi:type="dcterms:W3CDTF">2016-03-30T14:34:47Z</dcterms:created>
  <dcterms:modified xsi:type="dcterms:W3CDTF">2016-11-15T15:39:25Z</dcterms:modified>
</cp:coreProperties>
</file>