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8" r:id="rId3"/>
    <p:sldId id="259" r:id="rId4"/>
    <p:sldId id="261" r:id="rId5"/>
    <p:sldId id="260" r:id="rId6"/>
    <p:sldId id="262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9" r:id="rId28"/>
    <p:sldId id="287" r:id="rId29"/>
    <p:sldId id="288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</p:sldIdLst>
  <p:sldSz cx="12192000" cy="6858000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264" autoAdjust="0"/>
  </p:normalViewPr>
  <p:slideViewPr>
    <p:cSldViewPr snapToGrid="0">
      <p:cViewPr varScale="1">
        <p:scale>
          <a:sx n="78" d="100"/>
          <a:sy n="78" d="100"/>
        </p:scale>
        <p:origin x="14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65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630896"/>
        <c:axId val="145630112"/>
        <c:axId val="128142760"/>
      </c:bar3DChart>
      <c:catAx>
        <c:axId val="14563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630112"/>
        <c:crosses val="autoZero"/>
        <c:auto val="1"/>
        <c:lblAlgn val="ctr"/>
        <c:lblOffset val="100"/>
        <c:noMultiLvlLbl val="0"/>
      </c:catAx>
      <c:valAx>
        <c:axId val="14563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630896"/>
        <c:crosses val="autoZero"/>
        <c:crossBetween val="between"/>
      </c:valAx>
      <c:serAx>
        <c:axId val="128142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4563011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8B2A-0350-49D1-A3F4-5890BDE49F86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4EBA6-D5FC-46FE-B3FD-47519FC4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https://en.wikipedia.org/wiki/List_of_programming_languages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4EBA6-D5FC-46FE-B3FD-47519FC40C5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8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Contrast to English</a:t>
            </a:r>
          </a:p>
          <a:p>
            <a:r>
              <a:rPr lang="en-US" dirty="0" smtClean="0"/>
              <a:t>  when did YOU learn English syntax?   Spelling?  Punctuation?   Diagramming sentences?  Subject-verb-object?</a:t>
            </a:r>
          </a:p>
          <a:p>
            <a:r>
              <a:rPr lang="en-US" dirty="0" smtClean="0"/>
              <a:t>When did</a:t>
            </a:r>
            <a:r>
              <a:rPr lang="en-US" baseline="0" dirty="0" smtClean="0"/>
              <a:t> you learn English semantics?  A little at a time and you are still learning – a dictionary is useful for this</a:t>
            </a:r>
          </a:p>
          <a:p>
            <a:r>
              <a:rPr lang="en-US" baseline="0" dirty="0" smtClean="0"/>
              <a:t>Mention e.e.cummings?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4EBA6-D5FC-46FE-B3FD-47519FC40C50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5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34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411343749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72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4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2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2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7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9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6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A0F3-0367-4CC2-821A-25045E8BAACA}" type="datetimeFigureOut">
              <a:rPr lang="en-US" smtClean="0"/>
              <a:t>8/31/2017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E4FD4-E85B-4FB1-BA8A-9183BF8BCD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1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mturing.acm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Introduction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Fundamentals of computer science, computers and </a:t>
            </a:r>
            <a:r>
              <a:rPr lang="en-US" sz="3600" dirty="0" smtClean="0"/>
              <a:t>programming</a:t>
            </a:r>
          </a:p>
          <a:p>
            <a:r>
              <a:rPr lang="en-US" sz="3600" dirty="0" smtClean="0"/>
              <a:t>Taken from notes by Dr. Neil Moore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20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building a dog house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096294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42055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building a dog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say we want to build a dog house.  What steps do we need to take?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on a location and a size for the doghouse.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materials for the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a piece of wood for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wood for the four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a door into one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walls to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roof.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roof to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Paint the outside.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5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Steps are numbered in the order they should be performed.</a:t>
            </a:r>
          </a:p>
          <a:p>
            <a:pPr lvl="1"/>
            <a:r>
              <a:rPr lang="en-US" dirty="0" smtClean="0"/>
              <a:t>If I try cutting the door after attaching the walls to the floor, it will be difficult.</a:t>
            </a:r>
          </a:p>
          <a:p>
            <a:pPr lvl="1"/>
            <a:r>
              <a:rPr lang="en-US" dirty="0" smtClean="0"/>
              <a:t>We ask you to number your steps for the first few designs in this class.</a:t>
            </a:r>
          </a:p>
          <a:p>
            <a:r>
              <a:rPr lang="en-US" dirty="0" smtClean="0"/>
              <a:t>Some steps could be further divided:</a:t>
            </a:r>
          </a:p>
          <a:p>
            <a:pPr lvl="1"/>
            <a:r>
              <a:rPr lang="en-US" dirty="0" smtClean="0"/>
              <a:t>“Get materials”:  what materials?  Where?  Do we need a budget?</a:t>
            </a:r>
          </a:p>
          <a:p>
            <a:pPr lvl="1"/>
            <a:r>
              <a:rPr lang="en-US" dirty="0" smtClean="0"/>
              <a:t>“Make roof”:  cut some wood at an angle, nail together, add shingles</a:t>
            </a:r>
          </a:p>
          <a:p>
            <a:r>
              <a:rPr lang="en-US" dirty="0" smtClean="0"/>
              <a:t>“Cut wood for four walls”:  a step that is repeated 4 times</a:t>
            </a:r>
          </a:p>
          <a:p>
            <a:r>
              <a:rPr lang="en-US" dirty="0" smtClean="0"/>
              <a:t>Could go into more detail: how big is a wall? The door? What units?</a:t>
            </a:r>
          </a:p>
          <a:p>
            <a:r>
              <a:rPr lang="en-US" dirty="0" smtClean="0"/>
              <a:t>Designs can go through several versions, each more ‘refined’ than the last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7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dog house, refined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4629"/>
            <a:ext cx="10515600" cy="452233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on a location and size for the doghouse.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materials for the house.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Get lumber.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Get paint.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Get nails.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a piece of wood for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four times: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Cut a piece of wood for a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a door into one wall.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walls to the floor.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roof.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Cut two pieces of wood.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Join the pieces at a 90 degree angle.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</a:rPr>
              <a:t>Nail the pieces 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Attach roof to walls.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Paint the outside of the walls.</a:t>
            </a:r>
          </a:p>
        </p:txBody>
      </p:sp>
    </p:spTree>
    <p:extLst>
      <p:ext uri="{BB962C8B-B14F-4D97-AF65-F5344CB8AC3E}">
        <p14:creationId xmlns:p14="http://schemas.microsoft.com/office/powerpoint/2010/main" val="38891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computers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Charles Babbage designed the “difference engine”, 1823-1842, to compute values of polynomials.</a:t>
            </a:r>
          </a:p>
          <a:p>
            <a:pPr lvl="1"/>
            <a:r>
              <a:rPr lang="en-US" dirty="0" smtClean="0"/>
              <a:t>Was not able to finish in his lifetime.</a:t>
            </a:r>
          </a:p>
          <a:p>
            <a:pPr lvl="1"/>
            <a:r>
              <a:rPr lang="en-US" dirty="0" smtClean="0"/>
              <a:t>One was built from his plans in 1991, and it worked!</a:t>
            </a:r>
          </a:p>
          <a:p>
            <a:r>
              <a:rPr lang="en-US" dirty="0" smtClean="0"/>
              <a:t>Woman who worked with him, Lady Ada Lovelace (daughter of poet Lord Byron)</a:t>
            </a:r>
          </a:p>
          <a:p>
            <a:pPr lvl="1"/>
            <a:r>
              <a:rPr lang="en-US" dirty="0" smtClean="0"/>
              <a:t>“first programmer” – she wrote an appendix to a paper on the “engine” which contained an algorithm designed to be carried out by the machine (Wikipedia, http://en.Wikipedia.org/wiki/Ada_Lovelace)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Babbage’s Difference Engine, built in 1991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8" r="4178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Image taken by Allan J. Cronin, Wikipedia, March 2009</a:t>
            </a:r>
          </a:p>
          <a:p>
            <a:r>
              <a:rPr lang="en-US" dirty="0" smtClean="0"/>
              <a:t>Device is at the London Science Museum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early computers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computers were designed to solve one specific problem – they were built that way – think of them as gigantic calculators.</a:t>
            </a:r>
          </a:p>
          <a:p>
            <a:r>
              <a:rPr lang="en-US" dirty="0" smtClean="0"/>
              <a:t>Some could be reprogrammed by flipping switches or plugging in cables.</a:t>
            </a:r>
          </a:p>
          <a:p>
            <a:pPr lvl="1"/>
            <a:r>
              <a:rPr lang="en-US" dirty="0" smtClean="0"/>
              <a:t>A flipped switch might make the machine enter a number into the “store”.</a:t>
            </a:r>
          </a:p>
          <a:p>
            <a:pPr lvl="1"/>
            <a:r>
              <a:rPr lang="en-US" dirty="0" smtClean="0"/>
              <a:t>Cables would be connected from the store to the adder or comparator, etc.</a:t>
            </a:r>
          </a:p>
          <a:p>
            <a:pPr lvl="1"/>
            <a:r>
              <a:rPr lang="en-US" dirty="0" smtClean="0"/>
              <a:t>Setting up the machine to solve a problem could take days!</a:t>
            </a:r>
          </a:p>
          <a:p>
            <a:r>
              <a:rPr lang="en-US" dirty="0" smtClean="0"/>
              <a:t>But even so, that was faster and more accurate than humans.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49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British mathematician Alan Turing described in 1936 a mathematical model of how machines could compute.</a:t>
            </a:r>
          </a:p>
          <a:p>
            <a:pPr lvl="1"/>
            <a:r>
              <a:rPr lang="en-US" dirty="0" smtClean="0"/>
              <a:t>He is one of the founders of modern computer science</a:t>
            </a:r>
          </a:p>
          <a:p>
            <a:r>
              <a:rPr lang="en-US" dirty="0" smtClean="0"/>
              <a:t>He realized you could make a </a:t>
            </a:r>
            <a:r>
              <a:rPr lang="en-US" b="1" dirty="0" smtClean="0"/>
              <a:t>universal machine.</a:t>
            </a:r>
            <a:endParaRPr lang="en-US" dirty="0" smtClean="0"/>
          </a:p>
          <a:p>
            <a:pPr lvl="1"/>
            <a:r>
              <a:rPr lang="en-US" dirty="0" smtClean="0"/>
              <a:t>It would take </a:t>
            </a:r>
            <a:r>
              <a:rPr lang="en-US" b="1" dirty="0" smtClean="0"/>
              <a:t>as part of its input</a:t>
            </a:r>
            <a:r>
              <a:rPr lang="en-US" dirty="0" smtClean="0"/>
              <a:t>, a description of the program to be run.</a:t>
            </a:r>
          </a:p>
          <a:p>
            <a:pPr lvl="1"/>
            <a:r>
              <a:rPr lang="en-US" dirty="0" smtClean="0"/>
              <a:t>Programs become just another kind of data in memory!</a:t>
            </a:r>
          </a:p>
          <a:p>
            <a:pPr lvl="1"/>
            <a:r>
              <a:rPr lang="en-US" dirty="0" smtClean="0"/>
              <a:t>John von Neumann developed these ideas further in 1944.</a:t>
            </a:r>
          </a:p>
          <a:p>
            <a:pPr lvl="1"/>
            <a:r>
              <a:rPr lang="en-US" dirty="0" smtClean="0"/>
              <a:t>It meant that computers could run without modifying their hardware at all! No cords and switches!</a:t>
            </a:r>
          </a:p>
          <a:p>
            <a:pPr lvl="1"/>
            <a:r>
              <a:rPr lang="en-US" dirty="0" smtClean="0"/>
              <a:t>It meant that computers could run much faster – no waiting for humans to do things.</a:t>
            </a:r>
          </a:p>
          <a:p>
            <a:pPr lvl="1"/>
            <a:r>
              <a:rPr lang="en-US" dirty="0" smtClean="0"/>
              <a:t>It meant that computers became </a:t>
            </a:r>
            <a:r>
              <a:rPr lang="en-US" b="1" dirty="0" smtClean="0"/>
              <a:t>general-purpose machines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Change the software (programs) and you had a different behavior.  That’s why we can use one machine to run spreadsheets and games and music and browsers and so on.</a:t>
            </a:r>
          </a:p>
        </p:txBody>
      </p:sp>
    </p:spTree>
    <p:extLst>
      <p:ext uri="{BB962C8B-B14F-4D97-AF65-F5344CB8AC3E}">
        <p14:creationId xmlns:p14="http://schemas.microsoft.com/office/powerpoint/2010/main" val="81902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 Turing, British computer scientist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March 1951 – date of image</a:t>
            </a:r>
          </a:p>
          <a:p>
            <a:r>
              <a:rPr lang="en-US" dirty="0" smtClean="0"/>
              <a:t>Image supplied by NPL Archive, Science Museum, South Kensington, London, England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49" y="1825625"/>
            <a:ext cx="3211901" cy="4351338"/>
          </a:xfrm>
        </p:spPr>
      </p:pic>
    </p:spTree>
    <p:extLst>
      <p:ext uri="{BB962C8B-B14F-4D97-AF65-F5344CB8AC3E}">
        <p14:creationId xmlns:p14="http://schemas.microsoft.com/office/powerpoint/2010/main" val="30856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Turing went on to develop “the bombe” to break the Nazi’s encryption scheme.</a:t>
            </a:r>
          </a:p>
          <a:p>
            <a:pPr lvl="1"/>
            <a:r>
              <a:rPr lang="en-US" dirty="0" smtClean="0"/>
              <a:t>Germany used the Enigma machine to encrypt war messages.</a:t>
            </a:r>
          </a:p>
          <a:p>
            <a:pPr lvl="1"/>
            <a:r>
              <a:rPr lang="en-US" dirty="0" smtClean="0"/>
              <a:t>“The bombe” figured out which settings the Enigma used each day.</a:t>
            </a:r>
          </a:p>
          <a:p>
            <a:r>
              <a:rPr lang="en-US" dirty="0" smtClean="0"/>
              <a:t>2014 film:  </a:t>
            </a:r>
            <a:r>
              <a:rPr lang="en-US" i="1" dirty="0" smtClean="0"/>
              <a:t>The Imitation Game</a:t>
            </a:r>
            <a:r>
              <a:rPr lang="en-US" dirty="0" smtClean="0"/>
              <a:t> is about his life</a:t>
            </a:r>
          </a:p>
          <a:p>
            <a:pPr lvl="1"/>
            <a:r>
              <a:rPr lang="en-US" dirty="0" smtClean="0"/>
              <a:t>That was his name for the “Turing Test”: how can we tell if a computer is really intelligent?</a:t>
            </a:r>
          </a:p>
          <a:p>
            <a:r>
              <a:rPr lang="en-US" dirty="0" smtClean="0"/>
              <a:t>Annually the </a:t>
            </a:r>
            <a:r>
              <a:rPr lang="en-US" b="1" dirty="0" smtClean="0"/>
              <a:t>Turing Award </a:t>
            </a:r>
            <a:r>
              <a:rPr lang="en-US" dirty="0" smtClean="0"/>
              <a:t>is given for “major contributions of lasting importance to computing”, created in 1966. </a:t>
            </a:r>
            <a:r>
              <a:rPr lang="en-US" dirty="0" smtClean="0">
                <a:hlinkClick r:id="rId2"/>
              </a:rPr>
              <a:t>http://amturing.acm.org</a:t>
            </a:r>
            <a:endParaRPr lang="en-US" dirty="0" smtClean="0"/>
          </a:p>
          <a:p>
            <a:r>
              <a:rPr lang="en-US" dirty="0" smtClean="0"/>
              <a:t>Came to a sad end:  in 1952, convicted of being gay and committed suicide in 1954.  Just a few years ago the British government pardoned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4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CS 115 is titled “Introduction to Programming”.  What is that?</a:t>
            </a:r>
          </a:p>
          <a:p>
            <a:r>
              <a:rPr lang="en-US" dirty="0" smtClean="0"/>
              <a:t>Telling a computer what to do?</a:t>
            </a:r>
          </a:p>
          <a:p>
            <a:pPr lvl="1"/>
            <a:r>
              <a:rPr lang="en-US" dirty="0" smtClean="0"/>
              <a:t>But every time I click on a button or press a key, I am telling the computer what to do.</a:t>
            </a:r>
          </a:p>
          <a:p>
            <a:pPr lvl="1"/>
            <a:r>
              <a:rPr lang="en-US" dirty="0" smtClean="0"/>
              <a:t>That’s not quite what we mean by programming.</a:t>
            </a:r>
          </a:p>
          <a:p>
            <a:r>
              <a:rPr lang="en-US" dirty="0" smtClean="0"/>
              <a:t>We mean writing </a:t>
            </a:r>
            <a:r>
              <a:rPr lang="en-US" b="1" dirty="0" smtClean="0"/>
              <a:t>computer</a:t>
            </a:r>
            <a:r>
              <a:rPr lang="en-US" dirty="0" smtClean="0"/>
              <a:t> programs.</a:t>
            </a:r>
          </a:p>
          <a:p>
            <a:pPr lvl="1"/>
            <a:r>
              <a:rPr lang="en-US" dirty="0" smtClean="0"/>
              <a:t>Back up a second – what is a “program” outside of computing?</a:t>
            </a:r>
          </a:p>
          <a:p>
            <a:pPr lvl="2"/>
            <a:r>
              <a:rPr lang="en-US" dirty="0" smtClean="0"/>
              <a:t>a TV show is called a program</a:t>
            </a:r>
          </a:p>
          <a:p>
            <a:pPr lvl="2"/>
            <a:r>
              <a:rPr lang="en-US" dirty="0" smtClean="0"/>
              <a:t>a concert has a program – what is going to happen when, in what order</a:t>
            </a:r>
          </a:p>
          <a:p>
            <a:pPr lvl="1"/>
            <a:r>
              <a:rPr lang="en-US" dirty="0" smtClean="0"/>
              <a:t>A program is a sequence of instructions telling a computer how to do something.</a:t>
            </a:r>
          </a:p>
          <a:p>
            <a:pPr lvl="1"/>
            <a:r>
              <a:rPr lang="en-US" dirty="0" smtClean="0"/>
              <a:t>You plan out the steps in advance for how to solve a kind of problem</a:t>
            </a:r>
          </a:p>
          <a:p>
            <a:pPr lvl="1"/>
            <a:r>
              <a:rPr lang="en-US" dirty="0" smtClean="0"/>
              <a:t>Then we have the computer execute (follow) the steps – the program.</a:t>
            </a:r>
          </a:p>
        </p:txBody>
      </p:sp>
    </p:spTree>
    <p:extLst>
      <p:ext uri="{BB962C8B-B14F-4D97-AF65-F5344CB8AC3E}">
        <p14:creationId xmlns:p14="http://schemas.microsoft.com/office/powerpoint/2010/main" val="155641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“the bombe”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410" y="2050574"/>
            <a:ext cx="2583180" cy="3901440"/>
          </a:xfrm>
        </p:spPr>
      </p:pic>
    </p:spTree>
    <p:extLst>
      <p:ext uri="{BB962C8B-B14F-4D97-AF65-F5344CB8AC3E}">
        <p14:creationId xmlns:p14="http://schemas.microsoft.com/office/powerpoint/2010/main" val="33168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modern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RAM: the computer’s “working memory”</a:t>
            </a:r>
          </a:p>
          <a:p>
            <a:pPr lvl="1"/>
            <a:r>
              <a:rPr lang="en-US" dirty="0" smtClean="0"/>
              <a:t>“Random Access Memory”</a:t>
            </a:r>
          </a:p>
          <a:p>
            <a:pPr lvl="1"/>
            <a:r>
              <a:rPr lang="en-US" dirty="0" smtClean="0"/>
              <a:t>Made up of circuits (each one a word) that each hold one number</a:t>
            </a:r>
          </a:p>
          <a:p>
            <a:pPr lvl="2"/>
            <a:r>
              <a:rPr lang="en-US" dirty="0" smtClean="0"/>
              <a:t>Numbers are represented in binary</a:t>
            </a:r>
          </a:p>
          <a:p>
            <a:pPr lvl="1"/>
            <a:r>
              <a:rPr lang="en-US" dirty="0" smtClean="0"/>
              <a:t>Volatile: information is lost when the power goes off.</a:t>
            </a:r>
          </a:p>
          <a:p>
            <a:pPr lvl="1"/>
            <a:r>
              <a:rPr lang="en-US" dirty="0" smtClean="0"/>
              <a:t>Fast devices to access (retrieve or write to), in nanoseconds</a:t>
            </a:r>
          </a:p>
          <a:p>
            <a:pPr lvl="1"/>
            <a:r>
              <a:rPr lang="en-US" dirty="0" smtClean="0"/>
              <a:t>Relatively expensive part of the computer</a:t>
            </a:r>
          </a:p>
          <a:p>
            <a:pPr lvl="1"/>
            <a:r>
              <a:rPr lang="en-US" dirty="0" smtClean="0"/>
              <a:t>Von Neumann architecture:  CPU reads instructions from RAM.</a:t>
            </a:r>
          </a:p>
          <a:p>
            <a:r>
              <a:rPr lang="en-US" dirty="0" smtClean="0"/>
              <a:t>Secondary storage: hard drives, flash drives, DVDs, …</a:t>
            </a:r>
          </a:p>
          <a:p>
            <a:pPr lvl="1"/>
            <a:r>
              <a:rPr lang="en-US" dirty="0" smtClean="0"/>
              <a:t>Persistent: data can be stored for years or decades</a:t>
            </a:r>
          </a:p>
          <a:p>
            <a:pPr lvl="1"/>
            <a:r>
              <a:rPr lang="en-US" dirty="0" smtClean="0"/>
              <a:t>Slow (microseconds or milliseconds: &lt; 1/1000</a:t>
            </a:r>
            <a:r>
              <a:rPr lang="en-US" baseline="30000" dirty="0" smtClean="0"/>
              <a:t>th</a:t>
            </a:r>
            <a:r>
              <a:rPr lang="en-US" dirty="0" smtClean="0"/>
              <a:t> the speed of RAM)</a:t>
            </a:r>
          </a:p>
          <a:p>
            <a:pPr lvl="1"/>
            <a:r>
              <a:rPr lang="en-US" dirty="0" smtClean="0"/>
              <a:t>Relatively cheap part of the computer</a:t>
            </a:r>
          </a:p>
          <a:p>
            <a:pPr lvl="1"/>
            <a:r>
              <a:rPr lang="en-US" dirty="0" smtClean="0"/>
              <a:t>Data and instructions must be transferred from secondary storage to RAM before the CPU can use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03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modern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CPU: Central Processing Unit.</a:t>
            </a:r>
          </a:p>
          <a:p>
            <a:pPr lvl="1"/>
            <a:r>
              <a:rPr lang="en-US" dirty="0" smtClean="0"/>
              <a:t>Reads instructions from RAM</a:t>
            </a:r>
          </a:p>
          <a:p>
            <a:pPr lvl="1"/>
            <a:r>
              <a:rPr lang="en-US" dirty="0" smtClean="0"/>
              <a:t>Executes (carries them out) in order</a:t>
            </a:r>
          </a:p>
          <a:p>
            <a:pPr lvl="1"/>
            <a:r>
              <a:rPr lang="en-US" dirty="0" smtClean="0"/>
              <a:t>Instructions are simple: add numbers, is-equal, skip to another instruction</a:t>
            </a:r>
          </a:p>
          <a:p>
            <a:pPr lvl="1"/>
            <a:r>
              <a:rPr lang="en-US" dirty="0" smtClean="0"/>
              <a:t>Works with speeds as fast as RAM (nanoseconds)</a:t>
            </a:r>
          </a:p>
          <a:p>
            <a:pPr lvl="1"/>
            <a:r>
              <a:rPr lang="en-US" dirty="0" smtClean="0"/>
              <a:t>Relative expensive component of a computer</a:t>
            </a:r>
          </a:p>
          <a:p>
            <a:r>
              <a:rPr lang="en-US" dirty="0" smtClean="0"/>
              <a:t>Peripherals</a:t>
            </a:r>
          </a:p>
          <a:p>
            <a:pPr lvl="1"/>
            <a:r>
              <a:rPr lang="en-US" dirty="0" smtClean="0"/>
              <a:t>Input devices</a:t>
            </a:r>
          </a:p>
          <a:p>
            <a:pPr lvl="1"/>
            <a:r>
              <a:rPr lang="en-US" dirty="0" smtClean="0"/>
              <a:t>Output devices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763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units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RAM consists of circuits that each can store a single binary digit = 1 </a:t>
                </a:r>
                <a:r>
                  <a:rPr lang="en-US" b="1" dirty="0" smtClean="0"/>
                  <a:t>bit</a:t>
                </a:r>
                <a:r>
                  <a:rPr lang="en-US" dirty="0" smtClean="0"/>
                  <a:t>, usually written as 0 or 1</a:t>
                </a:r>
              </a:p>
              <a:p>
                <a:r>
                  <a:rPr lang="en-US" dirty="0" smtClean="0"/>
                  <a:t>Computers use </a:t>
                </a:r>
                <a:r>
                  <a:rPr lang="en-US" b="1" dirty="0" smtClean="0"/>
                  <a:t>binary numbers</a:t>
                </a:r>
                <a:r>
                  <a:rPr lang="en-US" dirty="0" smtClean="0"/>
                  <a:t>:  the place values are powers of two</a:t>
                </a:r>
              </a:p>
              <a:p>
                <a:pPr lvl="2"/>
                <a:r>
                  <a:rPr lang="en-US" dirty="0" smtClean="0"/>
                  <a:t>Place values: 1, 2, 4, 8 , 16, 32, 64, 128, 256, 512, 1024, 2048, …</a:t>
                </a:r>
              </a:p>
              <a:p>
                <a:r>
                  <a:rPr lang="en-US" dirty="0" smtClean="0"/>
                  <a:t>So what would the binary number 0  0  1  0  1  0  1  1 be in decimal?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 ∗ 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0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 ∗2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 smtClean="0"/>
                  <a:t> =</a:t>
                </a:r>
              </a:p>
              <a:p>
                <a:pPr lvl="1"/>
                <a:r>
                  <a:rPr lang="en-US" dirty="0" smtClean="0"/>
                  <a:t>0           +    0        +     32      +     0         +     8        +     0        +        2     +    1   =   43</a:t>
                </a:r>
              </a:p>
              <a:p>
                <a:r>
                  <a:rPr lang="en-US" dirty="0" smtClean="0"/>
                  <a:t>(More about this in chapter 3)</a:t>
                </a:r>
              </a:p>
              <a:p>
                <a:r>
                  <a:rPr lang="en-US" dirty="0"/>
                  <a:t>Bits are combined into </a:t>
                </a:r>
                <a:r>
                  <a:rPr lang="en-US" b="1" dirty="0"/>
                  <a:t>bytes</a:t>
                </a:r>
                <a:r>
                  <a:rPr lang="en-US" dirty="0"/>
                  <a:t>, in modern usage 8 bits.</a:t>
                </a:r>
              </a:p>
              <a:p>
                <a:r>
                  <a:rPr lang="en-US" dirty="0" smtClean="0"/>
                  <a:t>One byte can represent a number from 0 to 255</a:t>
                </a:r>
              </a:p>
              <a:p>
                <a:pPr lvl="1"/>
                <a:r>
                  <a:rPr lang="en-US" dirty="0" smtClean="0"/>
                  <a:t>Or a single character in ASCII code.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28" t="-280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1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It’s pretty inconvenient to throw around very large numbers when talking about the capacity of a hard drive or SD card or the speed of a download (numbers of bytes), so larger units were created</a:t>
            </a:r>
          </a:p>
          <a:p>
            <a:r>
              <a:rPr lang="en-US" dirty="0" smtClean="0"/>
              <a:t>Kilobyte (kB): 2</a:t>
            </a:r>
            <a:r>
              <a:rPr lang="en-US" baseline="30000" dirty="0" smtClean="0"/>
              <a:t>10</a:t>
            </a:r>
            <a:r>
              <a:rPr lang="en-US" dirty="0" smtClean="0"/>
              <a:t> = 1024 bytes (roughly a page of text)</a:t>
            </a:r>
          </a:p>
          <a:p>
            <a:r>
              <a:rPr lang="en-US" dirty="0" smtClean="0"/>
              <a:t>Megabyte (MB): 2</a:t>
            </a:r>
            <a:r>
              <a:rPr lang="en-US" baseline="30000" dirty="0" smtClean="0"/>
              <a:t>20</a:t>
            </a:r>
            <a:r>
              <a:rPr lang="en-US" dirty="0" smtClean="0"/>
              <a:t> = 1024 kB or 1024 * 1024 bytes, which is approximately one million bytes (like a 1000-page book)</a:t>
            </a:r>
          </a:p>
          <a:p>
            <a:pPr lvl="1"/>
            <a:r>
              <a:rPr lang="en-US" dirty="0" smtClean="0"/>
              <a:t>A song in MP3 format might take 3 or 4 MB.</a:t>
            </a:r>
          </a:p>
          <a:p>
            <a:r>
              <a:rPr lang="en-US" dirty="0" smtClean="0"/>
              <a:t>Gigabyte (GB): 2</a:t>
            </a:r>
            <a:r>
              <a:rPr lang="en-US" baseline="30000" dirty="0" smtClean="0"/>
              <a:t>30</a:t>
            </a:r>
            <a:r>
              <a:rPr lang="en-US" dirty="0" smtClean="0"/>
              <a:t> = 1024 MB = 1024 * 1024 * 1024 bytes, which is approximately 1 billion bytes (like 1000 of those books, a library!)</a:t>
            </a:r>
          </a:p>
          <a:p>
            <a:pPr lvl="1"/>
            <a:r>
              <a:rPr lang="en-US" dirty="0" smtClean="0"/>
              <a:t>A DVD is about 4.7 GB in capacity, a Blu-Ray might be 17 GB.</a:t>
            </a:r>
          </a:p>
          <a:p>
            <a:pPr lvl="1"/>
            <a:r>
              <a:rPr lang="en-US" dirty="0" smtClean="0"/>
              <a:t>A modern personal computer might have 16 GB of 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Terabyte (TB): 2</a:t>
            </a:r>
            <a:r>
              <a:rPr lang="en-US" baseline="30000" dirty="0" smtClean="0"/>
              <a:t>40</a:t>
            </a:r>
            <a:r>
              <a:rPr lang="en-US" dirty="0" smtClean="0"/>
              <a:t> = 1024 * 1024 * 1024 * 1024 bytes (1024 GB, a large library)</a:t>
            </a:r>
          </a:p>
          <a:p>
            <a:pPr lvl="1"/>
            <a:r>
              <a:rPr lang="en-US" dirty="0" smtClean="0"/>
              <a:t>A modern hard drive might contain 1 to 2 TB of storage.</a:t>
            </a:r>
          </a:p>
          <a:p>
            <a:r>
              <a:rPr lang="en-US" dirty="0" smtClean="0"/>
              <a:t>Calculating with computer units:</a:t>
            </a:r>
          </a:p>
          <a:p>
            <a:pPr lvl="1"/>
            <a:r>
              <a:rPr lang="en-US" dirty="0" smtClean="0"/>
              <a:t>Suppose you had a 16 GB USB stick and a bunch of 256 MB video files.</a:t>
            </a:r>
          </a:p>
          <a:p>
            <a:pPr lvl="1"/>
            <a:r>
              <a:rPr lang="en-US" dirty="0" smtClean="0"/>
              <a:t>How many videos could you put on the stick?</a:t>
            </a:r>
          </a:p>
          <a:p>
            <a:pPr lvl="1"/>
            <a:r>
              <a:rPr lang="en-US" dirty="0" smtClean="0"/>
              <a:t>256 = 1024 / 4    or      1024 = 256 * 4   so you can get 4 videos in one GB</a:t>
            </a:r>
          </a:p>
          <a:p>
            <a:pPr lvl="1"/>
            <a:r>
              <a:rPr lang="en-US" dirty="0" smtClean="0"/>
              <a:t>16 GB (the whole stick) can hold 4 * 16 videos = 64 videos on the stick</a:t>
            </a:r>
          </a:p>
          <a:p>
            <a:r>
              <a:rPr lang="en-US" dirty="0" smtClean="0"/>
              <a:t>You should NOT need a calculator for these.  If you know the powers of 2 up to 1024, you can do simple fractions in your head.</a:t>
            </a:r>
          </a:p>
          <a:p>
            <a:pPr lvl="1"/>
            <a:r>
              <a:rPr lang="en-US" dirty="0" smtClean="0"/>
              <a:t>Suppose you had 13 files, each one 512 MB in size.  How much total storage do they need?  </a:t>
            </a:r>
          </a:p>
          <a:p>
            <a:pPr lvl="1"/>
            <a:r>
              <a:rPr lang="en-US" dirty="0" smtClean="0"/>
              <a:t>512 is half of 1024, so 2 of them is 1024 MB = 1 GB.  So 13 files = 6.5 GB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081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Computer programming is the process of translating an algorithm into instructions that a computer can understand.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programming language</a:t>
            </a:r>
            <a:r>
              <a:rPr lang="en-US" dirty="0" smtClean="0"/>
              <a:t> is a formal constructed language designed to communicate instructions to a computer.  </a:t>
            </a:r>
          </a:p>
          <a:p>
            <a:pPr lvl="1"/>
            <a:r>
              <a:rPr lang="en-US" dirty="0" smtClean="0"/>
              <a:t>There are thousands of programming languages in existence, dozens or hundreds of which are still in regular use.</a:t>
            </a:r>
          </a:p>
          <a:p>
            <a:pPr lvl="1"/>
            <a:r>
              <a:rPr lang="en-US" dirty="0" smtClean="0"/>
              <a:t>A professional programmer usually knows several. They can choose the right tool (language) for each job.</a:t>
            </a:r>
          </a:p>
          <a:p>
            <a:r>
              <a:rPr lang="en-US" dirty="0" smtClean="0"/>
              <a:t>In CS 115 we’ll learn to write programs in </a:t>
            </a:r>
            <a:r>
              <a:rPr lang="en-US" b="1" dirty="0" smtClean="0"/>
              <a:t>Python</a:t>
            </a:r>
            <a:r>
              <a:rPr lang="en-US" dirty="0" smtClean="0"/>
              <a:t>, a high-level interpreted programming language.  Python was created by Guido van Rossum.</a:t>
            </a:r>
          </a:p>
        </p:txBody>
      </p:sp>
    </p:spTree>
    <p:extLst>
      <p:ext uri="{BB962C8B-B14F-4D97-AF65-F5344CB8AC3E}">
        <p14:creationId xmlns:p14="http://schemas.microsoft.com/office/powerpoint/2010/main" val="383942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Guido van Rossum, creator of Python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502" y="933222"/>
            <a:ext cx="3039155" cy="4577041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664043" cy="3811588"/>
          </a:xfrm>
        </p:spPr>
        <p:txBody>
          <a:bodyPr>
            <a:noAutofit/>
          </a:bodyPr>
          <a:lstStyle/>
          <a:p>
            <a:r>
              <a:rPr lang="en-US" sz="2000" dirty="0" smtClean="0"/>
              <a:t>Born in the Netherlands</a:t>
            </a:r>
          </a:p>
          <a:p>
            <a:r>
              <a:rPr lang="en-US" sz="2000" dirty="0" smtClean="0"/>
              <a:t>Began to develop Python in 1989</a:t>
            </a:r>
          </a:p>
          <a:p>
            <a:r>
              <a:rPr lang="en-US" sz="2000" dirty="0" smtClean="0"/>
              <a:t>Has worked for Google, DARPA, Dropbox at present</a:t>
            </a:r>
          </a:p>
          <a:p>
            <a:r>
              <a:rPr lang="en-US" sz="2000" dirty="0" smtClean="0"/>
              <a:t>Named Python after </a:t>
            </a:r>
            <a:r>
              <a:rPr lang="en-US" sz="2000" i="1" dirty="0" smtClean="0"/>
              <a:t>Monty Python’s Flying Circus</a:t>
            </a:r>
            <a:endParaRPr lang="en-US" sz="2000" dirty="0" smtClean="0"/>
          </a:p>
          <a:p>
            <a:r>
              <a:rPr lang="en-US" sz="2000" dirty="0" smtClean="0"/>
              <a:t>Released Python 1.0 in 1994</a:t>
            </a:r>
          </a:p>
          <a:p>
            <a:r>
              <a:rPr lang="en-US" sz="2000" dirty="0" smtClean="0"/>
              <a:t>Latest version of Python </a:t>
            </a:r>
            <a:r>
              <a:rPr lang="en-US" sz="2000" smtClean="0"/>
              <a:t>is </a:t>
            </a:r>
            <a:r>
              <a:rPr lang="en-US" sz="2000" smtClean="0"/>
              <a:t>3.6.2</a:t>
            </a:r>
            <a:endParaRPr lang="en-US" sz="2000" dirty="0" smtClean="0"/>
          </a:p>
          <a:p>
            <a:r>
              <a:rPr lang="en-US" sz="2000" dirty="0" smtClean="0"/>
              <a:t>Python is used for things like websites, scripts, games, graphic interfaces.  It is used by Pinterest, Instagram, Yahoo, Google, Dropbox, Netflix, etc.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871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 have syntax and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 given programming language:</a:t>
            </a:r>
          </a:p>
          <a:p>
            <a:r>
              <a:rPr lang="en-US" b="1" dirty="0" smtClean="0"/>
              <a:t>Syntax</a:t>
            </a:r>
            <a:r>
              <a:rPr lang="en-US" dirty="0" smtClean="0"/>
              <a:t> are the rules that say what programs look like, how the statements in the language are formed</a:t>
            </a:r>
          </a:p>
          <a:p>
            <a:pPr lvl="1"/>
            <a:r>
              <a:rPr lang="en-US" dirty="0" smtClean="0"/>
              <a:t>Spelling of keywords</a:t>
            </a:r>
          </a:p>
          <a:p>
            <a:pPr lvl="1"/>
            <a:r>
              <a:rPr lang="en-US" dirty="0" smtClean="0"/>
              <a:t>Punctuation </a:t>
            </a:r>
          </a:p>
          <a:p>
            <a:pPr lvl="1"/>
            <a:r>
              <a:rPr lang="en-US" dirty="0" smtClean="0"/>
              <a:t>Order and combination of words (grammar)</a:t>
            </a:r>
          </a:p>
          <a:p>
            <a:r>
              <a:rPr lang="en-US" b="1" dirty="0" smtClean="0"/>
              <a:t>Semantics</a:t>
            </a:r>
            <a:r>
              <a:rPr lang="en-US" dirty="0" smtClean="0"/>
              <a:t> are the rules that say what the programs </a:t>
            </a:r>
            <a:r>
              <a:rPr lang="en-US" b="1" dirty="0" smtClean="0"/>
              <a:t>mean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does the computer do when it executes this statement?</a:t>
            </a:r>
          </a:p>
          <a:p>
            <a:pPr lvl="1"/>
            <a:r>
              <a:rPr lang="en-US" dirty="0" smtClean="0"/>
              <a:t>When you combine these statements, what happens inside the computer?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4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3597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Machine code</a:t>
            </a:r>
            <a:r>
              <a:rPr lang="en-US" dirty="0" smtClean="0"/>
              <a:t>: numbers treated as instructions by the CPU.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05 01 23</a:t>
            </a:r>
          </a:p>
          <a:p>
            <a:r>
              <a:rPr lang="en-US" b="1" dirty="0" smtClean="0">
                <a:cs typeface="Courier New" panose="02070309020205020404" pitchFamily="49" charset="0"/>
              </a:rPr>
              <a:t>Assembly code:</a:t>
            </a:r>
            <a:r>
              <a:rPr lang="en-US" dirty="0" smtClean="0">
                <a:cs typeface="Courier New" panose="02070309020205020404" pitchFamily="49" charset="0"/>
              </a:rPr>
              <a:t>  humanly readable way of writing machine code</a:t>
            </a:r>
          </a:p>
          <a:p>
            <a:pPr marL="457200" lvl="1" indent="0">
              <a:buNone/>
            </a:pPr>
            <a:r>
              <a:rPr lang="en-US" b="1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EAX, 1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[ESP+4], EAX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One instruction does very little, takes huge number of steps to accomplish anything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Every different processor type has their own machine and assembly languages:  Intel (32 and 64 bit), ARM, PowerPC, …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For many years, these were the only ways to write programs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Difficult to learn, verbose, error-prone and machine-specific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Does anyone still write in assembly?  Yes!  Small devices where size of code is important, hardware specific code like device drivers, where performance is critical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Analogy to cars:  why do we need sports cars when we have sedans and trucks?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4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 what is computer science, and how does it differ from programming?</a:t>
            </a:r>
          </a:p>
          <a:p>
            <a:r>
              <a:rPr lang="en-US" dirty="0" smtClean="0"/>
              <a:t>the “study of computers”?</a:t>
            </a:r>
          </a:p>
          <a:p>
            <a:pPr lvl="1"/>
            <a:r>
              <a:rPr lang="en-US" dirty="0" smtClean="0"/>
              <a:t>“Computer science is no more about computers than astronomy is about telescopes.” – attributed to Edsgar Dijkstra</a:t>
            </a:r>
            <a:endParaRPr lang="en-US" dirty="0"/>
          </a:p>
          <a:p>
            <a:r>
              <a:rPr lang="en-US" dirty="0" smtClean="0"/>
              <a:t>Questions about computation came up long before computers.</a:t>
            </a:r>
          </a:p>
          <a:p>
            <a:pPr lvl="1"/>
            <a:r>
              <a:rPr lang="en-US" dirty="0" smtClean="0"/>
              <a:t>It used to be </a:t>
            </a:r>
            <a:r>
              <a:rPr lang="en-US" i="1" dirty="0" smtClean="0"/>
              <a:t>people</a:t>
            </a:r>
            <a:r>
              <a:rPr lang="en-US" dirty="0" smtClean="0"/>
              <a:t> following the step-by-step instructions.</a:t>
            </a:r>
          </a:p>
          <a:p>
            <a:pPr lvl="2"/>
            <a:r>
              <a:rPr lang="en-US" dirty="0" smtClean="0"/>
              <a:t>They used tools like an abacus, a slide rule, pencil and paper, …</a:t>
            </a:r>
          </a:p>
          <a:p>
            <a:pPr lvl="1"/>
            <a:r>
              <a:rPr lang="en-US" dirty="0" smtClean="0"/>
              <a:t>What did we call those people?  </a:t>
            </a:r>
          </a:p>
          <a:p>
            <a:pPr lvl="2"/>
            <a:r>
              <a:rPr lang="en-US" dirty="0" smtClean="0"/>
              <a:t>“Computers” !</a:t>
            </a:r>
          </a:p>
          <a:p>
            <a:pPr lvl="1"/>
            <a:r>
              <a:rPr lang="en-US" dirty="0" smtClean="0"/>
              <a:t>When you do long division or sort a list of items, you are computing.</a:t>
            </a:r>
          </a:p>
        </p:txBody>
      </p:sp>
    </p:spTree>
    <p:extLst>
      <p:ext uri="{BB962C8B-B14F-4D97-AF65-F5344CB8AC3E}">
        <p14:creationId xmlns:p14="http://schemas.microsoft.com/office/powerpoint/2010/main" val="81431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languages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404257"/>
            <a:ext cx="10546669" cy="1100818"/>
          </a:xfrm>
        </p:spPr>
        <p:txBody>
          <a:bodyPr>
            <a:normAutofit fontScale="92500"/>
          </a:bodyPr>
          <a:lstStyle/>
          <a:p>
            <a:r>
              <a:rPr lang="en-US" b="0" dirty="0" smtClean="0"/>
              <a:t>Low-level languages have very simple instructions so you need lots of them to do anything useful.  High-level languages like Python and C++ make things easier for the humans.  One of their statements can stand for hundreds of machine code instructions.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Assembly language: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 EAX, EBP[-2]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mov EBX, EBP[-4]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EBX, 100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mul EAX, EBX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 EAX, 100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 EBP[2], EAX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High-level language: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= price * (tax + 100) / 100</a:t>
            </a:r>
          </a:p>
          <a:p>
            <a:pPr marL="0" indent="0"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And you can translate it into many different machine code languages for different processors if you want to.  High-level languages are “portable” like that. 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14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 and Compilers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16429" y="17929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All cases, the computer still only understands machine code.  So if we write in a high-level language, we have to have it translated into machine code.  </a:t>
            </a:r>
          </a:p>
          <a:p>
            <a:pPr marL="0" indent="0">
              <a:buNone/>
            </a:pPr>
            <a:r>
              <a:rPr lang="en-US" dirty="0" smtClean="0"/>
              <a:t>Generally there are two ways to do this: an interpreter or a compiler.</a:t>
            </a:r>
          </a:p>
          <a:p>
            <a:r>
              <a:rPr lang="en-US" b="1" dirty="0" smtClean="0"/>
              <a:t>Interpreter:</a:t>
            </a:r>
            <a:r>
              <a:rPr lang="en-US" dirty="0" smtClean="0"/>
              <a:t> translates the statements and </a:t>
            </a:r>
            <a:r>
              <a:rPr lang="en-US" b="1" dirty="0" smtClean="0"/>
              <a:t>executes </a:t>
            </a:r>
            <a:r>
              <a:rPr lang="en-US" dirty="0" smtClean="0"/>
              <a:t>the statements in order</a:t>
            </a:r>
          </a:p>
          <a:p>
            <a:pPr marL="457200" lvl="1" indent="0">
              <a:buNone/>
            </a:pPr>
            <a:r>
              <a:rPr lang="en-US" b="1" dirty="0" smtClean="0"/>
              <a:t>+ </a:t>
            </a:r>
            <a:r>
              <a:rPr lang="en-US" dirty="0" smtClean="0"/>
              <a:t>Easy to change your program – you edit it, then run it again.</a:t>
            </a:r>
          </a:p>
          <a:p>
            <a:pPr marL="457200" lvl="1" indent="0">
              <a:buNone/>
            </a:pPr>
            <a:r>
              <a:rPr lang="en-US" b="1" dirty="0" smtClean="0"/>
              <a:t>- </a:t>
            </a:r>
            <a:r>
              <a:rPr lang="en-US" dirty="0"/>
              <a:t>T</a:t>
            </a:r>
            <a:r>
              <a:rPr lang="en-US" dirty="0" smtClean="0"/>
              <a:t>he statements must be translated each time: this makes it slow.</a:t>
            </a:r>
          </a:p>
          <a:p>
            <a:pPr lvl="1">
              <a:buFontTx/>
              <a:buChar char="-"/>
            </a:pPr>
            <a:r>
              <a:rPr lang="en-US" dirty="0" smtClean="0"/>
              <a:t>Users of the program must have a copy of the interpreter for themselves.</a:t>
            </a:r>
          </a:p>
          <a:p>
            <a:pPr lvl="1">
              <a:buFontTx/>
              <a:buChar char="-"/>
            </a:pPr>
            <a:r>
              <a:rPr lang="en-US" dirty="0" smtClean="0"/>
              <a:t>Examples of interpreted languages: Python, JavaScript, Perl.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5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Compiler:</a:t>
            </a:r>
            <a:r>
              <a:rPr lang="en-US" dirty="0" smtClean="0"/>
              <a:t> translates statements in a language into machine code.</a:t>
            </a:r>
          </a:p>
          <a:p>
            <a:pPr lvl="1"/>
            <a:r>
              <a:rPr lang="en-US" b="1" dirty="0" smtClean="0"/>
              <a:t>Without executing it!</a:t>
            </a:r>
          </a:p>
          <a:p>
            <a:pPr marL="457200" lvl="1" indent="0">
              <a:buNone/>
            </a:pPr>
            <a:r>
              <a:rPr lang="en-US" dirty="0" smtClean="0"/>
              <a:t>- Changing a program requires another step – after editing it, you have to compile before you run.  </a:t>
            </a:r>
          </a:p>
          <a:p>
            <a:pPr marL="457200" lvl="1" indent="0">
              <a:buNone/>
            </a:pPr>
            <a:r>
              <a:rPr lang="en-US" dirty="0" smtClean="0"/>
              <a:t>+ Compile once, execute many times, no repeated translation needed, so it runs faster</a:t>
            </a:r>
          </a:p>
          <a:p>
            <a:pPr marL="457200" lvl="1" indent="0">
              <a:buNone/>
            </a:pPr>
            <a:r>
              <a:rPr lang="en-US" dirty="0" smtClean="0"/>
              <a:t>+ The machine code is run directly by the Operating System.  You do not need to have the compiler on the machine at all.</a:t>
            </a:r>
          </a:p>
          <a:p>
            <a:pPr lvl="1"/>
            <a:r>
              <a:rPr lang="en-US" dirty="0" smtClean="0"/>
              <a:t>Examples:  C++, FORTRAN, Haskell.</a:t>
            </a:r>
          </a:p>
          <a:p>
            <a:r>
              <a:rPr lang="en-US" dirty="0" smtClean="0"/>
              <a:t>Some languages combine features of both: Java is compiled into an intermediate </a:t>
            </a:r>
            <a:r>
              <a:rPr lang="en-US" b="1" dirty="0" smtClean="0"/>
              <a:t>byte code</a:t>
            </a:r>
            <a:r>
              <a:rPr lang="en-US" dirty="0" smtClean="0"/>
              <a:t> and then interpreted.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7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Baking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wanted to make baklava (a kind of Greek dessert pastry).  You have a recipe on paper but it’s in Greek and you don’t know the language.</a:t>
            </a:r>
          </a:p>
          <a:p>
            <a:r>
              <a:rPr lang="en-US" dirty="0" smtClean="0"/>
              <a:t>You have a friend who speaks Greek and English but doesn’t know how to bake.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829" y="3821321"/>
            <a:ext cx="3657600" cy="243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Baking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you do?</a:t>
            </a:r>
          </a:p>
          <a:p>
            <a:r>
              <a:rPr lang="en-US" dirty="0" smtClean="0"/>
              <a:t>Two 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Have your friend stand with you in the kitchen, reading the recipe (in Greek) and telling you the instructions one at a time in English.  Your friend is acting as an </a:t>
            </a:r>
            <a:r>
              <a:rPr lang="en-US" b="1" dirty="0" smtClean="0"/>
              <a:t>interpreter.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Give your friend the recipe and ask them to translate it from Greek into English and write it down.  Your friend is acting as a </a:t>
            </a:r>
            <a:r>
              <a:rPr lang="en-US" b="1" dirty="0" smtClean="0"/>
              <a:t>compiler.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 get started quicker with the interpreter, but you will need your friend in the kitchen every single time.  It takes a bit more time at the beginning for the compiler, but once your friend has done their job, you don’t need them any more – you have the recipe written in English.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81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environment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do you need to write programs in Python?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interpreter</a:t>
            </a:r>
            <a:r>
              <a:rPr lang="en-US" dirty="0" smtClean="0"/>
              <a:t> to translate and execute your program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text editor</a:t>
            </a:r>
            <a:r>
              <a:rPr lang="en-US" dirty="0" smtClean="0"/>
              <a:t> for writing and changing your source code</a:t>
            </a:r>
          </a:p>
          <a:p>
            <a:pPr lvl="1"/>
            <a:r>
              <a:rPr lang="en-US" dirty="0" smtClean="0"/>
              <a:t>Notepad is possibly useful but not really suited to programming</a:t>
            </a:r>
          </a:p>
          <a:p>
            <a:pPr lvl="1"/>
            <a:r>
              <a:rPr lang="en-US" dirty="0" smtClean="0"/>
              <a:t>More advanced editors can:</a:t>
            </a:r>
          </a:p>
          <a:p>
            <a:pPr lvl="2"/>
            <a:r>
              <a:rPr lang="en-US" dirty="0" smtClean="0"/>
              <a:t>Automatically indent the code</a:t>
            </a:r>
          </a:p>
          <a:p>
            <a:pPr lvl="2"/>
            <a:r>
              <a:rPr lang="en-US" dirty="0" smtClean="0"/>
              <a:t>Color code to clarify its meaning</a:t>
            </a:r>
          </a:p>
          <a:p>
            <a:pPr lvl="2"/>
            <a:r>
              <a:rPr lang="en-US" dirty="0" smtClean="0"/>
              <a:t>Jump from variable name to its definition</a:t>
            </a:r>
          </a:p>
          <a:p>
            <a:pPr lvl="2"/>
            <a:r>
              <a:rPr lang="en-US" dirty="0" smtClean="0"/>
              <a:t>Jump from function call to its definition</a:t>
            </a:r>
          </a:p>
          <a:p>
            <a:pPr lvl="2"/>
            <a:r>
              <a:rPr lang="en-US" dirty="0" smtClean="0"/>
              <a:t>Much more…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479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environment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debugger</a:t>
            </a:r>
            <a:r>
              <a:rPr lang="en-US" dirty="0" smtClean="0"/>
              <a:t> to help find and repair bugs</a:t>
            </a:r>
          </a:p>
          <a:p>
            <a:pPr lvl="1"/>
            <a:r>
              <a:rPr lang="en-US" dirty="0" smtClean="0"/>
              <a:t>Pauses execution at a given line</a:t>
            </a:r>
          </a:p>
          <a:p>
            <a:pPr lvl="1"/>
            <a:r>
              <a:rPr lang="en-US" dirty="0" smtClean="0"/>
              <a:t>Steps through code line by line.</a:t>
            </a:r>
          </a:p>
          <a:p>
            <a:pPr lvl="1"/>
            <a:r>
              <a:rPr lang="en-US" dirty="0" smtClean="0"/>
              <a:t>Inspects the values of variables</a:t>
            </a:r>
          </a:p>
          <a:p>
            <a:r>
              <a:rPr lang="en-US" dirty="0" smtClean="0"/>
              <a:t>These are just some of the tools used by professional programmers.</a:t>
            </a:r>
          </a:p>
          <a:p>
            <a:r>
              <a:rPr lang="en-US" dirty="0" smtClean="0"/>
              <a:t>When programming was a new activity, programmers used the command line a lot – each tool was run by a command, in a certain order: first edit, then compile, then run, then edit, then compile…</a:t>
            </a:r>
          </a:p>
          <a:p>
            <a:r>
              <a:rPr lang="en-US" dirty="0" smtClean="0"/>
              <a:t>When Graphical User Interfaces (GUIs) became available, programmers started using them to “hold all their tools together”.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development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IDE </a:t>
            </a:r>
            <a:r>
              <a:rPr lang="en-US" b="1" dirty="0" smtClean="0"/>
              <a:t>(integrated development environment) </a:t>
            </a:r>
            <a:r>
              <a:rPr lang="en-US" dirty="0" smtClean="0"/>
              <a:t>combines several programming tools together into one cohesive program.</a:t>
            </a:r>
          </a:p>
          <a:p>
            <a:r>
              <a:rPr lang="en-US" dirty="0" smtClean="0"/>
              <a:t>Some IDEs for Python:</a:t>
            </a:r>
          </a:p>
          <a:p>
            <a:pPr lvl="1"/>
            <a:r>
              <a:rPr lang="en-US" dirty="0" smtClean="0"/>
              <a:t>IDLE comes with Python – it’s installed when Python is.</a:t>
            </a:r>
          </a:p>
          <a:p>
            <a:pPr lvl="1"/>
            <a:r>
              <a:rPr lang="en-US" dirty="0" smtClean="0"/>
              <a:t>WingIDE is recommended for this class – it’s free, more professional looking and less likely to crash.</a:t>
            </a:r>
          </a:p>
          <a:p>
            <a:pPr lvl="1"/>
            <a:r>
              <a:rPr lang="en-US" dirty="0" smtClean="0"/>
              <a:t>PyScript, PyCharm are a couple other IDEs that you can find for free.</a:t>
            </a:r>
          </a:p>
          <a:p>
            <a:r>
              <a:rPr lang="en-US" dirty="0" smtClean="0"/>
              <a:t>Lab 1 will ask you to use WingIDE.</a:t>
            </a:r>
          </a:p>
          <a:p>
            <a:r>
              <a:rPr lang="en-US" dirty="0" smtClean="0"/>
              <a:t>Debugging and other topics in a few weeks.</a:t>
            </a:r>
          </a:p>
        </p:txBody>
      </p:sp>
    </p:spTree>
    <p:extLst>
      <p:ext uri="{BB962C8B-B14F-4D97-AF65-F5344CB8AC3E}">
        <p14:creationId xmlns:p14="http://schemas.microsoft.com/office/powerpoint/2010/main" val="3241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a design in CS 115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 </a:t>
            </a:r>
            <a:r>
              <a:rPr lang="en-US" b="1" dirty="0" smtClean="0"/>
              <a:t>plain text editor</a:t>
            </a:r>
            <a:r>
              <a:rPr lang="en-US" dirty="0" smtClean="0"/>
              <a:t>, </a:t>
            </a:r>
            <a:r>
              <a:rPr lang="en-US" i="1" dirty="0" smtClean="0"/>
              <a:t>not</a:t>
            </a:r>
            <a:r>
              <a:rPr lang="en-US" dirty="0" smtClean="0"/>
              <a:t> a word processor</a:t>
            </a:r>
          </a:p>
          <a:p>
            <a:pPr lvl="1"/>
            <a:r>
              <a:rPr lang="en-US" dirty="0" smtClean="0"/>
              <a:t>The editor in IDLE or WingIDE works fine</a:t>
            </a:r>
          </a:p>
          <a:p>
            <a:pPr lvl="1"/>
            <a:r>
              <a:rPr lang="en-US" dirty="0" smtClean="0"/>
              <a:t>Notepad works</a:t>
            </a:r>
          </a:p>
          <a:p>
            <a:pPr lvl="1"/>
            <a:r>
              <a:rPr lang="en-US" dirty="0" smtClean="0"/>
              <a:t>Mac TextEdit: go to the Format menu, choose “Make Plain Text”</a:t>
            </a:r>
          </a:p>
          <a:p>
            <a:pPr lvl="2"/>
            <a:r>
              <a:rPr lang="en-US" dirty="0" smtClean="0"/>
              <a:t>otherwise it saves as RTF (rich text format) NOT plain text!</a:t>
            </a:r>
          </a:p>
          <a:p>
            <a:r>
              <a:rPr lang="en-US" dirty="0" smtClean="0"/>
              <a:t>State the purpose of the program at the top</a:t>
            </a:r>
          </a:p>
          <a:p>
            <a:pPr lvl="1"/>
            <a:r>
              <a:rPr lang="en-US" dirty="0" smtClean="0"/>
              <a:t>follow by your name, section, email</a:t>
            </a:r>
          </a:p>
          <a:p>
            <a:r>
              <a:rPr lang="en-US" dirty="0" smtClean="0"/>
              <a:t>Write one step per line</a:t>
            </a:r>
          </a:p>
          <a:p>
            <a:pPr lvl="1"/>
            <a:r>
              <a:rPr lang="en-US" dirty="0" smtClean="0"/>
              <a:t>Start each step with a “#” symbol (we’ll see why next time).</a:t>
            </a:r>
          </a:p>
          <a:p>
            <a:pPr lvl="1"/>
            <a:r>
              <a:rPr lang="en-US" dirty="0" smtClean="0"/>
              <a:t>If you break one step down into parts, indent them under the main step and number them accordingly, like step 7 is broken into 7.1, 7.2, 7.3, …</a:t>
            </a:r>
          </a:p>
        </p:txBody>
      </p:sp>
    </p:spTree>
    <p:extLst>
      <p:ext uri="{BB962C8B-B14F-4D97-AF65-F5344CB8AC3E}">
        <p14:creationId xmlns:p14="http://schemas.microsoft.com/office/powerpoint/2010/main" val="1804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a Design in CS 115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Hint: wait until you are satisfied with your design to number the steps.  </a:t>
            </a:r>
          </a:p>
          <a:p>
            <a:pPr lvl="1"/>
            <a:r>
              <a:rPr lang="en-US" dirty="0" smtClean="0"/>
              <a:t>Why?  that way you don’t have to renumber if you add or delete steps</a:t>
            </a:r>
          </a:p>
          <a:p>
            <a:r>
              <a:rPr lang="en-US" dirty="0" smtClean="0"/>
              <a:t>Give your file a name ending with .py as an extension (Python code)</a:t>
            </a:r>
          </a:p>
          <a:p>
            <a:pPr lvl="1"/>
            <a:r>
              <a:rPr lang="en-US" dirty="0" smtClean="0"/>
              <a:t>Why?  the design will be the skeleton for your implementation (the outline) when you start writing Python code.</a:t>
            </a:r>
          </a:p>
          <a:p>
            <a:pPr lvl="1"/>
            <a:r>
              <a:rPr lang="en-US" dirty="0" smtClean="0"/>
              <a:t>This way it’s easy to make a copy of your design and start filling in Python code after each step.  The design step tells you what needs to be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" r="49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very early “computer network”</a:t>
            </a:r>
            <a:r>
              <a:rPr lang="en-US" sz="2800" dirty="0" smtClean="0">
                <a:sym typeface="Wingdings" panose="05000000000000000000" pitchFamily="2" charset="2"/>
              </a:rPr>
              <a:t>  around 1890.</a:t>
            </a:r>
          </a:p>
          <a:p>
            <a:r>
              <a:rPr lang="en-US" sz="2800" dirty="0" smtClean="0"/>
              <a:t>This is from Wikipedia.org, “Harvard computers”,   E.C. Pickering’s astronomy lab at Harvard.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749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441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2.  Ask for their age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3.  Tell them how old they will be in 10 years.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1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turned into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441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input(“What’s your name? “)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2.  Ask for their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 = int(input(“How old are you (in years)? “))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3.  Tell them how old they will be in 10 years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print(“In 10 years you will be”, age+10, “years old”)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8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hesitate to email us or visit office hours!</a:t>
            </a:r>
          </a:p>
          <a:p>
            <a:pPr lvl="1"/>
            <a:r>
              <a:rPr lang="en-US" dirty="0" smtClean="0"/>
              <a:t>All emails for TAs and Dr. Keen are posted on the class web page</a:t>
            </a:r>
          </a:p>
          <a:p>
            <a:r>
              <a:rPr lang="en-US" dirty="0" smtClean="0"/>
              <a:t>Next lecture:</a:t>
            </a:r>
          </a:p>
          <a:p>
            <a:pPr lvl="1"/>
            <a:r>
              <a:rPr lang="en-US" dirty="0" smtClean="0"/>
              <a:t>Installing and using Python and WingIDE</a:t>
            </a:r>
          </a:p>
          <a:p>
            <a:pPr lvl="1"/>
            <a:r>
              <a:rPr lang="en-US" dirty="0" smtClean="0"/>
              <a:t>More Python programs</a:t>
            </a:r>
          </a:p>
          <a:p>
            <a:pPr lvl="1"/>
            <a:r>
              <a:rPr lang="en-US" dirty="0" smtClean="0"/>
              <a:t>Documentation and comments</a:t>
            </a:r>
          </a:p>
          <a:p>
            <a:pPr lvl="1"/>
            <a:r>
              <a:rPr lang="en-US" dirty="0" smtClean="0"/>
              <a:t>Programming errors and debugging</a:t>
            </a:r>
          </a:p>
          <a:p>
            <a:pPr lvl="1"/>
            <a:r>
              <a:rPr lang="en-US" dirty="0" smtClean="0"/>
              <a:t>Variables, identifiers and assignment</a:t>
            </a:r>
          </a:p>
          <a:p>
            <a:pPr lvl="1"/>
            <a:r>
              <a:rPr lang="en-US" dirty="0" smtClean="0"/>
              <a:t>Arithmetic operators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1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science is the study of:</a:t>
            </a:r>
          </a:p>
          <a:p>
            <a:pPr lvl="1"/>
            <a:r>
              <a:rPr lang="en-US" dirty="0" smtClean="0"/>
              <a:t>What </a:t>
            </a:r>
            <a:r>
              <a:rPr lang="en-US" b="1" dirty="0" smtClean="0"/>
              <a:t>can</a:t>
            </a:r>
            <a:r>
              <a:rPr lang="en-US" dirty="0" smtClean="0"/>
              <a:t> be computed using step-by-step procedures.</a:t>
            </a:r>
          </a:p>
          <a:p>
            <a:pPr lvl="1"/>
            <a:r>
              <a:rPr lang="en-US" dirty="0" smtClean="0"/>
              <a:t>How best to </a:t>
            </a:r>
            <a:r>
              <a:rPr lang="en-US" b="1" dirty="0" smtClean="0"/>
              <a:t>specify</a:t>
            </a:r>
            <a:r>
              <a:rPr lang="en-US" dirty="0" smtClean="0"/>
              <a:t> these procedures.</a:t>
            </a:r>
          </a:p>
          <a:p>
            <a:pPr lvl="1"/>
            <a:r>
              <a:rPr lang="en-US" dirty="0" smtClean="0"/>
              <a:t>How to tell if a procedure is </a:t>
            </a:r>
            <a:r>
              <a:rPr lang="en-US" b="1" dirty="0" smtClean="0"/>
              <a:t>correct, efficient, optima</a:t>
            </a:r>
            <a:r>
              <a:rPr lang="en-US" dirty="0" smtClean="0"/>
              <a:t>l, etc.</a:t>
            </a:r>
          </a:p>
          <a:p>
            <a:pPr lvl="1"/>
            <a:r>
              <a:rPr lang="en-US" dirty="0" smtClean="0"/>
              <a:t>How to </a:t>
            </a:r>
            <a:r>
              <a:rPr lang="en-US" b="1" dirty="0" smtClean="0"/>
              <a:t>design</a:t>
            </a:r>
            <a:r>
              <a:rPr lang="en-US" dirty="0" smtClean="0"/>
              <a:t> procedures to solve real-world problems.</a:t>
            </a:r>
          </a:p>
        </p:txBody>
      </p:sp>
    </p:spTree>
    <p:extLst>
      <p:ext uri="{BB962C8B-B14F-4D97-AF65-F5344CB8AC3E}">
        <p14:creationId xmlns:p14="http://schemas.microsoft.com/office/powerpoint/2010/main" val="71934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“Step-by-step procedure” is a mouthful.  We have a name for that: an </a:t>
            </a:r>
            <a:r>
              <a:rPr lang="en-US" b="1" dirty="0" smtClean="0"/>
              <a:t>algorithm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“well-ordered collection of unambiguous and effectively computable operations that, when executed, produces a result and halts in a finite amount of time.” [Schneider and Gersting].</a:t>
            </a:r>
          </a:p>
          <a:p>
            <a:r>
              <a:rPr lang="en-US" dirty="0" smtClean="0"/>
              <a:t>Steps can be described in English or other natural languages, or flowcharts or maps or drawings or programming languages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7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Euclid’s algorithm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look at one algorithm that is even older than that:</a:t>
            </a:r>
          </a:p>
          <a:p>
            <a:pPr lvl="1"/>
            <a:r>
              <a:rPr lang="en-US" dirty="0" smtClean="0"/>
              <a:t>Euclid’s greatest common divisor algorithm</a:t>
            </a:r>
          </a:p>
          <a:p>
            <a:pPr lvl="1"/>
            <a:r>
              <a:rPr lang="en-US" dirty="0" smtClean="0"/>
              <a:t>One of the oldest algorithms that is still in use.</a:t>
            </a:r>
          </a:p>
          <a:p>
            <a:pPr lvl="2"/>
            <a:r>
              <a:rPr lang="en-US" dirty="0" smtClean="0"/>
              <a:t>In Euclid’s </a:t>
            </a:r>
            <a:r>
              <a:rPr lang="en-US" i="1" dirty="0" smtClean="0"/>
              <a:t>Elements</a:t>
            </a:r>
            <a:r>
              <a:rPr lang="en-US" dirty="0" smtClean="0"/>
              <a:t>, written about 300 BCE.</a:t>
            </a:r>
          </a:p>
          <a:p>
            <a:pPr lvl="2"/>
            <a:r>
              <a:rPr lang="en-US" dirty="0" smtClean="0"/>
              <a:t>Older than long division!</a:t>
            </a:r>
          </a:p>
          <a:p>
            <a:r>
              <a:rPr lang="en-US" dirty="0" smtClean="0"/>
              <a:t>Given two numbers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, their </a:t>
            </a:r>
            <a:r>
              <a:rPr lang="en-US" b="1" dirty="0" smtClean="0"/>
              <a:t>greatest common divisor (GCD) </a:t>
            </a:r>
            <a:r>
              <a:rPr lang="en-US" dirty="0" smtClean="0"/>
              <a:t>is the largest number that both are divisible by.</a:t>
            </a:r>
          </a:p>
          <a:p>
            <a:pPr lvl="1"/>
            <a:r>
              <a:rPr lang="en-US" dirty="0" smtClean="0"/>
              <a:t>Example:  the GCD of 10 and 25 is 5;  the GCD of 13 and 3 is 1.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3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Euclid designed an algorithm to compute the GCD:</a:t>
            </a:r>
          </a:p>
          <a:p>
            <a:pPr marL="457200" lvl="1" indent="0">
              <a:buNone/>
            </a:pPr>
            <a:r>
              <a:rPr lang="en-US" b="1" dirty="0" smtClean="0"/>
              <a:t>Inputs:</a:t>
            </a:r>
            <a:r>
              <a:rPr lang="en-US" dirty="0" smtClean="0"/>
              <a:t>  two positive integers (whole numbers)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b.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Outputs: </a:t>
            </a:r>
            <a:r>
              <a:rPr lang="en-US" dirty="0" smtClean="0"/>
              <a:t>the GCD of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endParaRPr lang="en-US" dirty="0" smtClean="0"/>
          </a:p>
          <a:p>
            <a:pPr marL="914400" lvl="1" indent="-457200">
              <a:buAutoNum type="arabicPeriod"/>
            </a:pPr>
            <a:r>
              <a:rPr lang="en-US" dirty="0" smtClean="0"/>
              <a:t>Repeat as long as </a:t>
            </a:r>
            <a:r>
              <a:rPr lang="en-US" i="1" dirty="0" smtClean="0"/>
              <a:t>b</a:t>
            </a:r>
            <a:r>
              <a:rPr lang="en-US" dirty="0" smtClean="0"/>
              <a:t> is not zero:</a:t>
            </a:r>
          </a:p>
          <a:p>
            <a:pPr marL="914400" lvl="2" indent="0">
              <a:buNone/>
            </a:pPr>
            <a:r>
              <a:rPr lang="en-US" dirty="0" smtClean="0"/>
              <a:t>1.1   If </a:t>
            </a:r>
            <a:r>
              <a:rPr lang="en-US" i="1" dirty="0" smtClean="0"/>
              <a:t>a</a:t>
            </a:r>
            <a:r>
              <a:rPr lang="en-US" dirty="0" smtClean="0"/>
              <a:t> &gt; </a:t>
            </a:r>
            <a:r>
              <a:rPr lang="en-US" i="1" dirty="0" smtClean="0"/>
              <a:t>b</a:t>
            </a:r>
            <a:r>
              <a:rPr lang="en-US" dirty="0" smtClean="0"/>
              <a:t>, set </a:t>
            </a:r>
            <a:r>
              <a:rPr lang="en-US" i="1" dirty="0" smtClean="0"/>
              <a:t>a</a:t>
            </a:r>
            <a:r>
              <a:rPr lang="en-US" dirty="0" smtClean="0"/>
              <a:t> to the value (</a:t>
            </a:r>
            <a:r>
              <a:rPr lang="en-US" i="1" dirty="0" smtClean="0"/>
              <a:t>a – b) </a:t>
            </a:r>
            <a:r>
              <a:rPr lang="en-US" dirty="0" smtClean="0"/>
              <a:t>  (</a:t>
            </a:r>
            <a:r>
              <a:rPr lang="en-US" i="1" dirty="0" smtClean="0"/>
              <a:t>a ← a – b)</a:t>
            </a:r>
          </a:p>
          <a:p>
            <a:pPr marL="914400" lvl="2" indent="0">
              <a:buNone/>
            </a:pPr>
            <a:r>
              <a:rPr lang="en-US" dirty="0" smtClean="0"/>
              <a:t>1.2  Otherwise, set </a:t>
            </a:r>
            <a:r>
              <a:rPr lang="en-US" i="1" dirty="0" smtClean="0"/>
              <a:t>b</a:t>
            </a:r>
            <a:r>
              <a:rPr lang="en-US" b="1" i="1" dirty="0" smtClean="0"/>
              <a:t> </a:t>
            </a:r>
            <a:r>
              <a:rPr lang="en-US" dirty="0" smtClean="0"/>
              <a:t>to the value </a:t>
            </a:r>
            <a:r>
              <a:rPr lang="en-US" i="1" dirty="0" smtClean="0"/>
              <a:t>(b – a)</a:t>
            </a:r>
            <a:r>
              <a:rPr lang="en-US" dirty="0" smtClean="0"/>
              <a:t>   (</a:t>
            </a:r>
            <a:r>
              <a:rPr lang="en-US" i="1" dirty="0" smtClean="0"/>
              <a:t>b ← b – a) </a:t>
            </a:r>
            <a:endParaRPr lang="en-US" b="1" dirty="0" smtClean="0"/>
          </a:p>
          <a:p>
            <a:pPr marL="403225" lvl="2" indent="0">
              <a:buNone/>
            </a:pPr>
            <a:r>
              <a:rPr lang="en-US" sz="2400" i="1" dirty="0"/>
              <a:t> </a:t>
            </a:r>
            <a:r>
              <a:rPr lang="en-US" sz="2400" dirty="0" smtClean="0"/>
              <a:t>2.   Output </a:t>
            </a:r>
            <a:r>
              <a:rPr lang="en-US" sz="2400" i="1" dirty="0" smtClean="0"/>
              <a:t>a</a:t>
            </a:r>
            <a:r>
              <a:rPr lang="en-US" sz="2400" dirty="0" smtClean="0"/>
              <a:t> as the answer.</a:t>
            </a:r>
            <a:endParaRPr lang="en-US" sz="2400" i="1" dirty="0"/>
          </a:p>
          <a:p>
            <a:pPr marL="914400" lvl="2" indent="0">
              <a:buNone/>
            </a:pPr>
            <a:endParaRPr lang="en-US" b="1" i="1" dirty="0" smtClean="0"/>
          </a:p>
          <a:p>
            <a:pPr marL="342900" lvl="2" indent="-342900"/>
            <a:r>
              <a:rPr lang="en-US" sz="2400" dirty="0" smtClean="0"/>
              <a:t>Euclid proved that this algorithm is </a:t>
            </a:r>
            <a:r>
              <a:rPr lang="en-US" sz="2400" b="1" dirty="0" smtClean="0"/>
              <a:t>correct</a:t>
            </a:r>
            <a:r>
              <a:rPr lang="en-US" sz="2400" dirty="0" smtClean="0"/>
              <a:t> (it gives the right answer) and </a:t>
            </a:r>
            <a:r>
              <a:rPr lang="en-US" sz="2400" b="1" dirty="0" smtClean="0"/>
              <a:t>effective</a:t>
            </a:r>
            <a:r>
              <a:rPr lang="en-US" sz="2400" dirty="0" smtClean="0"/>
              <a:t> (it always gives an answer).  Note that this does assume that the inputs are as described at the start!  Let’s try a few examples.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701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an algorithm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class we use the words “design”, “pseudocode” and “algorithm” interchangeably.</a:t>
            </a:r>
          </a:p>
          <a:p>
            <a:r>
              <a:rPr lang="en-US" dirty="0" smtClean="0"/>
              <a:t>These are the steps to solve a problem.</a:t>
            </a:r>
          </a:p>
          <a:p>
            <a:r>
              <a:rPr lang="en-US" dirty="0" smtClean="0"/>
              <a:t>Figure out what you’re going to do before you start doing it!</a:t>
            </a:r>
          </a:p>
          <a:p>
            <a:r>
              <a:rPr lang="en-US" dirty="0" smtClean="0"/>
              <a:t>We’ll start with a non-computer example.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6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dc38bfb-4397-41bf-b43a-c8cb9e26ff24"/>
  <p:tag name="TPVERSION" val="6"/>
  <p:tag name="TPFULLVERSION" val="7.4.0.111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3624</Words>
  <Application>Microsoft Office PowerPoint</Application>
  <PresentationFormat>Widescreen</PresentationFormat>
  <Paragraphs>348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CS 115 Introduction </vt:lpstr>
      <vt:lpstr>What is programming?</vt:lpstr>
      <vt:lpstr>What is computer science?</vt:lpstr>
      <vt:lpstr>Computers!</vt:lpstr>
      <vt:lpstr>What is computer science?</vt:lpstr>
      <vt:lpstr>Algorithms</vt:lpstr>
      <vt:lpstr>Euclid’s algorithm</vt:lpstr>
      <vt:lpstr>Euclid’s algorithm</vt:lpstr>
      <vt:lpstr>Designing an algorithm</vt:lpstr>
      <vt:lpstr>Design: building a dog house</vt:lpstr>
      <vt:lpstr>Design: building a dog house</vt:lpstr>
      <vt:lpstr>Notes on the Design</vt:lpstr>
      <vt:lpstr>Design for dog house, refined</vt:lpstr>
      <vt:lpstr>The first computers</vt:lpstr>
      <vt:lpstr>Babbage’s Difference Engine, built in 1991</vt:lpstr>
      <vt:lpstr>Programming early computers</vt:lpstr>
      <vt:lpstr>Stored programs</vt:lpstr>
      <vt:lpstr>Alan Turing, British computer scientist</vt:lpstr>
      <vt:lpstr>Stored programs</vt:lpstr>
      <vt:lpstr>“the bombe”</vt:lpstr>
      <vt:lpstr>Parts of a modern computer</vt:lpstr>
      <vt:lpstr>Parts of a modern computer</vt:lpstr>
      <vt:lpstr>Computer units</vt:lpstr>
      <vt:lpstr>Computer units</vt:lpstr>
      <vt:lpstr>Computer units</vt:lpstr>
      <vt:lpstr>Programming languages</vt:lpstr>
      <vt:lpstr>Guido van Rossum, creator of Python</vt:lpstr>
      <vt:lpstr>Programming languages have syntax and semantics</vt:lpstr>
      <vt:lpstr>Low-level languages</vt:lpstr>
      <vt:lpstr>High-level languages</vt:lpstr>
      <vt:lpstr>Interpreters and Compilers</vt:lpstr>
      <vt:lpstr>Compilers</vt:lpstr>
      <vt:lpstr>A Baking Analogy</vt:lpstr>
      <vt:lpstr>A Baking Analogy</vt:lpstr>
      <vt:lpstr>Programming environment and tools</vt:lpstr>
      <vt:lpstr>Programming environment and tools</vt:lpstr>
      <vt:lpstr>Integrated development environments</vt:lpstr>
      <vt:lpstr>How to do a design in CS 115</vt:lpstr>
      <vt:lpstr>How to do a Design in CS 115</vt:lpstr>
      <vt:lpstr>Example program design</vt:lpstr>
      <vt:lpstr>Design turned into code</vt:lpstr>
      <vt:lpstr>The end!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2</dc:title>
  <dc:creator>Debby</dc:creator>
  <cp:lastModifiedBy>Debby</cp:lastModifiedBy>
  <cp:revision>98</cp:revision>
  <dcterms:created xsi:type="dcterms:W3CDTF">2016-01-04T21:26:41Z</dcterms:created>
  <dcterms:modified xsi:type="dcterms:W3CDTF">2017-08-31T21:06:59Z</dcterms:modified>
</cp:coreProperties>
</file>