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77" r:id="rId3"/>
    <p:sldId id="265" r:id="rId4"/>
    <p:sldId id="257" r:id="rId5"/>
    <p:sldId id="263" r:id="rId6"/>
    <p:sldId id="264" r:id="rId7"/>
    <p:sldId id="258" r:id="rId8"/>
    <p:sldId id="260" r:id="rId9"/>
    <p:sldId id="261" r:id="rId10"/>
    <p:sldId id="274" r:id="rId11"/>
    <p:sldId id="259" r:id="rId12"/>
    <p:sldId id="269" r:id="rId13"/>
    <p:sldId id="270" r:id="rId14"/>
    <p:sldId id="271" r:id="rId15"/>
    <p:sldId id="275" r:id="rId16"/>
    <p:sldId id="276" r:id="rId17"/>
    <p:sldId id="267" r:id="rId18"/>
    <p:sldId id="266" r:id="rId19"/>
    <p:sldId id="272" r:id="rId20"/>
    <p:sldId id="27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69448" autoAdjust="0"/>
  </p:normalViewPr>
  <p:slideViewPr>
    <p:cSldViewPr snapToGrid="0">
      <p:cViewPr varScale="1">
        <p:scale>
          <a:sx n="79" d="100"/>
          <a:sy n="79" d="100"/>
        </p:scale>
        <p:origin x="17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94C096-6287-4C18-BAF9-26D167A6BCEB}" type="datetimeFigureOut">
              <a:rPr lang="en-US" smtClean="0"/>
              <a:t>11/6/2021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0FCC01-17C7-437E-AAD4-9A79B158B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702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Examples of quantum systems with binary state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Photon polarization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Electron spin or chare (0 = no charge, 1 = one charge)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Josephson junction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Two pieces of superconducting material with a weak link separating them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FCC01-17C7-437E-AAD4-9A79B158B8B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877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Normalized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We don’t care about the magnitude of the physical phenomenon used in the hardware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Analogous to voltage in classic computers; CS-perspective doesn't care if it’s 5v, 3.3v, or 0.8v for the bits in your RAM module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First Coefficient Real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Concept of global phase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Doesn’t change probabilities of measuring along any basis for 1 or multiple qubits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FCC01-17C7-437E-AAD4-9A79B158B8B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006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Unitary is complex analogue of orthogonal matrix </a:t>
            </a:r>
          </a:p>
          <a:p>
            <a:r>
              <a:rPr lang="en-US" dirty="0"/>
              <a:t>Preserving norms =&gt; not changing probability amplitudes to sum up to &gt;1 or &lt;1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FCC01-17C7-437E-AAD4-9A79B158B8B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247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 – also known as phase-bit flip</a:t>
            </a:r>
          </a:p>
          <a:p>
            <a:r>
              <a:rPr lang="en-US" dirty="0"/>
              <a:t>Z – also known as phase flip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FCC01-17C7-437E-AAD4-9A79B158B8B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6013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FCC01-17C7-437E-AAD4-9A79B158B8B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2023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Can view cloning and deleting as time reversal of one another, and in each case violate reversibility in some.</a:t>
            </a:r>
            <a:br>
              <a:rPr lang="en-US" dirty="0"/>
            </a:br>
            <a:r>
              <a:rPr lang="en-US" dirty="0"/>
              <a:t>Note that cloning (and by extension deleting) can occur if |&lt;\phi|\psi&gt; | = 1 (they are already identical) or 0 (they are orthogonal; precludes basis states)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FCC01-17C7-437E-AAD4-9A79B158B8B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48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Feynman originally introduced idea of Quantum computers for </a:t>
            </a:r>
            <a:br>
              <a:rPr lang="en-US" dirty="0"/>
            </a:br>
            <a:r>
              <a:rPr lang="en-US" dirty="0"/>
              <a:t>Quantum Entanglement can be used as means of trying all possible inputs at the same time.</a:t>
            </a:r>
            <a:br>
              <a:rPr lang="en-US" dirty="0"/>
            </a:br>
            <a:r>
              <a:rPr lang="en-US" dirty="0"/>
              <a:t>P &lt; BPP &lt; BQP &lt; PP &lt; PSPACE</a:t>
            </a:r>
            <a:br>
              <a:rPr lang="en-US" dirty="0"/>
            </a:br>
            <a:r>
              <a:rPr lang="en-US" dirty="0"/>
              <a:t>Some problems in NP that are suspected to be outside of P are in BQP (Integer Factorization)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FCC01-17C7-437E-AAD4-9A79B158B8B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17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1A315-6C17-0B47-8B21-CEA03B2452F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4401" y="1122363"/>
            <a:ext cx="1024742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Click to edit Master main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2A30D9-14CB-694B-8997-602B06B7E4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8320" y="3602038"/>
            <a:ext cx="854456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812FB7-6D54-AC4D-83AE-3BD293BC6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11/3/2021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3D7F5E-0CCF-9847-A64A-8EEA223F7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B6D915-7298-9442-B8B6-23BFF06BA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4930A9D-8E21-0B4F-BB15-FB101E57825F}"/>
              </a:ext>
            </a:extLst>
          </p:cNvPr>
          <p:cNvGrpSpPr/>
          <p:nvPr/>
        </p:nvGrpSpPr>
        <p:grpSpPr>
          <a:xfrm>
            <a:off x="5782375" y="4873501"/>
            <a:ext cx="576449" cy="384299"/>
            <a:chOff x="5276088" y="865094"/>
            <a:chExt cx="603504" cy="40233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645FE43-8E98-B446-BA59-9F7695B5B19F}"/>
                </a:ext>
              </a:extLst>
            </p:cNvPr>
            <p:cNvSpPr/>
            <p:nvPr userDrawn="1"/>
          </p:nvSpPr>
          <p:spPr>
            <a:xfrm>
              <a:off x="5276088" y="868680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F98ACD0-BD50-8D4A-BDD6-7951DE74198B}"/>
                </a:ext>
              </a:extLst>
            </p:cNvPr>
            <p:cNvSpPr/>
            <p:nvPr userDrawn="1"/>
          </p:nvSpPr>
          <p:spPr>
            <a:xfrm>
              <a:off x="5477256" y="1066262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D407F2A-EB6B-B94B-BD72-87E3D84E0321}"/>
                </a:ext>
              </a:extLst>
            </p:cNvPr>
            <p:cNvSpPr/>
            <p:nvPr userDrawn="1"/>
          </p:nvSpPr>
          <p:spPr>
            <a:xfrm>
              <a:off x="5678424" y="865094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7891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62C740-F8C1-FF46-8CA9-BD5F4BF0A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11/3/2021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E1F79D-61BE-A741-9261-0739EE055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69ACF0-3D9F-FB45-A2F7-2DEB25642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FC7BCA-48AA-6A41-9352-855F9C541F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864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1095702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509F3-DE13-784B-A503-DED0F8EF4B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04610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transition slide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2B1E0C-D65A-E948-B415-4C5776EB8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11/3/2021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29CC6D-448E-6344-B7D8-6790A0CAA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943004-AB70-A542-B76C-A8C251B08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17C1911-97C7-0147-AA1A-C0986ABBD9A0}"/>
              </a:ext>
            </a:extLst>
          </p:cNvPr>
          <p:cNvGrpSpPr/>
          <p:nvPr/>
        </p:nvGrpSpPr>
        <p:grpSpPr>
          <a:xfrm>
            <a:off x="5794248" y="5022586"/>
            <a:ext cx="603504" cy="402336"/>
            <a:chOff x="5276088" y="865094"/>
            <a:chExt cx="603504" cy="40233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0BA2F6B-7269-A943-8E6C-82AB4A326B70}"/>
                </a:ext>
              </a:extLst>
            </p:cNvPr>
            <p:cNvSpPr/>
            <p:nvPr userDrawn="1"/>
          </p:nvSpPr>
          <p:spPr>
            <a:xfrm>
              <a:off x="5276088" y="868680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94C5277-E45B-CD4E-B94C-5842A4536C4E}"/>
                </a:ext>
              </a:extLst>
            </p:cNvPr>
            <p:cNvSpPr/>
            <p:nvPr userDrawn="1"/>
          </p:nvSpPr>
          <p:spPr>
            <a:xfrm>
              <a:off x="5477256" y="1066262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B95C6DD-2369-714F-9BD0-128BA33CB77C}"/>
                </a:ext>
              </a:extLst>
            </p:cNvPr>
            <p:cNvSpPr/>
            <p:nvPr userDrawn="1"/>
          </p:nvSpPr>
          <p:spPr>
            <a:xfrm>
              <a:off x="5678424" y="865094"/>
              <a:ext cx="201168" cy="201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5127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C2608-EBCA-CD43-998A-13A8FDB5E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11/3/2021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342C9E-A648-8948-B2CE-DAE4F9E99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90DC5-CC32-C048-B807-7FB3B1AB7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8734DBAE-BB9B-FD48-B664-5EB48F2D2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1" y="246961"/>
            <a:ext cx="11299785" cy="6965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A233D3F-0958-F94B-9E02-539A512A0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880" y="1830228"/>
            <a:ext cx="108559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400">
                <a:solidFill>
                  <a:srgbClr val="0033A0"/>
                </a:solidFill>
              </a:defRPr>
            </a:lvl1pPr>
            <a:lvl2pPr marL="800080" indent="-342891" algn="l">
              <a:buFont typeface="Wingdings" pitchFamily="2" charset="2"/>
              <a:buChar char="§"/>
              <a:defRPr sz="2000" b="0" i="0">
                <a:solidFill>
                  <a:srgbClr val="0033A0"/>
                </a:solidFill>
                <a:latin typeface="Helvetica" pitchFamily="2" charset="0"/>
              </a:defRPr>
            </a:lvl2pPr>
            <a:lvl3pPr marL="1257269" indent="-342891" algn="l">
              <a:buFont typeface="Wingdings" pitchFamily="2" charset="2"/>
              <a:buChar char="§"/>
              <a:defRPr sz="1800" b="0" i="0">
                <a:solidFill>
                  <a:srgbClr val="0033A0"/>
                </a:solidFill>
                <a:latin typeface="Helvetica" pitchFamily="2" charset="0"/>
              </a:defRPr>
            </a:lvl3pPr>
            <a:lvl4pPr marL="1657309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4pPr>
            <a:lvl5pPr marL="2114498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651994E-E54C-BD4E-A316-9F799FEE56BD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228601" y="864044"/>
            <a:ext cx="10855960" cy="38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1800" baseline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defRPr>
            </a:lvl1pPr>
            <a:lvl2pPr marL="800080" indent="-342891" algn="l">
              <a:buFont typeface="Wingdings" pitchFamily="2" charset="2"/>
              <a:buChar char="§"/>
              <a:defRPr sz="2000" b="0" i="0">
                <a:solidFill>
                  <a:srgbClr val="0033A0"/>
                </a:solidFill>
                <a:latin typeface="Helvetica" pitchFamily="2" charset="0"/>
              </a:defRPr>
            </a:lvl2pPr>
            <a:lvl3pPr marL="1257269" indent="-342891" algn="l">
              <a:buFont typeface="Wingdings" pitchFamily="2" charset="2"/>
              <a:buChar char="§"/>
              <a:defRPr sz="1800" b="0" i="0">
                <a:solidFill>
                  <a:srgbClr val="0033A0"/>
                </a:solidFill>
                <a:latin typeface="Helvetica" pitchFamily="2" charset="0"/>
              </a:defRPr>
            </a:lvl3pPr>
            <a:lvl4pPr marL="1657309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4pPr>
            <a:lvl5pPr marL="2114498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 dirty="0"/>
              <a:t>Click to edit Master SUB TITLE style</a:t>
            </a:r>
          </a:p>
        </p:txBody>
      </p:sp>
    </p:spTree>
    <p:extLst>
      <p:ext uri="{BB962C8B-B14F-4D97-AF65-F5344CB8AC3E}">
        <p14:creationId xmlns:p14="http://schemas.microsoft.com/office/powerpoint/2010/main" val="103428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C2608-EBCA-CD43-998A-13A8FDB5E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11/3/2021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342C9E-A648-8948-B2CE-DAE4F9E99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90DC5-CC32-C048-B807-7FB3B1AB7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8734DBAE-BB9B-FD48-B664-5EB48F2D2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87327"/>
            <a:ext cx="10515600" cy="6965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A233D3F-0958-F94B-9E02-539A512A0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560" y="1483916"/>
            <a:ext cx="108559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400" b="0" i="0">
                <a:solidFill>
                  <a:srgbClr val="0033A0"/>
                </a:solidFill>
                <a:latin typeface="Helvetica" pitchFamily="2" charset="0"/>
              </a:defRPr>
            </a:lvl1pPr>
            <a:lvl2pPr marL="800080" indent="-342891" algn="l">
              <a:buFont typeface="Wingdings" pitchFamily="2" charset="2"/>
              <a:buChar char="§"/>
              <a:defRPr sz="2000" b="0" i="0">
                <a:solidFill>
                  <a:srgbClr val="0033A0"/>
                </a:solidFill>
                <a:latin typeface="Helvetica" pitchFamily="2" charset="0"/>
              </a:defRPr>
            </a:lvl2pPr>
            <a:lvl3pPr marL="1257269" indent="-342891" algn="l">
              <a:buFont typeface="Wingdings" pitchFamily="2" charset="2"/>
              <a:buChar char="§"/>
              <a:defRPr sz="1800" b="0" i="0">
                <a:solidFill>
                  <a:srgbClr val="0033A0"/>
                </a:solidFill>
                <a:latin typeface="Helvetica" pitchFamily="2" charset="0"/>
              </a:defRPr>
            </a:lvl3pPr>
            <a:lvl4pPr marL="1657309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4pPr>
            <a:lvl5pPr marL="2114498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954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C2608-EBCA-CD43-998A-13A8FDB5E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11/3/2021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342C9E-A648-8948-B2CE-DAE4F9E99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90DC5-CC32-C048-B807-7FB3B1AB7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8734DBAE-BB9B-FD48-B664-5EB48F2D2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599" y="187327"/>
            <a:ext cx="11704899" cy="6965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357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B4429-E73B-2340-B580-E078B5428E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-154042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C4C029-675D-7A44-A487-3FF32FE84E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358265"/>
            <a:ext cx="550164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 b="0" i="0">
                <a:solidFill>
                  <a:schemeClr val="tx1"/>
                </a:solidFill>
                <a:latin typeface="Helvetica" pitchFamily="2" charset="0"/>
              </a:defRPr>
            </a:lvl2pPr>
            <a:lvl3pPr>
              <a:defRPr sz="1800" b="0" i="0">
                <a:solidFill>
                  <a:schemeClr val="tx1"/>
                </a:solidFill>
                <a:latin typeface="Helvetica" pitchFamily="2" charset="0"/>
              </a:defRPr>
            </a:lvl3pPr>
            <a:lvl4pPr>
              <a:defRPr sz="1600" b="0" i="0">
                <a:solidFill>
                  <a:schemeClr val="tx1"/>
                </a:solidFill>
                <a:latin typeface="Helvetica" pitchFamily="2" charset="0"/>
              </a:defRPr>
            </a:lvl4pPr>
            <a:lvl5pPr>
              <a:defRPr sz="1600" b="0" i="0">
                <a:solidFill>
                  <a:schemeClr val="tx1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A5E1BC-F6A3-EA4E-B3E5-A565CACB97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33160" y="1358265"/>
            <a:ext cx="550164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 b="0" i="0">
                <a:solidFill>
                  <a:schemeClr val="tx1"/>
                </a:solidFill>
                <a:latin typeface="Helvetica" pitchFamily="2" charset="0"/>
              </a:defRPr>
            </a:lvl2pPr>
            <a:lvl3pPr>
              <a:defRPr sz="1800" b="0" i="0">
                <a:solidFill>
                  <a:schemeClr val="tx1"/>
                </a:solidFill>
                <a:latin typeface="Helvetica" pitchFamily="2" charset="0"/>
              </a:defRPr>
            </a:lvl3pPr>
            <a:lvl4pPr>
              <a:defRPr sz="1600" b="0" i="0">
                <a:solidFill>
                  <a:schemeClr val="tx1"/>
                </a:solidFill>
                <a:latin typeface="Helvetica" pitchFamily="2" charset="0"/>
              </a:defRPr>
            </a:lvl4pPr>
            <a:lvl5pPr>
              <a:defRPr sz="1600" b="0" i="0">
                <a:solidFill>
                  <a:schemeClr val="tx1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7EFA3F-52C7-CF4A-A535-1FCECBD14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11/3/2021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EF4374-907D-774A-B180-B77D54835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5CA39-6D57-0F49-BF1E-80F239C0E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5EA2DC0-3FDC-7447-B960-E0768B08EA10}"/>
              </a:ext>
            </a:extLst>
          </p:cNvPr>
          <p:cNvCxnSpPr/>
          <p:nvPr/>
        </p:nvCxnSpPr>
        <p:spPr>
          <a:xfrm>
            <a:off x="6096000" y="1358265"/>
            <a:ext cx="0" cy="47046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7221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F08A00F-8B92-E44C-8884-F809B120E6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165"/>
          <a:stretch/>
        </p:blipFill>
        <p:spPr>
          <a:xfrm>
            <a:off x="0" y="2"/>
            <a:ext cx="12193471" cy="643525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7536C5-7AE9-514B-86BE-D8C6A4B253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8271" y="1078315"/>
            <a:ext cx="6370319" cy="4873625"/>
          </a:xfrm>
        </p:spPr>
        <p:txBody>
          <a:bodyPr/>
          <a:lstStyle>
            <a:lvl1pPr>
              <a:defRPr sz="3200"/>
            </a:lvl1pPr>
            <a:lvl2pPr>
              <a:defRPr sz="2800" b="0" i="0">
                <a:latin typeface="Helvetica" pitchFamily="2" charset="0"/>
              </a:defRPr>
            </a:lvl2pPr>
            <a:lvl3pPr>
              <a:defRPr sz="2400" b="0" i="0">
                <a:latin typeface="Helvetica" pitchFamily="2" charset="0"/>
              </a:defRPr>
            </a:lvl3pPr>
            <a:lvl4pPr>
              <a:defRPr sz="2000" b="0" i="0">
                <a:latin typeface="Helvetica" pitchFamily="2" charset="0"/>
              </a:defRPr>
            </a:lvl4pPr>
            <a:lvl5pPr>
              <a:defRPr sz="2000" b="0" i="0">
                <a:latin typeface="Helvetica" pitchFamily="2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B5DD81-E099-1941-8E8F-13B5792E7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11/3/2021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E51C2-51D1-2844-8B92-1AB1C256B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1CC5F9-6DC8-594D-8441-39AD7AEAC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CD17435-89D2-1F4E-A337-D4EF05657D56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9710" y="1078315"/>
            <a:ext cx="4803623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>
              <a:defRPr sz="2400" b="0" i="0" cap="none" baseline="0">
                <a:solidFill>
                  <a:srgbClr val="0033A0"/>
                </a:solidFill>
                <a:latin typeface="Helvetica" pitchFamily="2" charset="0"/>
              </a:defRPr>
            </a:lvl1pPr>
            <a:lvl2pPr marL="800080" indent="-342891" algn="l">
              <a:buFont typeface="Wingdings" pitchFamily="2" charset="2"/>
              <a:buChar char="§"/>
              <a:defRPr sz="2000" b="0" i="0">
                <a:solidFill>
                  <a:srgbClr val="0033A0"/>
                </a:solidFill>
                <a:latin typeface="Helvetica" pitchFamily="2" charset="0"/>
              </a:defRPr>
            </a:lvl2pPr>
            <a:lvl3pPr marL="1257269" indent="-342891" algn="l">
              <a:buFont typeface="Wingdings" pitchFamily="2" charset="2"/>
              <a:buChar char="§"/>
              <a:defRPr sz="1800" b="0" i="0">
                <a:solidFill>
                  <a:srgbClr val="0033A0"/>
                </a:solidFill>
                <a:latin typeface="Helvetica" pitchFamily="2" charset="0"/>
              </a:defRPr>
            </a:lvl3pPr>
            <a:lvl4pPr marL="1657309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4pPr>
            <a:lvl5pPr marL="2114498" indent="-285744" algn="l">
              <a:buFont typeface="Wingdings" pitchFamily="2" charset="2"/>
              <a:buChar char="§"/>
              <a:defRPr sz="1600" b="0" i="0">
                <a:solidFill>
                  <a:srgbClr val="0033A0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2C98ACF-8A78-A54D-BF45-F91C31677E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-11578"/>
            <a:ext cx="10515600" cy="10898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1781269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D6F6B-9CD9-0948-BB91-319F59CC5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94640"/>
            <a:ext cx="5303520" cy="16002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08DAC0-DAFB-DB4D-A883-0668BDF64B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19520" y="528321"/>
            <a:ext cx="5770880" cy="5332730"/>
          </a:xfrm>
        </p:spPr>
        <p:txBody>
          <a:bodyPr/>
          <a:lstStyle>
            <a:lvl1pPr marL="0" indent="0">
              <a:buNone/>
              <a:defRPr sz="3200" baseline="0">
                <a:solidFill>
                  <a:schemeClr val="tx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CF684C-DAF2-2E4E-98E9-64C69E4DAA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2108200"/>
            <a:ext cx="5303520" cy="381158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>
                    <a:lumMod val="75000"/>
                  </a:schemeClr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E2F6F8-536D-EC44-A089-7F424A659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11/3/2021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07DCDA-8A30-CC49-A536-FD5ADF6E1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ACC4E-9E97-1044-A54C-8DC4893BB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141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B5DD81-E099-1941-8E8F-13B5792E7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11/3/2021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E51C2-51D1-2844-8B92-1AB1C256B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1CC5F9-6DC8-594D-8441-39AD7AEAC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1B4EFF-3B22-2F41-A787-1EA409D2FB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-11577"/>
            <a:ext cx="10515600" cy="106487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3440361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F08A00F-8B92-E44C-8884-F809B120E6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165"/>
          <a:stretch/>
        </p:blipFill>
        <p:spPr>
          <a:xfrm>
            <a:off x="1" y="0"/>
            <a:ext cx="12193471" cy="643525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B5DD81-E099-1941-8E8F-13B5792E7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Helvetica" pitchFamily="2" charset="0"/>
              </a:defRPr>
            </a:lvl1pPr>
          </a:lstStyle>
          <a:p>
            <a:r>
              <a:rPr lang="en-US"/>
              <a:t>11/3/2021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E51C2-51D1-2844-8B92-1AB1C256B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1CC5F9-6DC8-594D-8441-39AD7AEAC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D7FB866-2DBC-4546-A70D-7847CC3DB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-1157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2438800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CF7D430-DA5A-AE4F-815E-808B6CB819F0}"/>
              </a:ext>
            </a:extLst>
          </p:cNvPr>
          <p:cNvSpPr/>
          <p:nvPr/>
        </p:nvSpPr>
        <p:spPr>
          <a:xfrm>
            <a:off x="648182" y="6435252"/>
            <a:ext cx="3590479" cy="3651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F6C3EE-53EA-8841-AE5E-4D033C7AC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493943"/>
            <a:ext cx="10515600" cy="2555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975A66-0C4D-E74B-A752-506B36EEDE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429106" y="6435252"/>
            <a:ext cx="9260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11/3/2021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E37071-1953-F449-9911-5C43C3CE9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8378" y="6435253"/>
            <a:ext cx="6884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>
                    <a:lumMod val="65000"/>
                  </a:schemeClr>
                </a:solidFill>
                <a:latin typeface="Helvetica" pitchFamily="2" charset="0"/>
              </a:defRPr>
            </a:lvl1pPr>
          </a:lstStyle>
          <a:p>
            <a:r>
              <a:rPr lang="en-US"/>
              <a:t>Department of Computer Science - Keeping Current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04E634-0D26-394D-BB12-B982CDF637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77578" y="6435252"/>
            <a:ext cx="460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>
                    <a:lumMod val="65000"/>
                  </a:schemeClr>
                </a:solidFill>
                <a:latin typeface="Helvetica" pitchFamily="2" charset="0"/>
              </a:defRPr>
            </a:lvl1pPr>
          </a:lstStyle>
          <a:p>
            <a:fld id="{1FBE4255-D11B-4A32-920A-4FE1B4F2FB63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itle Placeholder 12">
            <a:extLst>
              <a:ext uri="{FF2B5EF4-FFF2-40B4-BE49-F238E27FC236}">
                <a16:creationId xmlns:a16="http://schemas.microsoft.com/office/drawing/2014/main" id="{F49C8A26-9D16-E04A-980E-5DD0108FD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322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5DF2674-7339-C84F-B2D7-B4544D96B62B}"/>
              </a:ext>
            </a:extLst>
          </p:cNvPr>
          <p:cNvCxnSpPr/>
          <p:nvPr/>
        </p:nvCxnSpPr>
        <p:spPr>
          <a:xfrm>
            <a:off x="9237822" y="6435252"/>
            <a:ext cx="0" cy="3651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59E8A34-27F6-4844-86F7-7B16D6706028}"/>
              </a:ext>
            </a:extLst>
          </p:cNvPr>
          <p:cNvSpPr/>
          <p:nvPr/>
        </p:nvSpPr>
        <p:spPr>
          <a:xfrm>
            <a:off x="10695008" y="6435252"/>
            <a:ext cx="1400536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60C9C47-0E38-7A45-919B-0D897D3CFD9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451951" y="6385927"/>
            <a:ext cx="1608350" cy="47232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7921179-9006-364A-A52A-39E896D3E42E}"/>
              </a:ext>
            </a:extLst>
          </p:cNvPr>
          <p:cNvGrpSpPr/>
          <p:nvPr/>
        </p:nvGrpSpPr>
        <p:grpSpPr>
          <a:xfrm>
            <a:off x="166625" y="6481552"/>
            <a:ext cx="399735" cy="266490"/>
            <a:chOff x="5794248" y="5022586"/>
            <a:chExt cx="603504" cy="402336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12D07B2-634A-7E40-B5FB-3A95E62E71C8}"/>
                </a:ext>
              </a:extLst>
            </p:cNvPr>
            <p:cNvSpPr/>
            <p:nvPr userDrawn="1"/>
          </p:nvSpPr>
          <p:spPr>
            <a:xfrm>
              <a:off x="5794248" y="5026172"/>
              <a:ext cx="201168" cy="201168"/>
            </a:xfrm>
            <a:prstGeom prst="rect">
              <a:avLst/>
            </a:prstGeom>
            <a:solidFill>
              <a:srgbClr val="0033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CA165E0-3E2F-9144-BBBD-C019A42DCEDB}"/>
                </a:ext>
              </a:extLst>
            </p:cNvPr>
            <p:cNvSpPr/>
            <p:nvPr userDrawn="1"/>
          </p:nvSpPr>
          <p:spPr>
            <a:xfrm>
              <a:off x="5995416" y="5223754"/>
              <a:ext cx="201168" cy="201168"/>
            </a:xfrm>
            <a:prstGeom prst="rect">
              <a:avLst/>
            </a:prstGeom>
            <a:solidFill>
              <a:srgbClr val="0033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01D80FB-BD8F-6148-A5F4-CFE80E3A7F13}"/>
                </a:ext>
              </a:extLst>
            </p:cNvPr>
            <p:cNvSpPr/>
            <p:nvPr userDrawn="1"/>
          </p:nvSpPr>
          <p:spPr>
            <a:xfrm>
              <a:off x="6196584" y="5022586"/>
              <a:ext cx="201168" cy="201168"/>
            </a:xfrm>
            <a:prstGeom prst="rect">
              <a:avLst/>
            </a:prstGeom>
            <a:solidFill>
              <a:srgbClr val="0033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 i="0" dirty="0">
                <a:latin typeface="Helvetica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0012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914377" rtl="0" eaLnBrk="1" latinLnBrk="0" hangingPunct="1">
        <a:lnSpc>
          <a:spcPct val="90000"/>
        </a:lnSpc>
        <a:spcBef>
          <a:spcPct val="0"/>
        </a:spcBef>
        <a:buNone/>
        <a:defRPr sz="4800" b="0" i="0" kern="1200">
          <a:solidFill>
            <a:schemeClr val="bg1"/>
          </a:solidFill>
          <a:latin typeface="Helvetica" pitchFamily="2" charset="0"/>
          <a:ea typeface="+mj-ea"/>
          <a:cs typeface="+mj-cs"/>
        </a:defRPr>
      </a:lvl1pPr>
    </p:titleStyle>
    <p:bodyStyle>
      <a:lvl1pPr marL="0" indent="0" algn="ctr" defTabSz="914377" rtl="0" eaLnBrk="1" latinLnBrk="0" hangingPunct="1">
        <a:lnSpc>
          <a:spcPct val="90000"/>
        </a:lnSpc>
        <a:spcBef>
          <a:spcPts val="1000"/>
        </a:spcBef>
        <a:buFontTx/>
        <a:buNone/>
        <a:defRPr sz="2400" b="0" i="0" kern="1200" cap="all" baseline="0">
          <a:solidFill>
            <a:schemeClr val="bg2"/>
          </a:solidFill>
          <a:latin typeface="Helvetica" pitchFamily="2" charset="0"/>
          <a:ea typeface="+mn-ea"/>
          <a:cs typeface="+mn-cs"/>
        </a:defRPr>
      </a:lvl1pPr>
      <a:lvl2pPr marL="457189" indent="0" algn="ctr" defTabSz="914377" rtl="0" eaLnBrk="1" latinLnBrk="0" hangingPunct="1">
        <a:lnSpc>
          <a:spcPct val="90000"/>
        </a:lnSpc>
        <a:spcBef>
          <a:spcPts val="500"/>
        </a:spcBef>
        <a:buFontTx/>
        <a:buNone/>
        <a:defRPr sz="2400" kern="1200">
          <a:solidFill>
            <a:schemeClr val="bg2"/>
          </a:solidFill>
          <a:latin typeface="+mn-lt"/>
          <a:ea typeface="+mn-ea"/>
          <a:cs typeface="+mn-cs"/>
        </a:defRPr>
      </a:lvl2pPr>
      <a:lvl3pPr marL="914377" indent="0" algn="ctr" defTabSz="914377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1371566" indent="0" algn="ctr" defTabSz="914377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bg2"/>
          </a:solidFill>
          <a:latin typeface="+mn-lt"/>
          <a:ea typeface="+mn-ea"/>
          <a:cs typeface="+mn-cs"/>
        </a:defRPr>
      </a:lvl4pPr>
      <a:lvl5pPr marL="1828754" indent="0" algn="ctr" defTabSz="914377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upload.wikimedia.org/wikipedia/commons/b/b7/Superdense_coding.png" TargetMode="Externa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hyperlink" Target="https://creativecommons.org/licenses/by-sa/3.0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reativecommons.org/licenses/by-sa/3.0/" TargetMode="External"/><Relationship Id="rId11" Type="http://schemas.openxmlformats.org/officeDocument/2006/relationships/image" Target="../media/image20.png"/><Relationship Id="rId5" Type="http://schemas.openxmlformats.org/officeDocument/2006/relationships/hyperlink" Target="http://es.wikipedia.org/wiki/archivo:bloch_sphere.svg" TargetMode="External"/><Relationship Id="rId10" Type="http://schemas.openxmlformats.org/officeDocument/2006/relationships/image" Target="../media/image19.png"/><Relationship Id="rId4" Type="http://schemas.openxmlformats.org/officeDocument/2006/relationships/image" Target="../media/image15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BEF834D6-64D9-4731-818C-A11632C5C9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Basics of Quantum Computing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F79987-1BE6-40E7-9182-4DFD5A0D03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cap="none" dirty="0">
                <a:solidFill>
                  <a:schemeClr val="bg1"/>
                </a:solidFill>
              </a:rPr>
              <a:t>Tyler Burkett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1F5B9A-9B18-4C9F-A5B5-8F1ECAE82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E3AD5C3-DE1F-4028-AC7E-32D82F9AD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CD742A7-2EDC-4575-83D3-A23349156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01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69AF52-9B95-4E3B-9EE5-325EEBAFA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A7B9C4-4B71-405B-9622-6A2D3F248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06355F-56E7-4362-B5B7-B99C9838A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10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1AC7CD4-0123-463C-B00E-1C7D278B8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Bell States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C46AFAC-6B7F-4C71-8090-5B94C307ACBD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4C9A5CF-BE3C-45A5-92E2-66C4E765A313}"/>
                  </a:ext>
                </a:extLst>
              </p:cNvPr>
              <p:cNvSpPr txBox="1"/>
              <p:nvPr/>
            </p:nvSpPr>
            <p:spPr>
              <a:xfrm>
                <a:off x="4359720" y="1492122"/>
                <a:ext cx="2593722" cy="47033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00</m:t>
                              </m:r>
                            </m:sub>
                          </m:sSub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⟩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00</m:t>
                              </m:r>
                            </m:e>
                          </m:d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⟩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n-US" sz="2400" b="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01</m:t>
                              </m:r>
                            </m:sub>
                          </m:sSub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⟩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01</m:t>
                              </m:r>
                            </m:e>
                          </m:d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⟩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n-US" sz="2400" b="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sub>
                          </m:sSub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⟩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00</m:t>
                              </m:r>
                            </m:e>
                          </m:d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begChr m:val="|"/>
                              <m:endChr m:val="⟩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sub>
                          </m:sSub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⟩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</m:d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begChr m:val="|"/>
                              <m:endChr m:val="⟩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n-US" sz="2400" b="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4C9A5CF-BE3C-45A5-92E2-66C4E765A3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9720" y="1492122"/>
                <a:ext cx="2593722" cy="470333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7270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621E3A-79CD-4A0A-8A2D-707E1D5E2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AB8204-F817-4B98-B945-2FED2928D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AE34BC-E5CC-4008-8F19-535480CEF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11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6E871FC-B2F3-469F-9F0C-C9390F9B4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on Qubits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86091196-0E1F-496D-A2D7-6E23A596DA5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cap="none" dirty="0"/>
                  <a:t>Operations on </a:t>
                </a:r>
                <a14:m>
                  <m:oMath xmlns:m="http://schemas.openxmlformats.org/officeDocument/2006/math">
                    <m:r>
                      <a:rPr lang="en-US" i="1" cap="none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cap="none" dirty="0"/>
                  <a:t> qubits can be described by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cap="none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0" cap="none" dirty="0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b="0" i="0" cap="none" dirty="0" smtClean="0">
                            <a:latin typeface="Cambria Math" panose="02040503050406030204" pitchFamily="18" charset="0"/>
                          </a:rPr>
                          <m:t>n</m:t>
                        </m:r>
                      </m:sup>
                    </m:sSup>
                    <m:r>
                      <a:rPr lang="en-US" b="0" i="1" cap="none" dirty="0" smtClean="0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b="0" i="1" cap="none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cap="none" dirty="0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cap="none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i="1" cap="none" dirty="0"/>
                  <a:t> </a:t>
                </a:r>
                <a:r>
                  <a:rPr lang="en-US" cap="none" dirty="0"/>
                  <a:t>matrices in </a:t>
                </a:r>
                <a14:m>
                  <m:oMath xmlns:m="http://schemas.openxmlformats.org/officeDocument/2006/math">
                    <m:r>
                      <a:rPr lang="en-US" i="1" cap="none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ℂ</m:t>
                    </m:r>
                  </m:oMath>
                </a14:m>
                <a:endParaRPr lang="en-US" cap="none" dirty="0"/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cap="none" dirty="0"/>
                  <a:t>Operations must be unitary;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𝑈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†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†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endParaRPr lang="en-US" cap="none" dirty="0"/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cap="none" dirty="0"/>
                  <a:t>Unitary implies</a:t>
                </a:r>
              </a:p>
              <a:p>
                <a:pPr marL="1142980" lvl="1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/>
                  <a:t>O</a:t>
                </a:r>
                <a:r>
                  <a:rPr lang="en-US" cap="none" dirty="0"/>
                  <a:t>perations must be reversible</a:t>
                </a:r>
              </a:p>
              <a:p>
                <a:pPr marL="1142980" lvl="1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/>
                  <a:t>Operations preserve norms of vectors they are applied to</a:t>
                </a:r>
                <a:endParaRPr lang="en-US" cap="none" dirty="0"/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cap="none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86091196-0E1F-496D-A2D7-6E23A596DA5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7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2A21E75-4C35-41AA-B457-0F0DCDFB15A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9104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D16A89-CCA7-4C10-93B9-13F2D7B88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5B8BD1-DF59-4C78-8708-46C35C6D5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F8F8B-0D6A-464A-AA4E-2E0085A41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12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8661F9-C106-4E24-96BB-F7FC9AC8D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Classical Operations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7214F6F-7E05-4C29-909B-850FD9B80C7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65C729-76A9-4E2E-BB62-F02D0AD210E3}"/>
              </a:ext>
            </a:extLst>
          </p:cNvPr>
          <p:cNvSpPr txBox="1"/>
          <p:nvPr/>
        </p:nvSpPr>
        <p:spPr>
          <a:xfrm>
            <a:off x="2180977" y="1854637"/>
            <a:ext cx="1757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NOT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81D3B4-64A6-4BBA-89CE-34887BCC350B}"/>
              </a:ext>
            </a:extLst>
          </p:cNvPr>
          <p:cNvSpPr txBox="1"/>
          <p:nvPr/>
        </p:nvSpPr>
        <p:spPr>
          <a:xfrm>
            <a:off x="7592990" y="1828114"/>
            <a:ext cx="1806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XOR (CNOT)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5D224BF-01D1-41EE-9CFD-14A7FD517B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884" y="3284786"/>
            <a:ext cx="2106800" cy="73215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8BA31C3-D750-48DC-B6C3-D1E39599AF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1757" y="2443025"/>
            <a:ext cx="2486372" cy="19719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4AF248E-51B7-4215-A7C1-08239495185D}"/>
                  </a:ext>
                </a:extLst>
              </p:cNvPr>
              <p:cNvSpPr txBox="1"/>
              <p:nvPr/>
            </p:nvSpPr>
            <p:spPr>
              <a:xfrm>
                <a:off x="1660123" y="5014026"/>
                <a:ext cx="2831977" cy="10774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i="1" dirty="0"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=|0⟩⟨1|+|1⟩⟨0|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4AF248E-51B7-4215-A7C1-0823949518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0123" y="5014026"/>
                <a:ext cx="2831977" cy="1077474"/>
              </a:xfrm>
              <a:prstGeom prst="rect">
                <a:avLst/>
              </a:prstGeom>
              <a:blipFill>
                <a:blip r:embed="rId4"/>
                <a:stretch>
                  <a:fillRect b="-85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7EB02CB-30BC-412F-B824-26764568B948}"/>
                  </a:ext>
                </a:extLst>
              </p:cNvPr>
              <p:cNvSpPr txBox="1"/>
              <p:nvPr/>
            </p:nvSpPr>
            <p:spPr>
              <a:xfrm>
                <a:off x="6171125" y="4513966"/>
                <a:ext cx="4647635" cy="18222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⟩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  <m:d>
                      <m:dPr>
                        <m:begChr m:val="⟨"/>
                        <m:endChr m:val="|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⊗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𝐼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d>
                      <m:dPr>
                        <m:begChr m:val="|"/>
                        <m:endChr m:val="⟩"/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e>
                    </m:d>
                    <m:d>
                      <m:dPr>
                        <m:begChr m:val="⟨"/>
                        <m:endChr m:val="|"/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⊗</m:t>
                    </m:r>
                  </m:oMath>
                </a14:m>
                <a:r>
                  <a:rPr lang="en-US" sz="2400" dirty="0"/>
                  <a:t> NOT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7EB02CB-30BC-412F-B824-26764568B9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1125" y="4513966"/>
                <a:ext cx="4647635" cy="1822294"/>
              </a:xfrm>
              <a:prstGeom prst="rect">
                <a:avLst/>
              </a:prstGeom>
              <a:blipFill>
                <a:blip r:embed="rId5"/>
                <a:stretch>
                  <a:fillRect b="-70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931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D16A89-CCA7-4C10-93B9-13F2D7B88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5B8BD1-DF59-4C78-8708-46C35C6D5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F8F8B-0D6A-464A-AA4E-2E0085A41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13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8661F9-C106-4E24-96BB-F7FC9AC8D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Classical Operations (Cont.)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7214F6F-7E05-4C29-909B-850FD9B80C7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9CFD4B-E3D2-428C-830D-41FA815E3042}"/>
              </a:ext>
            </a:extLst>
          </p:cNvPr>
          <p:cNvSpPr txBox="1"/>
          <p:nvPr/>
        </p:nvSpPr>
        <p:spPr>
          <a:xfrm>
            <a:off x="1511184" y="1736748"/>
            <a:ext cx="2352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AND (Toffoli/CCNOT)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021E17-DF68-4AC7-AA49-96379861BB89}"/>
              </a:ext>
            </a:extLst>
          </p:cNvPr>
          <p:cNvSpPr txBox="1"/>
          <p:nvPr/>
        </p:nvSpPr>
        <p:spPr>
          <a:xfrm>
            <a:off x="7785503" y="1693318"/>
            <a:ext cx="1652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OR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202F26A6-37B5-4A6A-8858-024687DF3F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4004" y="2153974"/>
            <a:ext cx="3255627" cy="179242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92EA5D9-739E-4509-9386-315F1265B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5148" y="2203161"/>
            <a:ext cx="1919248" cy="175058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2A97D3E-EE79-47B4-8D5C-369ABD2FF42D}"/>
                  </a:ext>
                </a:extLst>
              </p:cNvPr>
              <p:cNvSpPr txBox="1"/>
              <p:nvPr/>
            </p:nvSpPr>
            <p:spPr>
              <a:xfrm>
                <a:off x="1295483" y="4114418"/>
                <a:ext cx="2974513" cy="215281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8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2A97D3E-EE79-47B4-8D5C-369ABD2FF4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483" y="4114418"/>
                <a:ext cx="2974513" cy="215281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BDFEC5E-206D-4C54-B094-B225C00AD06B}"/>
                  </a:ext>
                </a:extLst>
              </p:cNvPr>
              <p:cNvSpPr txBox="1"/>
              <p:nvPr/>
            </p:nvSpPr>
            <p:spPr>
              <a:xfrm>
                <a:off x="1317221" y="3477952"/>
                <a:ext cx="38792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|0⟩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BDFEC5E-206D-4C54-B094-B225C00AD0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7221" y="3477952"/>
                <a:ext cx="387927" cy="307777"/>
              </a:xfrm>
              <a:prstGeom prst="rect">
                <a:avLst/>
              </a:prstGeom>
              <a:blipFill>
                <a:blip r:embed="rId5"/>
                <a:stretch>
                  <a:fillRect l="-20313" r="-20313" b="-3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B0E3F41-F044-4A70-9679-DA983EC2A99A}"/>
                  </a:ext>
                </a:extLst>
              </p:cNvPr>
              <p:cNvSpPr txBox="1"/>
              <p:nvPr/>
            </p:nvSpPr>
            <p:spPr>
              <a:xfrm>
                <a:off x="6596077" y="3477952"/>
                <a:ext cx="38792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|1⟩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B0E3F41-F044-4A70-9679-DA983EC2A9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077" y="3477952"/>
                <a:ext cx="387927" cy="307777"/>
              </a:xfrm>
              <a:prstGeom prst="rect">
                <a:avLst/>
              </a:prstGeom>
              <a:blipFill>
                <a:blip r:embed="rId6"/>
                <a:stretch>
                  <a:fillRect l="-20313" r="-20313" b="-3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1C09780-D517-4913-B2FE-A32BDD61F108}"/>
                  </a:ext>
                </a:extLst>
              </p:cNvPr>
              <p:cNvSpPr txBox="1"/>
              <p:nvPr/>
            </p:nvSpPr>
            <p:spPr>
              <a:xfrm>
                <a:off x="7124560" y="4088274"/>
                <a:ext cx="2974513" cy="215281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8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1C09780-D517-4913-B2FE-A32BDD61F1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4560" y="4088274"/>
                <a:ext cx="2974513" cy="215281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01981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60EEB3-D0BF-4A71-AF52-53D840893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FFB4FC-EC8E-4168-BD49-9A73031CC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417D0-664D-47D1-A55F-C03B47CFE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14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4C16A39-B7B4-4F22-A6EE-46424D392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Quantum Operations (Cont.)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753BA4F-F114-4067-9136-05BE35A7526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647B78-E875-4F20-A688-E843AB8B56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549" y="3054337"/>
            <a:ext cx="2924583" cy="10764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E5CB2A6-D477-4A97-919E-D7DA48EF35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8593" y="3030318"/>
            <a:ext cx="2819799" cy="112451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C997334-51BC-4C07-B79E-F223AF5397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4586" y="3080492"/>
            <a:ext cx="3153215" cy="99073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B8B5920-B283-42CC-A2E1-3C0FA0DBEC97}"/>
              </a:ext>
            </a:extLst>
          </p:cNvPr>
          <p:cNvSpPr txBox="1"/>
          <p:nvPr/>
        </p:nvSpPr>
        <p:spPr>
          <a:xfrm>
            <a:off x="1230385" y="2021747"/>
            <a:ext cx="1744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Hadamard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A0E969-CAAC-4A20-A1E2-0CC62471116E}"/>
              </a:ext>
            </a:extLst>
          </p:cNvPr>
          <p:cNvSpPr txBox="1"/>
          <p:nvPr/>
        </p:nvSpPr>
        <p:spPr>
          <a:xfrm>
            <a:off x="4917952" y="2021747"/>
            <a:ext cx="1921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Y-gate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1EB6F74-29D5-44C0-A753-2B26CA09E6C3}"/>
              </a:ext>
            </a:extLst>
          </p:cNvPr>
          <p:cNvSpPr txBox="1"/>
          <p:nvPr/>
        </p:nvSpPr>
        <p:spPr>
          <a:xfrm>
            <a:off x="8506153" y="2021747"/>
            <a:ext cx="225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Z-gate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F2F8CA2-2DC1-4C7E-B2FD-CC38E73AB699}"/>
                  </a:ext>
                </a:extLst>
              </p:cNvPr>
              <p:cNvSpPr txBox="1"/>
              <p:nvPr/>
            </p:nvSpPr>
            <p:spPr>
              <a:xfrm>
                <a:off x="697107" y="4794070"/>
                <a:ext cx="2868025" cy="15016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↦</m:t>
                      </m:r>
                      <m:d>
                        <m:dPr>
                          <m:begChr m:val="|"/>
                          <m:endChr m:val="⟩"/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</m:e>
                      </m:d>
                    </m:oMath>
                  </m:oMathPara>
                </a14:m>
                <a:endParaRPr lang="en-US" sz="2400" b="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↦</m:t>
                      </m:r>
                      <m:d>
                        <m:dPr>
                          <m:begChr m:val="|"/>
                          <m:endChr m:val="⟩"/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F2F8CA2-2DC1-4C7E-B2FD-CC38E73AB6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107" y="4794070"/>
                <a:ext cx="2868025" cy="1501630"/>
              </a:xfrm>
              <a:prstGeom prst="rect">
                <a:avLst/>
              </a:prstGeom>
              <a:blipFill>
                <a:blip r:embed="rId6"/>
                <a:stretch>
                  <a:fillRect b="-16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D56D9B0-807E-4469-9558-E608C2A6A172}"/>
                  </a:ext>
                </a:extLst>
              </p:cNvPr>
              <p:cNvSpPr txBox="1"/>
              <p:nvPr/>
            </p:nvSpPr>
            <p:spPr>
              <a:xfrm>
                <a:off x="4772253" y="4994228"/>
                <a:ext cx="2186730" cy="7184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D56D9B0-807E-4469-9558-E608C2A6A1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2253" y="4994228"/>
                <a:ext cx="2186730" cy="71846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87C8A3C-C643-44CA-B18A-AA789A443B51}"/>
                  </a:ext>
                </a:extLst>
              </p:cNvPr>
              <p:cNvSpPr txBox="1"/>
              <p:nvPr/>
            </p:nvSpPr>
            <p:spPr>
              <a:xfrm>
                <a:off x="8537827" y="4994227"/>
                <a:ext cx="2186730" cy="61581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87C8A3C-C643-44CA-B18A-AA789A443B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7827" y="4994227"/>
                <a:ext cx="2186730" cy="6158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30705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60EEB3-D0BF-4A71-AF52-53D840893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FFB4FC-EC8E-4168-BD49-9A73031CC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417D0-664D-47D1-A55F-C03B47CFE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15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4C16A39-B7B4-4F22-A6EE-46424D392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Quantum Operations (Cont.)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753BA4F-F114-4067-9136-05BE35A7526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8B5920-B283-42CC-A2E1-3C0FA0DBEC97}"/>
              </a:ext>
            </a:extLst>
          </p:cNvPr>
          <p:cNvSpPr txBox="1"/>
          <p:nvPr/>
        </p:nvSpPr>
        <p:spPr>
          <a:xfrm>
            <a:off x="1230385" y="2021747"/>
            <a:ext cx="1744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Rotate-X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A0E969-CAAC-4A20-A1E2-0CC62471116E}"/>
              </a:ext>
            </a:extLst>
          </p:cNvPr>
          <p:cNvSpPr txBox="1"/>
          <p:nvPr/>
        </p:nvSpPr>
        <p:spPr>
          <a:xfrm>
            <a:off x="5135460" y="2018053"/>
            <a:ext cx="1921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Rotate-Y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1EB6F74-29D5-44C0-A753-2B26CA09E6C3}"/>
              </a:ext>
            </a:extLst>
          </p:cNvPr>
          <p:cNvSpPr txBox="1"/>
          <p:nvPr/>
        </p:nvSpPr>
        <p:spPr>
          <a:xfrm>
            <a:off x="8834482" y="2017661"/>
            <a:ext cx="225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Rotate-Z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F2F8CA2-2DC1-4C7E-B2FD-CC38E73AB699}"/>
                  </a:ext>
                </a:extLst>
              </p:cNvPr>
              <p:cNvSpPr txBox="1"/>
              <p:nvPr/>
            </p:nvSpPr>
            <p:spPr>
              <a:xfrm>
                <a:off x="488070" y="4304616"/>
                <a:ext cx="3223945" cy="171271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40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func>
                                  <m:func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40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e>
                            </m:mr>
                            <m:m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func>
                                  <m:func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40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400" i="1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40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F2F8CA2-2DC1-4C7E-B2FD-CC38E73AB6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070" y="4304616"/>
                <a:ext cx="3223945" cy="17127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D56D9B0-807E-4469-9558-E608C2A6A172}"/>
                  </a:ext>
                </a:extLst>
              </p:cNvPr>
              <p:cNvSpPr txBox="1"/>
              <p:nvPr/>
            </p:nvSpPr>
            <p:spPr>
              <a:xfrm>
                <a:off x="4288374" y="4304616"/>
                <a:ext cx="3615250" cy="171271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US" sz="2400" b="0" i="0" smtClean="0">
                                        <a:latin typeface="Cambria Math" panose="02040503050406030204" pitchFamily="18" charset="0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400" b="0" i="0" smtClean="0">
                                        <a:latin typeface="Cambria Math" panose="02040503050406030204" pitchFamily="18" charset="0"/>
                                      </a:rPr>
                                      <m:t>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num>
                                          <m:den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400" i="1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400" i="1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40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24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400" b="0" i="1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400">
                                        <a:latin typeface="Cambria Math" panose="02040503050406030204" pitchFamily="18" charset="0"/>
                                      </a:rPr>
                                      <m:t>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4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sz="2400" i="1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num>
                                          <m:den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sz="2400" i="1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D56D9B0-807E-4469-9558-E608C2A6A1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8374" y="4304616"/>
                <a:ext cx="3615250" cy="171271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87C8A3C-C643-44CA-B18A-AA789A443B51}"/>
                  </a:ext>
                </a:extLst>
              </p:cNvPr>
              <p:cNvSpPr txBox="1"/>
              <p:nvPr/>
            </p:nvSpPr>
            <p:spPr>
              <a:xfrm>
                <a:off x="8735938" y="4708162"/>
                <a:ext cx="2447165" cy="6923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brk m:alnAt="7"/>
                                      </m:r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/2</m:t>
                                    </m:r>
                                  </m:sup>
                                </m:sSup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sSup>
                                  <m:sSup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m:rPr>
                                        <m:brk m:alnAt="7"/>
                                      </m:r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/2</m:t>
                                    </m:r>
                                  </m:sup>
                                </m:sSup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87C8A3C-C643-44CA-B18A-AA789A443B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35938" y="4708162"/>
                <a:ext cx="2447165" cy="69230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3F556BBE-BA85-4F0D-B18F-546ED10AED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476" y="2749158"/>
            <a:ext cx="3835135" cy="13190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3FE5C59-E54B-40BF-A316-09E34E8399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17220" y="2749158"/>
            <a:ext cx="3615250" cy="130635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41ECDBC-BF64-406B-961D-4104DDF27E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74391" y="2749158"/>
            <a:ext cx="3496307" cy="136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6796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648FE3-E37E-45E0-A57D-AB383F147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8C0071-A283-4057-9261-FC47352B4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A69B3C-5FB9-4D28-A2FC-5C5195C6F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16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8CBC06C-7654-4D59-86EC-40B788D45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Qubits Aren’t a Free Lunch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3E2515-E357-48B8-BDCB-0273C3D17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The fact that operations must be unitary puts restrictions bits don’t have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No cloning/No deleting theorem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9497DA2-E18E-4EEB-8942-5533D60AEF27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B07C427-CD11-41A9-9C67-BFDF9E7B8939}"/>
                  </a:ext>
                </a:extLst>
              </p:cNvPr>
              <p:cNvSpPr txBox="1"/>
              <p:nvPr/>
            </p:nvSpPr>
            <p:spPr>
              <a:xfrm>
                <a:off x="1487198" y="4657165"/>
                <a:ext cx="266348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𝑈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(|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𝜙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⟩|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𝜓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⟩)=|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𝜙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⟩|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𝜙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⟩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B07C427-CD11-41A9-9C67-BFDF9E7B89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7198" y="4657165"/>
                <a:ext cx="2663486" cy="369332"/>
              </a:xfrm>
              <a:prstGeom prst="rect">
                <a:avLst/>
              </a:prstGeom>
              <a:blipFill>
                <a:blip r:embed="rId3"/>
                <a:stretch>
                  <a:fillRect l="-2059" r="-3204" b="-360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CB2DCE4-4445-4514-86E0-1D8A344C54A1}"/>
                  </a:ext>
                </a:extLst>
              </p:cNvPr>
              <p:cNvSpPr txBox="1"/>
              <p:nvPr/>
            </p:nvSpPr>
            <p:spPr>
              <a:xfrm>
                <a:off x="7592990" y="4657165"/>
                <a:ext cx="261251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𝑈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(|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𝜙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⟩|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𝜙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⟩)=|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𝜙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⟩|0⟩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CB2DCE4-4445-4514-86E0-1D8A344C54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2990" y="4657165"/>
                <a:ext cx="2612510" cy="369332"/>
              </a:xfrm>
              <a:prstGeom prst="rect">
                <a:avLst/>
              </a:prstGeom>
              <a:blipFill>
                <a:blip r:embed="rId4"/>
                <a:stretch>
                  <a:fillRect l="-2103" r="-3505" b="-360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03406DCD-4DA0-4227-82E1-15085E829E31}"/>
              </a:ext>
            </a:extLst>
          </p:cNvPr>
          <p:cNvSpPr txBox="1"/>
          <p:nvPr/>
        </p:nvSpPr>
        <p:spPr>
          <a:xfrm>
            <a:off x="1649047" y="4013535"/>
            <a:ext cx="2339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Cloning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00AE8E-8DB4-4D5F-9F99-6CE6D78389BF}"/>
              </a:ext>
            </a:extLst>
          </p:cNvPr>
          <p:cNvSpPr txBox="1"/>
          <p:nvPr/>
        </p:nvSpPr>
        <p:spPr>
          <a:xfrm>
            <a:off x="7781210" y="4013535"/>
            <a:ext cx="2221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Deleting</a:t>
            </a:r>
          </a:p>
        </p:txBody>
      </p:sp>
    </p:spTree>
    <p:extLst>
      <p:ext uri="{BB962C8B-B14F-4D97-AF65-F5344CB8AC3E}">
        <p14:creationId xmlns:p14="http://schemas.microsoft.com/office/powerpoint/2010/main" val="330185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06057D-E7C4-49CC-BC4F-318C8F706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2056ED-212E-4216-BEB4-6721EE0FC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8EB083-A1E0-4F4F-9833-8E8592A64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17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303A6EE-CC66-478B-B4B6-8AD1AC082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Superdense Coding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F55C248-0A80-446B-96F1-91388E5D5AE7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1C4DC2-E261-4A14-BDB7-44764CBA2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378" y="1753184"/>
            <a:ext cx="6330219" cy="418121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A5D592B-4B61-446A-B9A9-A400F030F801}"/>
              </a:ext>
            </a:extLst>
          </p:cNvPr>
          <p:cNvSpPr txBox="1"/>
          <p:nvPr/>
        </p:nvSpPr>
        <p:spPr>
          <a:xfrm>
            <a:off x="5281386" y="6084798"/>
            <a:ext cx="1757211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 dirty="0">
                <a:solidFill>
                  <a:schemeClr val="bg1"/>
                </a:solidFill>
                <a:hlinkClick r:id="rId3" tooltip="http://es.wikipedia.org/wiki/archivo:bloch_sphere.sv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 </a:t>
            </a:r>
            <a:r>
              <a:rPr lang="en-US" sz="700" dirty="0">
                <a:solidFill>
                  <a:schemeClr val="bg1"/>
                </a:solidFill>
              </a:rPr>
              <a:t>is licensed under </a:t>
            </a:r>
            <a:r>
              <a:rPr lang="en-US" sz="700" dirty="0">
                <a:solidFill>
                  <a:schemeClr val="bg1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US" sz="7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1B15E050-1F69-4CE7-9167-3BA0F4178C8A}"/>
                  </a:ext>
                </a:extLst>
              </p:cNvPr>
              <p:cNvSpPr txBox="1"/>
              <p:nvPr/>
            </p:nvSpPr>
            <p:spPr>
              <a:xfrm>
                <a:off x="7199790" y="2560569"/>
                <a:ext cx="4721855" cy="22159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⊗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d>
                        <m:dPr>
                          <m:begChr m:val="|"/>
                          <m:endChr m:val="⟩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d>
                        <m:dPr>
                          <m:begChr m:val="|"/>
                          <m:endChr m:val="⟩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00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400" b="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⊗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d>
                        <m:dPr>
                          <m:begChr m:val="|"/>
                          <m:endChr m:val="⟩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d>
                        <m:dPr>
                          <m:begChr m:val="|"/>
                          <m:endChr m:val="⟩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400" b="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⊗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  <m:d>
                        <m:dPr>
                          <m:begChr m:val="|"/>
                          <m:endChr m:val="⟩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d>
                        <m:dPr>
                          <m:begChr m:val="|"/>
                          <m:endChr m:val="⟩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4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𝑋𝑍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⊗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𝐼</m:t>
                          </m:r>
                        </m:e>
                      </m:d>
                      <m:d>
                        <m:dPr>
                          <m:begChr m:val="|"/>
                          <m:endChr m:val="⟩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00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d>
                        <m:dPr>
                          <m:begChr m:val="|"/>
                          <m:endChr m:val="⟩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400" b="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1B15E050-1F69-4CE7-9167-3BA0F4178C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9790" y="2560569"/>
                <a:ext cx="4721855" cy="221599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416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2C42D7-EEF9-43B9-B97A-34DBCDBA5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FCD3AD-BEC8-413E-AB67-7446B5E83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BCCE81-9AF0-4F84-BB3A-C66F12C8E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18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6E015CF-0141-4592-8FC6-1B4F084BC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Quantum Teleportation</a:t>
            </a:r>
          </a:p>
        </p:txBody>
      </p:sp>
      <p:pic>
        <p:nvPicPr>
          <p:cNvPr id="10" name="Content Placeholder 9" descr="Diagram&#10;&#10;Description automatically generated">
            <a:extLst>
              <a:ext uri="{FF2B5EF4-FFF2-40B4-BE49-F238E27FC236}">
                <a16:creationId xmlns:a16="http://schemas.microsoft.com/office/drawing/2014/main" id="{274AF91D-DE0D-4D8F-AC0C-9D1575A716FD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094" y="1768801"/>
            <a:ext cx="6690798" cy="2804955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35BFB26-4EDB-49CF-912F-5FCB9432474B}"/>
                  </a:ext>
                </a:extLst>
              </p:cNvPr>
              <p:cNvSpPr txBox="1"/>
              <p:nvPr/>
            </p:nvSpPr>
            <p:spPr>
              <a:xfrm>
                <a:off x="2968108" y="2144713"/>
                <a:ext cx="671668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sz="3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𝜙</m:t>
                      </m:r>
                      <m:r>
                        <a:rPr lang="en-US" sz="3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⟩</m:t>
                      </m:r>
                    </m:oMath>
                  </m:oMathPara>
                </a14:m>
                <a:endParaRPr lang="en-US" sz="32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35BFB26-4EDB-49CF-912F-5FCB943247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8108" y="2144713"/>
                <a:ext cx="671668" cy="4924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39D631D-1788-4ED9-8C7C-934E66C90ECB}"/>
                  </a:ext>
                </a:extLst>
              </p:cNvPr>
              <p:cNvSpPr txBox="1"/>
              <p:nvPr/>
            </p:nvSpPr>
            <p:spPr>
              <a:xfrm>
                <a:off x="8683468" y="3816657"/>
                <a:ext cx="671668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sz="28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𝜙</m:t>
                      </m:r>
                      <m:r>
                        <a:rPr lang="en-US" sz="28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⟩</m:t>
                      </m:r>
                    </m:oMath>
                  </m:oMathPara>
                </a14:m>
                <a:endParaRPr lang="en-US" sz="28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39D631D-1788-4ED9-8C7C-934E66C90E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3468" y="3816657"/>
                <a:ext cx="671668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6CD0759-F5E5-486D-A977-72CCEA3380C4}"/>
              </a:ext>
            </a:extLst>
          </p:cNvPr>
          <p:cNvCxnSpPr/>
          <p:nvPr/>
        </p:nvCxnSpPr>
        <p:spPr>
          <a:xfrm>
            <a:off x="5211192" y="1400183"/>
            <a:ext cx="0" cy="3566160"/>
          </a:xfrm>
          <a:prstGeom prst="line">
            <a:avLst/>
          </a:prstGeom>
          <a:ln w="38100" cap="flat" cmpd="sng" algn="ctr">
            <a:solidFill>
              <a:srgbClr val="00206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DC37ECA-2F54-4585-8279-3BDDBE90923C}"/>
                  </a:ext>
                </a:extLst>
              </p:cNvPr>
              <p:cNvSpPr txBox="1"/>
              <p:nvPr/>
            </p:nvSpPr>
            <p:spPr>
              <a:xfrm>
                <a:off x="1723743" y="4771435"/>
                <a:ext cx="7855263" cy="179235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⟩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𝜙</m:t>
                              </m:r>
                            </m:e>
                          </m:d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⟩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00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𝐴𝐵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⟩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00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𝐶𝐴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begChr m:val="|"/>
                                      <m:endChr m:val="⟩"/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begChr m:val="|"/>
                                      <m:endChr m:val="⟩"/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⟩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𝐶𝐴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begChr m:val="|"/>
                                      <m:endChr m:val="⟩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begChr m:val="|"/>
                                      <m:endChr m:val="⟩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⟩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𝐶𝐴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begChr m:val="|"/>
                                      <m:endChr m:val="⟩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begChr m:val="|"/>
                                      <m:endChr m:val="⟩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⟩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𝐶𝐴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begChr m:val="|"/>
                                      <m:endChr m:val="⟩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begChr m:val="|"/>
                                      <m:endChr m:val="⟩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DC37ECA-2F54-4585-8279-3BDDBE9092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3743" y="4771435"/>
                <a:ext cx="7855263" cy="1792350"/>
              </a:xfrm>
              <a:prstGeom prst="rect">
                <a:avLst/>
              </a:prstGeom>
              <a:blipFill>
                <a:blip r:embed="rId5"/>
                <a:stretch>
                  <a:fillRect t="-3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0D90E865-1315-4EAA-A6DB-82F8A0E06BB1}"/>
              </a:ext>
            </a:extLst>
          </p:cNvPr>
          <p:cNvSpPr txBox="1"/>
          <p:nvPr/>
        </p:nvSpPr>
        <p:spPr>
          <a:xfrm>
            <a:off x="2490635" y="2171903"/>
            <a:ext cx="6924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</a:t>
            </a:r>
          </a:p>
          <a:p>
            <a:endParaRPr lang="en-US" sz="2800" dirty="0"/>
          </a:p>
          <a:p>
            <a:r>
              <a:rPr lang="en-US" sz="2800" dirty="0"/>
              <a:t>A</a:t>
            </a:r>
          </a:p>
          <a:p>
            <a:endParaRPr lang="en-US" sz="2800" dirty="0"/>
          </a:p>
          <a:p>
            <a:r>
              <a:rPr lang="en-US" sz="28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72868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C0130C-00A7-4616-94AB-33EBA61A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5747EB-E8E8-4040-BFB4-72B880C26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311CB8-0F89-4FA1-9798-4E1FDB5B0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19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449479C-A886-4E61-8F59-438AF0A8C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Applications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AE1191-2D4A-4745-816A-F7ED1C7B4C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Quantum Systems Simulations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Applications in AI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Quantum Random Walks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Quantum Support Vector Machines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cap="none" dirty="0"/>
              <a:t>Quantum Cryptography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Key Distribution</a:t>
            </a:r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dirty="0"/>
              <a:t>Eavesdropping Detection</a:t>
            </a:r>
            <a:endParaRPr lang="en-US" cap="none" dirty="0"/>
          </a:p>
          <a:p>
            <a:pPr marL="1142980" lvl="1" indent="-342900">
              <a:buFont typeface="Arial" panose="020B0604020202020204" pitchFamily="34" charset="0"/>
              <a:buChar char="•"/>
            </a:pPr>
            <a:r>
              <a:rPr lang="en-US" cap="none" dirty="0"/>
              <a:t>Integer Factoring Algorithms (Shor’s Algorithm)</a:t>
            </a:r>
            <a:br>
              <a:rPr lang="en-US" cap="none" dirty="0"/>
            </a:br>
            <a:endParaRPr lang="en-US" cap="non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68804C1-A2A1-4070-A634-E008BB8D845B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676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CE2BE-E342-4755-BD88-17FDF7B88F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5EBFF2-0CBF-4E0C-86D5-42D20D1524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5166E6-0AAE-4227-804F-C9B7412A3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FCA5A-B0AE-4688-856A-D35EF0AE1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DAF0EB-57E9-4018-82FF-CC655FA00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2</a:t>
            </a:fld>
            <a:endParaRPr lang="en-US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EE95FC79-8DB1-4906-8DEA-FEB0411D2A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32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6319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A09E5C-A7F6-47FE-8C3D-98E98EE40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AA91B7-D898-49C1-B9A6-91483C5C3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59C026-3EE3-4839-AC9B-3AAC3858B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20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525616C-8BB2-494F-B1EE-4FBBA9D46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Recommended Reading &amp; Tools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9F72EA-C83C-45E2-BA7D-D04DE313B7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cap="none" dirty="0"/>
              <a:t>Quantum Algorithm Implementations For Beginners, </a:t>
            </a:r>
            <a:r>
              <a:rPr lang="en-US" sz="2000" cap="none" dirty="0" err="1"/>
              <a:t>Abhijith</a:t>
            </a:r>
            <a:r>
              <a:rPr lang="en-US" sz="2000" cap="none" dirty="0"/>
              <a:t> J. et al.</a:t>
            </a:r>
          </a:p>
          <a:p>
            <a:pPr>
              <a:lnSpc>
                <a:spcPct val="150000"/>
              </a:lnSpc>
            </a:pPr>
            <a:endParaRPr lang="en-US" sz="2000" cap="none" dirty="0"/>
          </a:p>
          <a:p>
            <a:pPr>
              <a:lnSpc>
                <a:spcPct val="150000"/>
              </a:lnSpc>
            </a:pPr>
            <a:r>
              <a:rPr lang="en-US" sz="2000" cap="none" dirty="0"/>
              <a:t>Quantum Computation and Quantum Information, Michael A. Nielsen &amp; Isaac L. Chuang</a:t>
            </a:r>
            <a:br>
              <a:rPr lang="en-US" sz="2000" cap="none" dirty="0"/>
            </a:br>
            <a:endParaRPr lang="en-US" sz="2000" cap="none" dirty="0"/>
          </a:p>
          <a:p>
            <a:pPr>
              <a:lnSpc>
                <a:spcPct val="150000"/>
              </a:lnSpc>
            </a:pPr>
            <a:r>
              <a:rPr lang="en-US" sz="2000" cap="none" dirty="0"/>
              <a:t>A Course in Quantum Computing (for the Community College) Volume 1, </a:t>
            </a:r>
            <a:r>
              <a:rPr lang="en-US" sz="2000" cap="none" dirty="0" err="1"/>
              <a:t>Micheal</a:t>
            </a:r>
            <a:r>
              <a:rPr lang="en-US" sz="2000" cap="none" dirty="0"/>
              <a:t> </a:t>
            </a:r>
            <a:r>
              <a:rPr lang="en-US" sz="2000" cap="none" dirty="0" err="1"/>
              <a:t>Loceff</a:t>
            </a:r>
            <a:endParaRPr lang="en-US" sz="2000" cap="none" dirty="0"/>
          </a:p>
          <a:p>
            <a:pPr>
              <a:lnSpc>
                <a:spcPct val="150000"/>
              </a:lnSpc>
            </a:pPr>
            <a:endParaRPr lang="en-US" sz="2000" cap="none" dirty="0"/>
          </a:p>
          <a:p>
            <a:pPr>
              <a:lnSpc>
                <a:spcPct val="150000"/>
              </a:lnSpc>
            </a:pPr>
            <a:r>
              <a:rPr lang="en-US" sz="2000" cap="none" dirty="0"/>
              <a:t>IBM Quantum Composer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E43D925-5707-45CE-909B-AF8007932C3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001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AED3FD7-BE3B-4CD7-A04F-ECEC0885D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CCC6B6-5E2B-41AA-928A-2677B7F47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4605A6-E475-4454-8AB1-1DE727F4F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48BBFF0-F158-49D5-9396-267139C7C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Qubit?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A6AC8F-8DCF-4029-AC72-6A9865E65D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Based on some quantum system with a binary set of states when measured</a:t>
            </a:r>
          </a:p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Can store 0 and 1 like a regular bit</a:t>
            </a:r>
          </a:p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Can also be in a </a:t>
            </a:r>
            <a:r>
              <a:rPr lang="en-US" i="1" cap="none" dirty="0"/>
              <a:t>superposition</a:t>
            </a:r>
            <a:r>
              <a:rPr lang="en-US" cap="none" dirty="0"/>
              <a:t> of 0 and 1</a:t>
            </a:r>
            <a:endParaRPr lang="en-US" i="1" cap="none" dirty="0"/>
          </a:p>
          <a:p>
            <a:pPr marL="342900" indent="-3429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cap="none" dirty="0"/>
              <a:t>Measuring a qubit causes it to </a:t>
            </a:r>
            <a:r>
              <a:rPr lang="en-US" i="1" cap="none" dirty="0"/>
              <a:t>collapse</a:t>
            </a:r>
            <a:r>
              <a:rPr lang="en-US" cap="none" dirty="0"/>
              <a:t> into either a 0 or 1 if its in a superposition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D540B9C-B779-441A-AC0C-63111D390F4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416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BE75B5-ED00-4CFE-B7B9-19FEA6E63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3A0D87-1AAE-49B2-AE04-0B59CD744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6A916B-66B6-4388-A7FD-D24C14961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FFFC231-53CC-43A7-9CE8-CF54BF690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Dirac (Bra-</a:t>
            </a:r>
            <a:r>
              <a:rPr lang="en-US" dirty="0" err="1"/>
              <a:t>Ket</a:t>
            </a:r>
            <a:r>
              <a:rPr lang="en-US" dirty="0"/>
              <a:t>) Notation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665173A-D3BD-4A05-8F85-2B83EB3A1C83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09B0F9-A114-45CD-9509-4C7973888753}"/>
              </a:ext>
            </a:extLst>
          </p:cNvPr>
          <p:cNvSpPr txBox="1"/>
          <p:nvPr/>
        </p:nvSpPr>
        <p:spPr>
          <a:xfrm>
            <a:off x="708378" y="4109770"/>
            <a:ext cx="526898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b="0" dirty="0"/>
              <a:t>Bra</a:t>
            </a:r>
            <a:endParaRPr 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A5C01EE-10F4-48EB-BF95-FC9E6D3B1E24}"/>
                  </a:ext>
                </a:extLst>
              </p:cNvPr>
              <p:cNvSpPr txBox="1"/>
              <p:nvPr/>
            </p:nvSpPr>
            <p:spPr>
              <a:xfrm>
                <a:off x="5677552" y="3736835"/>
                <a:ext cx="6391358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sup>
                      </m:sSup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d>
                        <m:dPr>
                          <m:begChr m:val="⟨"/>
                          <m:endChr m:val="|"/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𝜙</m:t>
                          </m:r>
                        </m:e>
                      </m: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⟩"/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𝜙</m:t>
                              </m:r>
                            </m:e>
                          </m:d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A5C01EE-10F4-48EB-BF95-FC9E6D3B1E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7552" y="3736835"/>
                <a:ext cx="6391358" cy="55399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9C18532-1E5B-4959-BC76-7CAAC39B4B8D}"/>
                  </a:ext>
                </a:extLst>
              </p:cNvPr>
              <p:cNvSpPr txBox="1"/>
              <p:nvPr/>
            </p:nvSpPr>
            <p:spPr>
              <a:xfrm>
                <a:off x="6702803" y="1783892"/>
                <a:ext cx="3917658" cy="14652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𝜙</m:t>
                          </m:r>
                        </m:e>
                      </m: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9C18532-1E5B-4959-BC76-7CAAC39B4B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2803" y="1783892"/>
                <a:ext cx="3917658" cy="146520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75F27332-6BED-4C40-B76E-4BED7879432E}"/>
              </a:ext>
            </a:extLst>
          </p:cNvPr>
          <p:cNvSpPr txBox="1"/>
          <p:nvPr/>
        </p:nvSpPr>
        <p:spPr>
          <a:xfrm>
            <a:off x="708378" y="2245952"/>
            <a:ext cx="5268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/>
              <a:t>Ket</a:t>
            </a:r>
            <a:endParaRPr 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76D40FB-2353-4FEE-91BA-E2240E7CB37A}"/>
                  </a:ext>
                </a:extLst>
              </p:cNvPr>
              <p:cNvSpPr txBox="1"/>
              <p:nvPr/>
            </p:nvSpPr>
            <p:spPr>
              <a:xfrm>
                <a:off x="5677552" y="4763304"/>
                <a:ext cx="6391358" cy="6606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ℂ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sup>
                      </m:sSup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d>
                        <m:dPr>
                          <m:begChr m:val="⟨"/>
                          <m:endChr m:val="|"/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𝜙</m:t>
                          </m:r>
                        </m:e>
                      </m: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⟩"/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𝜙</m:t>
                              </m:r>
                            </m:e>
                          </m:d>
                        </m:e>
                        <m:sup>
                          <m:r>
                            <a:rPr lang="en-US" sz="3600" i="1">
                              <a:latin typeface="Cambria Math" panose="02040503050406030204" pitchFamily="18" charset="0"/>
                            </a:rPr>
                            <m:t>†</m:t>
                          </m:r>
                        </m:sup>
                      </m:sSup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US" sz="3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3600" b="0" i="1" smtClean="0">
                                        <a:latin typeface="Cambria Math" panose="02040503050406030204" pitchFamily="18" charset="0"/>
                                      </a:rPr>
                                      <m:t>𝛼</m:t>
                                    </m:r>
                                  </m:e>
                                  <m:sup>
                                    <m:r>
                                      <a:rPr lang="en-US" sz="3600" b="0" i="1" smtClean="0"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</m:sup>
                                </m:sSup>
                              </m:e>
                              <m:e>
                                <m:sSup>
                                  <m:sSupPr>
                                    <m:ctrlPr>
                                      <a:rPr lang="en-US" sz="3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3600" b="0" i="1" smtClean="0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p>
                                    <m:r>
                                      <a:rPr lang="en-US" sz="3600" b="0" i="1" smtClean="0"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</m:sup>
                                </m:sSup>
                              </m:e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76D40FB-2353-4FEE-91BA-E2240E7CB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7552" y="4763304"/>
                <a:ext cx="6391358" cy="6606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804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BE75B5-ED00-4CFE-B7B9-19FEA6E63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3A0D87-1AAE-49B2-AE04-0B59CD744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6A916B-66B6-4388-A7FD-D24C14961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FFFC231-53CC-43A7-9CE8-CF54BF690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Dirac (Bra-</a:t>
            </a:r>
            <a:r>
              <a:rPr lang="en-US" dirty="0" err="1"/>
              <a:t>Ket</a:t>
            </a:r>
            <a:r>
              <a:rPr lang="en-US" dirty="0"/>
              <a:t>) Notation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BBDD19B-2615-43E2-B4FF-E752DF3F45D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9C18532-1E5B-4959-BC76-7CAAC39B4B8D}"/>
                  </a:ext>
                </a:extLst>
              </p:cNvPr>
              <p:cNvSpPr txBox="1"/>
              <p:nvPr/>
            </p:nvSpPr>
            <p:spPr>
              <a:xfrm>
                <a:off x="3363986" y="1628595"/>
                <a:ext cx="8828014" cy="11600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⟨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𝜙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begChr m:val="|"/>
                          <m:endChr m:val="⟩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𝜙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sSup>
                                      <m:sSupPr>
                                        <m:ctrlPr>
                                          <a:rPr lang="en-US" sz="28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800" b="0" i="1" smtClean="0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p>
                                        <m:r>
                                          <a:rPr lang="en-US" sz="2800" b="0" i="1" smtClean="0"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  <m:sup>
                                    <m:r>
                                      <m:rPr>
                                        <m:brk m:alnAt="7"/>
                                      </m:rP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</m:sup>
                                </m:sSup>
                              </m:e>
                              <m:e>
                                <m:sSup>
                                  <m:sSupPr>
                                    <m:ctrlP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i="1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p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′∗</m:t>
                                    </m:r>
                                  </m:sup>
                                </m:sSup>
                              </m:e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′∗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′∗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+⋯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9C18532-1E5B-4959-BC76-7CAAC39B4B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3986" y="1628595"/>
                <a:ext cx="8828014" cy="11600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A74B9F3-CF8D-42FB-BD12-1A3B1D296FCD}"/>
                  </a:ext>
                </a:extLst>
              </p:cNvPr>
              <p:cNvSpPr txBox="1"/>
              <p:nvPr/>
            </p:nvSpPr>
            <p:spPr>
              <a:xfrm>
                <a:off x="3363985" y="2970664"/>
                <a:ext cx="8828015" cy="12929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d>
                      <m:dPr>
                        <m:begChr m:val="|"/>
                        <m:endChr m:val="⟩"/>
                        <m:ctrlPr>
                          <a:rPr 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𝜙</m:t>
                        </m:r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⟨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𝜙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′|=</m:t>
                    </m:r>
                    <m:d>
                      <m:dPr>
                        <m:begChr m:val="["/>
                        <m:endChr m:val="]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</m:e>
                          </m:mr>
                          <m:m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𝛽</m:t>
                              </m:r>
                            </m:e>
                          </m:mr>
                          <m:m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⋮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sSup>
                                    <m:sSupPr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𝛼</m:t>
                                      </m:r>
                                    </m:e>
                                    <m:sup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  <m:sup>
                                  <m:r>
                                    <m:rPr>
                                      <m:brk m:alnAt="7"/>
                                    </m:rPr>
                                    <a:rPr lang="en-US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  <m:e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′∗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⋯</m:t>
                              </m:r>
                            </m:e>
                          </m:mr>
                        </m:m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  <m:sSup>
                                <m:sSup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p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′∗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′∗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⋯</m:t>
                              </m:r>
                            </m:e>
                          </m:mr>
                          <m:m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𝛽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′∗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𝛽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′∗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⋯</m:t>
                              </m:r>
                            </m:e>
                          </m:mr>
                          <m:m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⋮</m:t>
                              </m:r>
                            </m:e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⋮</m:t>
                              </m:r>
                            </m:e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⋱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A74B9F3-CF8D-42FB-BD12-1A3B1D296F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3985" y="2970664"/>
                <a:ext cx="8828015" cy="129291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12221FFD-52BC-45BD-BDD7-C70F37615270}"/>
              </a:ext>
            </a:extLst>
          </p:cNvPr>
          <p:cNvSpPr txBox="1"/>
          <p:nvPr/>
        </p:nvSpPr>
        <p:spPr>
          <a:xfrm>
            <a:off x="83890" y="1998060"/>
            <a:ext cx="32800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Inner Product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BC910E7-AF80-49FB-956A-D6EC3670869A}"/>
              </a:ext>
            </a:extLst>
          </p:cNvPr>
          <p:cNvSpPr txBox="1"/>
          <p:nvPr/>
        </p:nvSpPr>
        <p:spPr>
          <a:xfrm>
            <a:off x="83890" y="3426811"/>
            <a:ext cx="32800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Outer Product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847060-6A25-4959-A22F-60907A86575C}"/>
              </a:ext>
            </a:extLst>
          </p:cNvPr>
          <p:cNvSpPr txBox="1"/>
          <p:nvPr/>
        </p:nvSpPr>
        <p:spPr>
          <a:xfrm>
            <a:off x="0" y="5053342"/>
            <a:ext cx="32800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Tensor Product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421A315-E50A-4EC1-9FB5-71A71F8F489B}"/>
                  </a:ext>
                </a:extLst>
              </p:cNvPr>
              <p:cNvSpPr txBox="1"/>
              <p:nvPr/>
            </p:nvSpPr>
            <p:spPr>
              <a:xfrm>
                <a:off x="3363985" y="4260309"/>
                <a:ext cx="8828015" cy="22163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𝜙</m:t>
                          </m:r>
                        </m:e>
                      </m:d>
                      <m:d>
                        <m:dPr>
                          <m:begChr m:val="|"/>
                          <m:endChr m:val="⟩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𝜙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⟩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𝜙</m:t>
                          </m:r>
                          <m:sSup>
                            <m:sSup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𝜙</m:t>
                              </m:r>
                            </m:e>
                            <m:sup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⊗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𝛼</m:t>
                                </m:r>
                                <m:sSup>
                                  <m:sSupPr>
                                    <m:ctrlPr>
                                      <a:rPr lang="en-US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𝛼</m:t>
                                    </m:r>
                                  </m:e>
                                  <m:sup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mr>
                            <m:m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𝛼</m:t>
                                </m:r>
                                <m:sSup>
                                  <m:sSupPr>
                                    <m:ctrlPr>
                                      <a:rPr lang="en-US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p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mr>
                            <m:m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𝛽</m:t>
                                </m:r>
                                <m:sSup>
                                  <m:sSupPr>
                                    <m:ctrlPr>
                                      <a:rPr lang="en-US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𝛼</m:t>
                                    </m:r>
                                  </m:e>
                                  <m:sup>
                                    <m:r>
                                      <a:rPr lang="en-US" sz="2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mr>
                            <m:m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𝛽</m:t>
                                </m:r>
                                <m:sSup>
                                  <m:sSupPr>
                                    <m:ctrlPr>
                                      <a:rPr lang="en-US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p>
                                    <m:r>
                                      <a:rPr lang="en-US" sz="2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</m:mr>
                            <m:mr>
                              <m:e>
                                <m:r>
                                  <a:rPr lang="en-US" sz="28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421A315-E50A-4EC1-9FB5-71A71F8F48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3985" y="4260309"/>
                <a:ext cx="8828015" cy="22163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2799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12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BE75B5-ED00-4CFE-B7B9-19FEA6E63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3A0D87-1AAE-49B2-AE04-0B59CD744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6A916B-66B6-4388-A7FD-D24C14961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6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FFFC231-53CC-43A7-9CE8-CF54BF690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Dirac (Bra-</a:t>
            </a:r>
            <a:r>
              <a:rPr lang="en-US" dirty="0" err="1"/>
              <a:t>Ket</a:t>
            </a:r>
            <a:r>
              <a:rPr lang="en-US" dirty="0"/>
              <a:t>) Notation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570A2F5-FDC7-4D9D-B59C-47A57345A174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7529C9D-4ECE-4D29-AE21-04BBC2AA169A}"/>
                  </a:ext>
                </a:extLst>
              </p:cNvPr>
              <p:cNvSpPr txBox="1"/>
              <p:nvPr/>
            </p:nvSpPr>
            <p:spPr>
              <a:xfrm>
                <a:off x="-1" y="3057582"/>
                <a:ext cx="12192001" cy="15953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⟨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𝜓</m:t>
                      </m:r>
                      <m:d>
                        <m:dPr>
                          <m:begChr m:val="|"/>
                          <m:endChr m:val="⟩"/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𝜙</m:t>
                          </m:r>
                        </m:e>
                      </m: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3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</m:e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3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3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US" sz="3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  <m:r>
                                      <a:rPr lang="en-US" sz="3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3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3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3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3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10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3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36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3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36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𝛼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3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3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7529C9D-4ECE-4D29-AE21-04BBC2AA16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3057582"/>
                <a:ext cx="12192001" cy="159530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4267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6820FF3-494C-46CD-A6E7-DF901D4A2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dirty="0"/>
              <a:t>Qubit Representation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>
                <a:extLst>
                  <a:ext uri="{FF2B5EF4-FFF2-40B4-BE49-F238E27FC236}">
                    <a16:creationId xmlns:a16="http://schemas.microsoft.com/office/drawing/2014/main" id="{B7D6E768-E5C8-419D-A119-DD43E7941497}"/>
                  </a:ext>
                </a:extLst>
              </p:cNvPr>
              <p:cNvSpPr>
                <a:spLocks noGrp="1"/>
              </p:cNvSpPr>
              <p:nvPr>
                <p:ph type="body" sz="half" idx="2"/>
              </p:nvPr>
            </p:nvSpPr>
            <p:spPr/>
            <p:txBody>
              <a:bodyPr>
                <a:normAutofit/>
              </a:bodyPr>
              <a:lstStyle/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800" cap="none" dirty="0">
                    <a:latin typeface="+mn-lt"/>
                  </a:rPr>
                  <a:t>Value represented by a vector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cap="none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 cap="none" smtClean="0">
                            <a:latin typeface="Cambria Math" panose="02040503050406030204" pitchFamily="18" charset="0"/>
                          </a:rPr>
                          <m:t>ℂ</m:t>
                        </m:r>
                      </m:e>
                      <m:sup>
                        <m:r>
                          <a:rPr lang="en-US" sz="2800" b="0" i="1" cap="none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800" cap="none" dirty="0">
                  <a:latin typeface="+mn-lt"/>
                </a:endParaRP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800" cap="none" dirty="0">
                    <a:latin typeface="+mn-lt"/>
                  </a:rPr>
                  <a:t>Normalized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sz="2800" cap="none" dirty="0">
                    <a:latin typeface="+mn-lt"/>
                  </a:rPr>
                  <a:t>First coefficient is always taken to be real</a:t>
                </a:r>
              </a:p>
            </p:txBody>
          </p:sp>
        </mc:Choice>
        <mc:Fallback xmlns="">
          <p:sp>
            <p:nvSpPr>
              <p:cNvPr id="11" name="Content Placeholder 10">
                <a:extLst>
                  <a:ext uri="{FF2B5EF4-FFF2-40B4-BE49-F238E27FC236}">
                    <a16:creationId xmlns:a16="http://schemas.microsoft.com/office/drawing/2014/main" id="{B7D6E768-E5C8-419D-A119-DD43E794149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2"/>
              </p:nvPr>
            </p:nvSpPr>
            <p:spPr>
              <a:blipFill>
                <a:blip r:embed="rId3"/>
                <a:stretch>
                  <a:fillRect l="-2069" t="-2880" r="-31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59CA11-C8FD-48DF-9CA1-95A4C1F9E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/>
              <a:t>11/3/2021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20228B-6B2C-41E7-A303-FEA4DB2BC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B787B5-5694-4651-AE1D-70E996E1A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1FBE4255-D11B-4A32-920A-4FE1B4F2FB63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  <p:pic>
        <p:nvPicPr>
          <p:cNvPr id="10" name="Picture 9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AAFD3271-1621-419A-858A-B4445F05B2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084059" y="528321"/>
            <a:ext cx="5012766" cy="5332730"/>
          </a:xfrm>
          <a:prstGeom prst="rect">
            <a:avLst/>
          </a:prstGeom>
          <a:noFill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CC5CF7F-E142-4617-8F1E-FC5E197EDCA8}"/>
              </a:ext>
            </a:extLst>
          </p:cNvPr>
          <p:cNvSpPr txBox="1"/>
          <p:nvPr/>
        </p:nvSpPr>
        <p:spPr>
          <a:xfrm>
            <a:off x="10339614" y="6019605"/>
            <a:ext cx="1757211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 dirty="0">
                <a:solidFill>
                  <a:srgbClr val="FFFFFF"/>
                </a:solidFill>
                <a:hlinkClick r:id="rId5" tooltip="http://es.wikipedia.org/wiki/archivo:bloch_sphere.sv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 dirty="0">
                <a:solidFill>
                  <a:srgbClr val="FFFFFF"/>
                </a:solidFill>
              </a:rPr>
              <a:t> is licensed under </a:t>
            </a:r>
            <a:r>
              <a:rPr lang="en-US" sz="700" dirty="0">
                <a:solidFill>
                  <a:srgbClr val="FFFFFF"/>
                </a:solidFill>
                <a:hlinkClick r:id="rId6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US" sz="700" dirty="0">
              <a:solidFill>
                <a:srgbClr val="FFFF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873A74C-1551-4011-BB63-E4FC764AA0DA}"/>
                  </a:ext>
                </a:extLst>
              </p:cNvPr>
              <p:cNvSpPr txBox="1"/>
              <p:nvPr/>
            </p:nvSpPr>
            <p:spPr>
              <a:xfrm>
                <a:off x="9507854" y="765988"/>
                <a:ext cx="431528" cy="4619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50000"/>
                      </a:schemeClr>
                    </a:solidFill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solidFill>
                                    <a:schemeClr val="tx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solidFill>
                                    <a:schemeClr val="tx1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873A74C-1551-4011-BB63-E4FC764AA0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7854" y="765988"/>
                <a:ext cx="431528" cy="461921"/>
              </a:xfrm>
              <a:prstGeom prst="rect">
                <a:avLst/>
              </a:prstGeom>
              <a:blipFill>
                <a:blip r:embed="rId7"/>
                <a:stretch>
                  <a:fillRect l="-34286" b="-1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9BC642F-D016-4EEB-82C9-0FD24D673405}"/>
                  </a:ext>
                </a:extLst>
              </p:cNvPr>
              <p:cNvSpPr txBox="1"/>
              <p:nvPr/>
            </p:nvSpPr>
            <p:spPr>
              <a:xfrm>
                <a:off x="9741373" y="5457962"/>
                <a:ext cx="598241" cy="4601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solidFill>
                                    <a:schemeClr val="bg2">
                                      <a:lumMod val="1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solidFill>
                                      <a:schemeClr val="bg2">
                                        <a:lumMod val="1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solidFill>
                                      <a:schemeClr val="bg2">
                                        <a:lumMod val="1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>
                  <a:solidFill>
                    <a:schemeClr val="bg2">
                      <a:lumMod val="1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9BC642F-D016-4EEB-82C9-0FD24D6734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1373" y="5457962"/>
                <a:ext cx="598241" cy="46012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5DB2297-BAB9-4884-99BE-5DCAF5E754C9}"/>
                  </a:ext>
                </a:extLst>
              </p:cNvPr>
              <p:cNvSpPr txBox="1"/>
              <p:nvPr/>
            </p:nvSpPr>
            <p:spPr>
              <a:xfrm>
                <a:off x="0" y="4660757"/>
                <a:ext cx="6205491" cy="10604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sz="280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𝜙</m:t>
                      </m:r>
                      <m:r>
                        <a:rPr lang="en-US" sz="280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⟩=</m:t>
                      </m:r>
                      <m:func>
                        <m:funcPr>
                          <m:ctrlPr>
                            <a:rPr lang="en-US" sz="280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 i="0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sz="2800" i="1" dirty="0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num>
                                <m:den>
                                  <m: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en-US" sz="280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|0⟩+</m:t>
                      </m:r>
                      <m:func>
                        <m:funcPr>
                          <m:ctrlPr>
                            <a:rPr lang="en-US" sz="280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 i="0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sz="2800" i="1" dirty="0" smtClean="0">
                                  <a:solidFill>
                                    <a:schemeClr val="bg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num>
                                <m:den>
                                  <m:r>
                                    <a:rPr lang="en-US" sz="2800" i="1" dirty="0" smtClean="0">
                                      <a:solidFill>
                                        <a:schemeClr val="bg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sSup>
                        <m:sSupPr>
                          <m:ctrlPr>
                            <a:rPr lang="en-US" sz="280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80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i="1" dirty="0" smtClean="0">
                              <a:solidFill>
                                <a:schemeClr val="bg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𝜑</m:t>
                          </m:r>
                        </m:sup>
                      </m:sSup>
                      <m:r>
                        <a:rPr lang="en-US" sz="280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|1⟩</m:t>
                      </m:r>
                    </m:oMath>
                  </m:oMathPara>
                </a14:m>
                <a:endParaRPr lang="en-US" sz="28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5DB2297-BAB9-4884-99BE-5DCAF5E75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660757"/>
                <a:ext cx="6205491" cy="106048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DC751FE-0EBD-4324-96A7-7A5403358D89}"/>
                  </a:ext>
                </a:extLst>
              </p:cNvPr>
              <p:cNvSpPr txBox="1"/>
              <p:nvPr/>
            </p:nvSpPr>
            <p:spPr>
              <a:xfrm>
                <a:off x="7945514" y="4110361"/>
                <a:ext cx="3943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|+⟩</m:t>
                      </m:r>
                    </m:oMath>
                  </m:oMathPara>
                </a14:m>
                <a:endParaRPr lang="en-US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DC751FE-0EBD-4324-96A7-7A5403358D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45514" y="4110361"/>
                <a:ext cx="394339" cy="276999"/>
              </a:xfrm>
              <a:prstGeom prst="rect">
                <a:avLst/>
              </a:prstGeom>
              <a:blipFill>
                <a:blip r:embed="rId10"/>
                <a:stretch>
                  <a:fillRect l="-20000" r="-20000" b="-347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6A71EF2-87C5-4C10-B585-72BF7AB7B2ED}"/>
                  </a:ext>
                </a:extLst>
              </p:cNvPr>
              <p:cNvSpPr txBox="1"/>
              <p:nvPr/>
            </p:nvSpPr>
            <p:spPr>
              <a:xfrm>
                <a:off x="11622349" y="2926036"/>
                <a:ext cx="47538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+⟩</m:t>
                      </m:r>
                    </m:oMath>
                  </m:oMathPara>
                </a14:m>
                <a:endParaRPr lang="en-US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6A71EF2-87C5-4C10-B585-72BF7AB7B2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22349" y="2926036"/>
                <a:ext cx="475387" cy="276999"/>
              </a:xfrm>
              <a:prstGeom prst="rect">
                <a:avLst/>
              </a:prstGeom>
              <a:blipFill>
                <a:blip r:embed="rId11"/>
                <a:stretch>
                  <a:fillRect l="-15385" r="-16667" b="-3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82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/>
      <p:bldP spid="13" grpId="0"/>
      <p:bldP spid="14" grpId="0"/>
      <p:bldP spid="7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E12604-1802-4E7C-9E83-2EAB074E6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822E8D-C385-41DA-9850-D24697FF6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2D896B-F749-47B1-848E-9D6900CFC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8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72F4A4B-9CD8-4837-9E74-9614EB4D1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Measuring Qubits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1CC321B0-21C4-4C12-B25A-8FDE30D5B00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36881" y="1830228"/>
                <a:ext cx="7789415" cy="4351338"/>
              </a:xfrm>
            </p:spPr>
            <p:txBody>
              <a:bodyPr/>
              <a:lstStyle/>
              <a:p>
                <a:pPr marL="342900" indent="-34290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en-US" cap="none" dirty="0"/>
                  <a:t>Measurement is probabilistic</a:t>
                </a:r>
              </a:p>
              <a:p>
                <a:pPr marL="342900" indent="-34290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en-US" cap="none" dirty="0"/>
                  <a:t>Probability of measuring 0 or 1 based on coefficients of state </a:t>
                </a:r>
              </a:p>
              <a:p>
                <a:pPr marL="342900" indent="-34290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r>
                  <a:rPr lang="en-US" cap="none" dirty="0"/>
                  <a:t>Superpositions can’t be measured; measurements cause the qubit to collapse into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⟩"/>
                        <m:ctrlPr>
                          <a:rPr lang="en-US" b="0" i="1" cap="none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cap="none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cap="none" dirty="0"/>
                  <a:t> or </a:t>
                </a:r>
                <a14:m>
                  <m:oMath xmlns:m="http://schemas.openxmlformats.org/officeDocument/2006/math">
                    <m:r>
                      <a:rPr lang="en-US" b="0" i="1" cap="none" smtClean="0">
                        <a:latin typeface="Cambria Math" panose="02040503050406030204" pitchFamily="18" charset="0"/>
                      </a:rPr>
                      <m:t>|1⟩</m:t>
                    </m:r>
                  </m:oMath>
                </a14:m>
                <a:endParaRPr lang="en-US" cap="none" dirty="0"/>
              </a:p>
              <a:p>
                <a:pPr marL="342900" indent="-342900">
                  <a:lnSpc>
                    <a:spcPct val="200000"/>
                  </a:lnSpc>
                  <a:buFont typeface="Arial" panose="020B0604020202020204" pitchFamily="34" charset="0"/>
                  <a:buChar char="•"/>
                </a:pPr>
                <a:endParaRPr lang="en-US" cap="none" dirty="0"/>
              </a:p>
              <a:p>
                <a:pPr>
                  <a:lnSpc>
                    <a:spcPct val="200000"/>
                  </a:lnSpc>
                </a:pPr>
                <a:endParaRPr lang="en-US" cap="none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1CC321B0-21C4-4C12-B25A-8FDE30D5B0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6881" y="1830228"/>
                <a:ext cx="7789415" cy="4351338"/>
              </a:xfrm>
              <a:blipFill>
                <a:blip r:embed="rId2"/>
                <a:stretch>
                  <a:fillRect l="-10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7B94460-9380-44F0-8B52-39F519F60B57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7C3955-4EE7-47DF-960E-1B2C43ED6A72}"/>
                  </a:ext>
                </a:extLst>
              </p:cNvPr>
              <p:cNvSpPr txBox="1"/>
              <p:nvPr/>
            </p:nvSpPr>
            <p:spPr>
              <a:xfrm>
                <a:off x="7471349" y="3028016"/>
                <a:ext cx="4720651" cy="29659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⟨"/>
                                  <m:endChr m:val="⟩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𝜙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endParaRPr lang="en-US" sz="24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⟨"/>
                                  <m:endChr m:val="⟩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𝜙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endParaRPr lang="en-US" sz="24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brk m:alnAt="23"/>
                                </m:r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m:rPr>
                                  <m:brk m:alnAt="23"/>
                                </m:r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m:rPr>
                              <m:brk m:alnAt="23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brk m:alnAt="23"/>
                                </m:r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m:rPr>
                                  <m:brk m:alnAt="23"/>
                                </m:r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m:rPr>
                              <m:brk m:alnAt="23"/>
                            </m:rP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{0,1}</m:t>
                          </m:r>
                        </m:sub>
                        <m:sup/>
                        <m:e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⟨"/>
                                      <m:endChr m:val="⟩"/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𝜙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2400" dirty="0"/>
              </a:p>
              <a:p>
                <a:endParaRPr lang="en-US" sz="2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7C3955-4EE7-47DF-960E-1B2C43ED6A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1349" y="3028016"/>
                <a:ext cx="4720651" cy="29659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FB6558B2-759D-42BA-8EE5-67B2D4C925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3134" y="1513673"/>
            <a:ext cx="2429991" cy="105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4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AED3FD7-BE3B-4CD7-A04F-ECEC0885D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11/3/2021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CCC6B6-5E2B-41AA-928A-2677B7F47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Department of Computer Science - Keeping Current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4605A6-E475-4454-8AB1-1DE727F4F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4255-D11B-4A32-920A-4FE1B4F2FB63}" type="slidenum">
              <a:rPr lang="en-US" smtClean="0"/>
              <a:t>9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48BBFF0-F158-49D5-9396-267139C7C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Qubit Entanglement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A6AC8F-8DCF-4029-AC72-6A9865E65D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cap="none" dirty="0"/>
              <a:t>Entanglement</a:t>
            </a:r>
            <a:r>
              <a:rPr lang="en-US" cap="none" dirty="0"/>
              <a:t> describes when a set of qubits exist in a state where the state of the whole set cannot be completely separated into the states of its individual qubits. 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FE163BA-2E61-41E7-88BC-8299415847F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FC40602-D124-445B-81B0-72D8BE43D1B2}"/>
                  </a:ext>
                </a:extLst>
              </p:cNvPr>
              <p:cNvSpPr txBox="1"/>
              <p:nvPr/>
            </p:nvSpPr>
            <p:spPr>
              <a:xfrm>
                <a:off x="7638380" y="4125359"/>
                <a:ext cx="2507481" cy="78386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𝜙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⟩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00</m:t>
                              </m:r>
                            </m:e>
                          </m:d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⟩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FC40602-D124-445B-81B0-72D8BE43D1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8380" y="4125359"/>
                <a:ext cx="2507481" cy="78386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88F4E06-BD9B-4CDC-BAE9-20127C7D479A}"/>
                  </a:ext>
                </a:extLst>
              </p:cNvPr>
              <p:cNvSpPr txBox="1"/>
              <p:nvPr/>
            </p:nvSpPr>
            <p:spPr>
              <a:xfrm>
                <a:off x="708378" y="3871673"/>
                <a:ext cx="5099554" cy="15885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⟩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𝜙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⟩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00</m:t>
                              </m:r>
                            </m:e>
                          </m:d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⟩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01</m:t>
                              </m:r>
                            </m:e>
                          </m:d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⟩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⟩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e>
                          </m:d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⟩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+|1⟩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⊗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⟩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d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+|1⟩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88F4E06-BD9B-4CDC-BAE9-20127C7D47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378" y="3871673"/>
                <a:ext cx="5099554" cy="158857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08EA9E73-F837-41D7-91A0-55E4471C87D4}"/>
              </a:ext>
            </a:extLst>
          </p:cNvPr>
          <p:cNvSpPr txBox="1"/>
          <p:nvPr/>
        </p:nvSpPr>
        <p:spPr>
          <a:xfrm>
            <a:off x="1445005" y="3182416"/>
            <a:ext cx="3303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Separable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704BD56-3058-412A-8BD5-056FDA800A4C}"/>
              </a:ext>
            </a:extLst>
          </p:cNvPr>
          <p:cNvSpPr txBox="1"/>
          <p:nvPr/>
        </p:nvSpPr>
        <p:spPr>
          <a:xfrm>
            <a:off x="7240538" y="3185404"/>
            <a:ext cx="3303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Non-Separable</a:t>
            </a:r>
          </a:p>
        </p:txBody>
      </p:sp>
    </p:spTree>
    <p:extLst>
      <p:ext uri="{BB962C8B-B14F-4D97-AF65-F5344CB8AC3E}">
        <p14:creationId xmlns:p14="http://schemas.microsoft.com/office/powerpoint/2010/main" val="98616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UK Traditional PowerPoint Template 16x9 v2">
  <a:themeElements>
    <a:clrScheme name="UK Brand Color Set">
      <a:dk1>
        <a:srgbClr val="0033A0"/>
      </a:dk1>
      <a:lt1>
        <a:srgbClr val="FFFFFF"/>
      </a:lt1>
      <a:dk2>
        <a:srgbClr val="1B365D"/>
      </a:dk2>
      <a:lt2>
        <a:srgbClr val="DCDDDE"/>
      </a:lt2>
      <a:accent1>
        <a:srgbClr val="1E8AFF"/>
      </a:accent1>
      <a:accent2>
        <a:srgbClr val="FFA360"/>
      </a:accent2>
      <a:accent3>
        <a:srgbClr val="4CBCC0"/>
      </a:accent3>
      <a:accent4>
        <a:srgbClr val="FFC000"/>
      </a:accent4>
      <a:accent5>
        <a:srgbClr val="B1C9E8"/>
      </a:accent5>
      <a:accent6>
        <a:srgbClr val="D6D2C3"/>
      </a:accent6>
      <a:hlink>
        <a:srgbClr val="0C3AA7"/>
      </a:hlink>
      <a:folHlink>
        <a:srgbClr val="22477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K Traditional PowerPoint Template 16x9 v2" id="{DBF3E630-30D2-9449-8B7A-1E6570D85CE9}" vid="{DE29954E-186A-4F44-BE28-6CF4CFAAED6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UK Traditional PowerPoint Template 16x9 v2</Template>
  <TotalTime>4980</TotalTime>
  <Words>1033</Words>
  <Application>Microsoft Office PowerPoint</Application>
  <PresentationFormat>Widescreen</PresentationFormat>
  <Paragraphs>212</Paragraphs>
  <Slides>20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Cambria Math</vt:lpstr>
      <vt:lpstr>Helvetica</vt:lpstr>
      <vt:lpstr>Wingdings</vt:lpstr>
      <vt:lpstr>UK Traditional PowerPoint Template 16x9 v2</vt:lpstr>
      <vt:lpstr>The Basics of Quantum Computing</vt:lpstr>
      <vt:lpstr>PowerPoint Presentation</vt:lpstr>
      <vt:lpstr>What is a Qubit?</vt:lpstr>
      <vt:lpstr>Dirac (Bra-Ket) Notation</vt:lpstr>
      <vt:lpstr>Dirac (Bra-Ket) Notation</vt:lpstr>
      <vt:lpstr>Dirac (Bra-Ket) Notation</vt:lpstr>
      <vt:lpstr>Qubit Representation</vt:lpstr>
      <vt:lpstr>Measuring Qubits</vt:lpstr>
      <vt:lpstr>Qubit Entanglement</vt:lpstr>
      <vt:lpstr>Bell States</vt:lpstr>
      <vt:lpstr>Operations on Qubits</vt:lpstr>
      <vt:lpstr>Classical Operations</vt:lpstr>
      <vt:lpstr>Classical Operations (Cont.)</vt:lpstr>
      <vt:lpstr>Quantum Operations (Cont.)</vt:lpstr>
      <vt:lpstr>Quantum Operations (Cont.)</vt:lpstr>
      <vt:lpstr>Qubits Aren’t a Free Lunch</vt:lpstr>
      <vt:lpstr>Superdense Coding</vt:lpstr>
      <vt:lpstr>Quantum Teleportation</vt:lpstr>
      <vt:lpstr>Other Applications</vt:lpstr>
      <vt:lpstr>Recommended Reading &amp; Tools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Basics of Quantum Computing</dc:title>
  <dc:creator>Burkett, Tyler</dc:creator>
  <cp:lastModifiedBy>Burkett, Tyler</cp:lastModifiedBy>
  <cp:revision>23</cp:revision>
  <dcterms:created xsi:type="dcterms:W3CDTF">2021-10-30T20:10:34Z</dcterms:created>
  <dcterms:modified xsi:type="dcterms:W3CDTF">2021-11-06T16:04:47Z</dcterms:modified>
</cp:coreProperties>
</file>