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9" r:id="rId3"/>
    <p:sldId id="264" r:id="rId4"/>
    <p:sldId id="265" r:id="rId5"/>
    <p:sldId id="268" r:id="rId6"/>
    <p:sldId id="266" r:id="rId7"/>
    <p:sldId id="267" r:id="rId8"/>
    <p:sldId id="257" r:id="rId9"/>
    <p:sldId id="274" r:id="rId10"/>
    <p:sldId id="276" r:id="rId11"/>
    <p:sldId id="260" r:id="rId12"/>
    <p:sldId id="275" r:id="rId13"/>
    <p:sldId id="270" r:id="rId14"/>
    <p:sldId id="263" r:id="rId15"/>
    <p:sldId id="271" r:id="rId16"/>
    <p:sldId id="272" r:id="rId17"/>
    <p:sldId id="277" r:id="rId18"/>
    <p:sldId id="278" r:id="rId19"/>
    <p:sldId id="295" r:id="rId20"/>
    <p:sldId id="273" r:id="rId21"/>
    <p:sldId id="279" r:id="rId22"/>
    <p:sldId id="282" r:id="rId23"/>
    <p:sldId id="292" r:id="rId24"/>
    <p:sldId id="283" r:id="rId25"/>
    <p:sldId id="293" r:id="rId26"/>
    <p:sldId id="284" r:id="rId27"/>
    <p:sldId id="285" r:id="rId28"/>
    <p:sldId id="286" r:id="rId29"/>
    <p:sldId id="287" r:id="rId30"/>
    <p:sldId id="288" r:id="rId31"/>
    <p:sldId id="289" r:id="rId32"/>
    <p:sldId id="294" r:id="rId33"/>
    <p:sldId id="290" r:id="rId34"/>
    <p:sldId id="29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1782" autoAdjust="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D6D2D-759F-4016-ACCE-6EE8C972D786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F7CFB-194D-4227-A591-10AADBE94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39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Examples of quantum systems with binary state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Photon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Electron spin or charge (0 = no charge, 1 = one charge)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88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Computational power: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cap="none" dirty="0"/>
              <a:t>There are quantum analogs of AND, OR, and NOT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cap="none" dirty="0"/>
              <a:t>There are however gates which don’t have an equivalent, like the Hadamard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23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Normalized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We don’t care about the magnitude of the physical phenomenon used in the hardware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Analogous to voltage in classic computers; CS-perspective doesn't care if it’s 5v, 3.3v, or 0.8v for the bits in your RAM module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First Coefficient Real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Concept of global phase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Doesn’t change probabilities of measuring along any basis for 1 or multiple qubits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Unitary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Corresponds to reversibility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Preservers norms of vectors; ultimately only affects the probabilities of measuring 0 or 1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40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85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Qubit assignment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clone/no delete theorem necessitates these additions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Somewhat similar to how Rust treats passing arguments to function by default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891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19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8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these act as actual operators, like ~ or -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F7CFB-194D-4227-A591-10AADBE941A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5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1A315-6C17-0B47-8B21-CEA03B2452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4401" y="1122363"/>
            <a:ext cx="1024742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main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2A30D9-14CB-694B-8997-602B06B7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8320" y="3602038"/>
            <a:ext cx="854456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2FB7-6D54-AC4D-83AE-3BD293BC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D7F5E-0CCF-9847-A64A-8EEA223F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D915-7298-9442-B8B6-23BFF06B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4930A9D-8E21-0B4F-BB15-FB101E57825F}"/>
              </a:ext>
            </a:extLst>
          </p:cNvPr>
          <p:cNvGrpSpPr/>
          <p:nvPr/>
        </p:nvGrpSpPr>
        <p:grpSpPr>
          <a:xfrm>
            <a:off x="5782375" y="4873501"/>
            <a:ext cx="576449" cy="384299"/>
            <a:chOff x="5276088" y="865094"/>
            <a:chExt cx="603504" cy="40233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45FE43-8E98-B446-BA59-9F7695B5B19F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98ACD0-BD50-8D4A-BDD6-7951DE74198B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D407F2A-EB6B-B94B-BD72-87E3D84E0321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37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2C740-F8C1-FF46-8CA9-BD5F4BF0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E1F79D-61BE-A741-9261-0739EE05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9ACF0-3D9F-FB45-A2F7-2DEB2564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C7BCA-48AA-6A41-9352-855F9C541F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64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217639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509F3-DE13-784B-A503-DED0F8EF4B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0461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transition slide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B1E0C-D65A-E948-B415-4C5776EB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9CC6D-448E-6344-B7D8-6790A0CAA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943004-AB70-A542-B76C-A8C251B0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7C1911-97C7-0147-AA1A-C0986ABBD9A0}"/>
              </a:ext>
            </a:extLst>
          </p:cNvPr>
          <p:cNvGrpSpPr/>
          <p:nvPr/>
        </p:nvGrpSpPr>
        <p:grpSpPr>
          <a:xfrm>
            <a:off x="5794248" y="5022586"/>
            <a:ext cx="603504" cy="402336"/>
            <a:chOff x="5276088" y="865094"/>
            <a:chExt cx="603504" cy="4023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BA2F6B-7269-A943-8E6C-82AB4A326B70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4C5277-E45B-CD4E-B94C-5842A4536C4E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B95C6DD-2369-714F-9BD0-128BA33CB77C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992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246961"/>
            <a:ext cx="11299785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830228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651994E-E54C-BD4E-A316-9F799FEE56B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228601" y="864044"/>
            <a:ext cx="10855960" cy="38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1800" baseline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Click to edit Master SUB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622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7327"/>
            <a:ext cx="10515600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60" y="1483916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01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87327"/>
            <a:ext cx="11704899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974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B4429-E73B-2340-B580-E078B5428E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5404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4C029-675D-7A44-A487-3FF32FE84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5E1BC-F6A3-EA4E-B3E5-A565CACB9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316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EFA3F-52C7-CF4A-A535-1FCECBD1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F4374-907D-774A-B180-B77D5483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5CA39-6D57-0F49-BF1E-80F239C0E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EA2DC0-3FDC-7447-B960-E0768B08EA10}"/>
              </a:ext>
            </a:extLst>
          </p:cNvPr>
          <p:cNvCxnSpPr/>
          <p:nvPr/>
        </p:nvCxnSpPr>
        <p:spPr>
          <a:xfrm>
            <a:off x="6096000" y="1358265"/>
            <a:ext cx="0" cy="4704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558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0" y="2"/>
            <a:ext cx="12193471" cy="643525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536C5-7AE9-514B-86BE-D8C6A4B25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8271" y="1078315"/>
            <a:ext cx="6370319" cy="4873625"/>
          </a:xfrm>
        </p:spPr>
        <p:txBody>
          <a:bodyPr/>
          <a:lstStyle>
            <a:lvl1pPr>
              <a:defRPr sz="3200"/>
            </a:lvl1pPr>
            <a:lvl2pPr>
              <a:defRPr sz="2800" b="0" i="0">
                <a:latin typeface="Helvetica" pitchFamily="2" charset="0"/>
              </a:defRPr>
            </a:lvl2pPr>
            <a:lvl3pPr>
              <a:defRPr sz="2400" b="0" i="0">
                <a:latin typeface="Helvetica" pitchFamily="2" charset="0"/>
              </a:defRPr>
            </a:lvl3pPr>
            <a:lvl4pPr>
              <a:defRPr sz="2000" b="0" i="0">
                <a:latin typeface="Helvetica" pitchFamily="2" charset="0"/>
              </a:defRPr>
            </a:lvl4pPr>
            <a:lvl5pPr>
              <a:defRPr sz="2000" b="0" i="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CD17435-89D2-1F4E-A337-D4EF05657D5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710" y="1078315"/>
            <a:ext cx="4803623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 cap="none" baseline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C98ACF-8A78-A54D-BF45-F91C31677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0898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136127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D6F6B-9CD9-0948-BB91-319F59CC5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4640"/>
            <a:ext cx="5303520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08DAC0-DAFB-DB4D-A883-0668BDF64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19520" y="528321"/>
            <a:ext cx="5770880" cy="5332730"/>
          </a:xfrm>
        </p:spPr>
        <p:txBody>
          <a:bodyPr/>
          <a:lstStyle>
            <a:lvl1pPr marL="0" indent="0">
              <a:buNone/>
              <a:defRPr sz="3200" baseline="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CF684C-DAF2-2E4E-98E9-64C69E4DA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108200"/>
            <a:ext cx="5303520" cy="381158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2F6F8-536D-EC44-A089-7F424A65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7DCDA-8A30-CC49-A536-FD5ADF6E1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ACC4E-9E97-1044-A54C-8DC4893B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1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1B4EFF-3B22-2F41-A787-1EA409D2FB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7"/>
            <a:ext cx="10515600" cy="10648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15902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1" y="0"/>
            <a:ext cx="12193471" cy="643525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7FB866-2DBC-4546-A70D-7847CC3DB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98081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F7D430-DA5A-AE4F-815E-808B6CB819F0}"/>
              </a:ext>
            </a:extLst>
          </p:cNvPr>
          <p:cNvSpPr/>
          <p:nvPr/>
        </p:nvSpPr>
        <p:spPr>
          <a:xfrm>
            <a:off x="648182" y="6435252"/>
            <a:ext cx="3590479" cy="365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F6C3EE-53EA-8841-AE5E-4D033C7AC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93943"/>
            <a:ext cx="10515600" cy="2555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75A66-0C4D-E74B-A752-506B36EED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29106" y="6435252"/>
            <a:ext cx="926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37071-1953-F449-9911-5C43C3CE9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8378" y="6435253"/>
            <a:ext cx="6884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4E634-0D26-394D-BB12-B982CDF63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7578" y="6435252"/>
            <a:ext cx="460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fld id="{EFFC8614-D57B-4182-B0A2-74F3741CA035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F49C8A26-9D16-E04A-980E-5DD0108FD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22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DF2674-7339-C84F-B2D7-B4544D96B62B}"/>
              </a:ext>
            </a:extLst>
          </p:cNvPr>
          <p:cNvCxnSpPr/>
          <p:nvPr/>
        </p:nvCxnSpPr>
        <p:spPr>
          <a:xfrm>
            <a:off x="9237822" y="6435252"/>
            <a:ext cx="0" cy="3651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59E8A34-27F6-4844-86F7-7B16D6706028}"/>
              </a:ext>
            </a:extLst>
          </p:cNvPr>
          <p:cNvSpPr/>
          <p:nvPr/>
        </p:nvSpPr>
        <p:spPr>
          <a:xfrm>
            <a:off x="10695008" y="6435252"/>
            <a:ext cx="1400536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0C9C47-0E38-7A45-919B-0D897D3CFD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51951" y="6385927"/>
            <a:ext cx="1608350" cy="47232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7921179-9006-364A-A52A-39E896D3E42E}"/>
              </a:ext>
            </a:extLst>
          </p:cNvPr>
          <p:cNvGrpSpPr/>
          <p:nvPr/>
        </p:nvGrpSpPr>
        <p:grpSpPr>
          <a:xfrm>
            <a:off x="166625" y="6481552"/>
            <a:ext cx="399735" cy="266490"/>
            <a:chOff x="5794248" y="5022586"/>
            <a:chExt cx="603504" cy="40233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12D07B2-634A-7E40-B5FB-3A95E62E71C8}"/>
                </a:ext>
              </a:extLst>
            </p:cNvPr>
            <p:cNvSpPr/>
            <p:nvPr userDrawn="1"/>
          </p:nvSpPr>
          <p:spPr>
            <a:xfrm>
              <a:off x="5794248" y="5026172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CA165E0-3E2F-9144-BBBD-C019A42DCEDB}"/>
                </a:ext>
              </a:extLst>
            </p:cNvPr>
            <p:cNvSpPr/>
            <p:nvPr userDrawn="1"/>
          </p:nvSpPr>
          <p:spPr>
            <a:xfrm>
              <a:off x="5995416" y="5223754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01D80FB-BD8F-6148-A5F4-CFE80E3A7F13}"/>
                </a:ext>
              </a:extLst>
            </p:cNvPr>
            <p:cNvSpPr/>
            <p:nvPr userDrawn="1"/>
          </p:nvSpPr>
          <p:spPr>
            <a:xfrm>
              <a:off x="6196584" y="5022586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55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4800" b="0" i="0" kern="1200">
          <a:solidFill>
            <a:schemeClr val="bg1"/>
          </a:solidFill>
          <a:latin typeface="Helvetica" pitchFamily="2" charset="0"/>
          <a:ea typeface="+mj-ea"/>
          <a:cs typeface="+mj-cs"/>
        </a:defRPr>
      </a:lvl1pPr>
    </p:titleStyle>
    <p:bodyStyle>
      <a:lvl1pPr marL="0" indent="0" algn="ctr" defTabSz="914377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cap="all" baseline="0">
          <a:solidFill>
            <a:schemeClr val="bg2"/>
          </a:solidFill>
          <a:latin typeface="Helvetica" pitchFamily="2" charset="0"/>
          <a:ea typeface="+mn-ea"/>
          <a:cs typeface="+mn-cs"/>
        </a:defRPr>
      </a:lvl1pPr>
      <a:lvl2pPr marL="457189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914377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566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1828754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3FA58-A4E7-4073-A7E4-1FD2AA412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QuantC: A C-Inspired Language for Quantum Computing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EC19E5-9437-4CB2-AA50-AB1A83C8D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cap="none" dirty="0"/>
              <a:t>Tyler Burkett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2CA04-5783-41DB-800B-CC55DE718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049B3-1445-4842-BDA4-90171CAF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E65BA-4D2B-455D-ACBA-62F590D21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2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44CAD9-3B05-D161-0F1F-C89E5F4BB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C41535-1101-865A-1E5F-0BADFB86B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687959-9B28-3A9D-7640-65163D13E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10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C8113F-F3F3-A2CF-EBC2-8087E04C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about Architecture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0528F18-F1BF-2D45-07D5-A5AD5C362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2231472"/>
            <a:ext cx="6390999" cy="344787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dirty="0"/>
              <a:t>The quantum computer operates as a coprocessor to the classical computer.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dirty="0"/>
              <a:t>There is no shared memory between the two computers.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dirty="0"/>
              <a:t>The quantum computer contains some classical memory and can perform some classical instructions.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cap="none" dirty="0"/>
              <a:t>The two computers communicate via a synchronous two-way communication channel.</a:t>
            </a:r>
          </a:p>
          <a:p>
            <a:r>
              <a:rPr lang="en-US" sz="2000" cap="none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cap="non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B1DD7D-4D1B-093F-F74E-A986458663D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0110F2-EBBF-18F7-D43D-00D1584C4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154" y="2781060"/>
            <a:ext cx="5041399" cy="234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4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0983-7839-4E7D-AC2A-A598CCAC8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Classifier: </a:t>
            </a:r>
            <a:r>
              <a:rPr lang="en-US" dirty="0">
                <a:latin typeface="Consolas" panose="020B0609020204030204" pitchFamily="49" charset="0"/>
              </a:rPr>
              <a:t>quantum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345A5-D763-494A-821A-ED522540F8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keyword 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quantum</a:t>
            </a:r>
            <a:r>
              <a:rPr lang="en-US" cap="none" dirty="0"/>
              <a:t> applied to functions distinguishes classical code and quantum code. This keyword is a </a:t>
            </a:r>
            <a:r>
              <a:rPr lang="en-US" i="1" cap="none" dirty="0"/>
              <a:t>storage class specifier</a:t>
            </a:r>
            <a:r>
              <a:rPr lang="en-US" cap="none" dirty="0"/>
              <a:t> in the C grammar.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i="1" cap="none" dirty="0"/>
              <a:t>Quantum functions </a:t>
            </a:r>
            <a:r>
              <a:rPr lang="en-US" cap="none" dirty="0"/>
              <a:t>and </a:t>
            </a:r>
            <a:r>
              <a:rPr lang="en-US" i="1" cap="none" dirty="0"/>
              <a:t>quantum variables</a:t>
            </a:r>
            <a:r>
              <a:rPr lang="en-US" cap="none" dirty="0"/>
              <a:t> refer to those constructs with this keyword applied to them.</a:t>
            </a:r>
            <a:endParaRPr lang="en-US" i="1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variables can only appear inside quantum functions.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14F8C-3874-4E94-BBD4-413D37C1EE0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683C3E-9CD7-4687-9144-774B3B6A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9E7B0-1E1C-4718-B6D9-39FBC6AB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7AAFB-F319-4753-9F33-BC043F254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11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EE06E0E-BBB5-4903-B423-4511B0092F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" r="50000" b="83100"/>
          <a:stretch/>
        </p:blipFill>
        <p:spPr>
          <a:xfrm>
            <a:off x="3315522" y="4718018"/>
            <a:ext cx="4682118" cy="950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72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E208C2-83FC-D9E0-B781-DB1ECE9A0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63C7E-A78D-CB5E-0576-6665EF6FC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9E757-7FE3-99AC-F1A1-78C24BE12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B00768E-3DFC-7062-7832-EFC08559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Semantics of Quantum Function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B4098B-A3A6-A6B5-6946-55E137894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638677"/>
            <a:ext cx="5659119" cy="4542889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 quantum function can take both classical and quantum values as arguments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arguments necessarily use pass-by-reference semantics, denoted with an 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&amp;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like in C++. QuantC reserves this syntax for pass by reference for quantum arguments.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Quantum functions cannot contain recursive calls and must have a definition.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return types and type of variables inside quantum functions’ bodies can only be built-in types.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Otherwise, they follow the same grammatical and semantical rules as classical functions.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12755E7-5A5F-AD06-9617-25811E0B246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EA9254-527A-22C4-B280-E6F2D2A56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665" y="3314369"/>
            <a:ext cx="5727826" cy="119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93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0983-7839-4E7D-AC2A-A598CCAC8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Calling Quantum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345A5-D763-494A-821A-ED522540F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830228"/>
            <a:ext cx="6265845" cy="4351338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When calling a quantum function in classical code, the compiler substitutes it with a call to a function to transmit the compiled quantum code to the quantum computer.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quantum </a:t>
            </a:r>
            <a:r>
              <a:rPr lang="en-US" i="1" dirty="0"/>
              <a:t>intermediate representation</a:t>
            </a:r>
            <a:r>
              <a:rPr lang="en-US" dirty="0"/>
              <a:t> (IR) is stored inside the classical code and transmitted to the quantum computer when needed.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It’s assumed that any additional translation from the quantum IR to quantum machine instructions is handled by the quantum computer itself.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Only functions with exclusively classical arguments with pass-by-value semantics can be called from classical code.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914F8C-3874-4E94-BBD4-413D37C1EE0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683C3E-9CD7-4687-9144-774B3B6A5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9E7B0-1E1C-4718-B6D9-39FBC6ABB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07AAFB-F319-4753-9F33-BC043F254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73FE49-182D-FEB3-0E14-5159DAF5C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385" y="3811676"/>
            <a:ext cx="5489502" cy="11204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6BC561-A0BF-40E0-4140-E41FE13F1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949" y="2050924"/>
            <a:ext cx="3934374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3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4BFD0-949F-4DAC-98F3-617DD1E14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Semantics of Quantum Variables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2AA08A-163E-4473-AA60-96C8900A1CA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6E193-2C82-42CC-856D-062DD042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2953D9-1375-48F0-A5DF-4A0B25067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27AA0D-09C9-4D1C-98A0-F15EBAB38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14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BE45DDC-D0F7-439D-A1C2-05DC23FBBB1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1514343"/>
                <a:ext cx="5526921" cy="4351338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Quantum variables can only be assigned a value at declaration.</a:t>
                </a:r>
              </a:p>
              <a:p>
                <a:pPr marL="1142980" lvl="1" indent="-342900"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Classical expressions initialize the corresponding qubits to one of the base states.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cap="none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cap="none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b="0" i="1" cap="none" dirty="0" smtClean="0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r>
                  <a:rPr lang="en-US" i="1" dirty="0">
                    <a:latin typeface="Cambria Math" panose="02040503050406030204" pitchFamily="18" charset="0"/>
                  </a:rPr>
                  <a:t> </a:t>
                </a:r>
                <a:r>
                  <a:rPr lang="en-US" dirty="0"/>
                  <a:t>bit of the expressions initializes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qubit.</a:t>
                </a:r>
              </a:p>
              <a:p>
                <a:pPr marL="1142980" lvl="1" indent="-342900"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Uninitialized </a:t>
                </a:r>
                <a:r>
                  <a:rPr lang="en-US" dirty="0"/>
                  <a:t>variables initialize to 0.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Quantum arrays must have a compile-time constant size.</a:t>
                </a:r>
              </a:p>
              <a:p>
                <a:pPr marL="1142980" lvl="1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Initialization of quantum arrays with initializer lists follows the same rule as other classical expressions for each entry.</a:t>
                </a:r>
                <a:endParaRPr lang="en-US" cap="none" dirty="0"/>
              </a:p>
              <a:p>
                <a:pPr marL="1142980" lvl="1" indent="-342900">
                  <a:buFont typeface="Arial" panose="020B0604020202020204" pitchFamily="34" charset="0"/>
                  <a:buChar char="•"/>
                </a:pPr>
                <a:endParaRPr lang="en-US" cap="none" dirty="0"/>
              </a:p>
            </p:txBody>
          </p:sp>
        </mc:Choice>
        <mc:Fallback>
          <p:sp>
            <p:nvSpPr>
              <p:cNvPr id="15" name="Content Placeholder 2">
                <a:extLst>
                  <a:ext uri="{FF2B5EF4-FFF2-40B4-BE49-F238E27FC236}">
                    <a16:creationId xmlns:a16="http://schemas.microsoft.com/office/drawing/2014/main" id="{0BE45DDC-D0F7-439D-A1C2-05DC23FBBB1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514343"/>
                <a:ext cx="5526921" cy="4351338"/>
              </a:xfrm>
              <a:blipFill>
                <a:blip r:embed="rId3"/>
                <a:stretch>
                  <a:fillRect l="-1545" t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5B17A88F-E0D5-BE80-1CC2-D14EA5F63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521" y="2668306"/>
            <a:ext cx="6352817" cy="152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58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(Unary)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15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74D03D-F1D9-4354-98A2-4FBEC53F33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51"/>
          <a:stretch/>
        </p:blipFill>
        <p:spPr>
          <a:xfrm>
            <a:off x="251168" y="3207301"/>
            <a:ext cx="5992887" cy="12497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F4A95C-3763-443F-B90D-EF4CAD484D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2504" y="1560639"/>
            <a:ext cx="4018328" cy="45658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626CC0D-5DBD-BD3E-C6AB-00DE2641C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9939" y="1524414"/>
            <a:ext cx="3678849" cy="151126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8029A37-4C5E-71F9-D049-7238AD78BF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965" y="4628711"/>
            <a:ext cx="4382795" cy="116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71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(Binary)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3FD4A3-FFBA-A4C2-7E6D-A22037F5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967" y="2463304"/>
            <a:ext cx="9612066" cy="21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49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E5AE7C-9260-71F1-DD3D-73E8C7CD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44F5D8-5BE2-8953-AD03-035DF3113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02C8E-ABBB-E87F-DF95-DB2574162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C1ACD5-BA35-752C-E54E-A5F0F7006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Expressions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47E05-7998-006D-219E-159D80A1D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29" y="2259701"/>
            <a:ext cx="6534288" cy="3050429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 quantum expression is a combination of quantum variable identifiers and operations.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These correspond to gates applied to qubits.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These gate applications occur as side effects of the expressions; there is no need to assign the expression to another variable.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Measurement operations and calls to quantum functions are the only expressions that can take quantum expressions and result in a classical value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All others quantum operations take a quantum expression and result in another.</a:t>
            </a: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F07E53F-7034-0CBD-776B-A7FF210B6D3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1CA35A-A637-538A-8F8D-419070B9A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216" y="2925146"/>
            <a:ext cx="4979276" cy="127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1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F78F23-D029-8674-EC0C-C11F73439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641FE-B094-7888-B71B-73A6EEE7C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297317-F21F-4364-D4E9-7BF10B6D8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6A217E-ECC3-727B-DAC7-4D45D83C5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Declarations using Quantum Expressions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A565C-95A5-5631-6D5D-51E53BEF4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1" y="1830228"/>
            <a:ext cx="5837170" cy="435133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expression can also be used as initializers, but they follow a move semantics instead.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Future statements cannot </a:t>
            </a:r>
            <a:r>
              <a:rPr lang="en-US" cap="none" dirty="0"/>
              <a:t>reference quantum variables inside of such an initializer. The same is true for other expressions inside the same initializer.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 initialized declaration takes ownership of the qubits of the quantum variable inside the expression.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declared declaration must have the same type as the quantum variable in the initializer.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D0C2B0-1C3B-3874-D1D3-B87203EFD77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23C8F0-FFBE-C54B-2CC1-1C3821B7B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588" y="3233966"/>
            <a:ext cx="5758637" cy="103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72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12D1B6-614F-ABAC-BC7E-575B1973A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50E4C3-50D8-135D-9E49-C6C8ED3F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27E1-6C1C-900D-B888-50480CE08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19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0078FF7-71FD-CC77-9C6A-A2AF08B1D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Declarations using Quantum Expressions (Cont.)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3DEB26-6413-FFCC-8F21-FD0C57514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13" y="1668122"/>
            <a:ext cx="10855960" cy="435133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QuantC adds a structured binding assignment to declare new variables for quantum expressions with multiple quantum variables.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Each instance of indexing a quantum array counts as a unique identifier, but the corresponding declaration takes ownership of the entire array.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B1D4E10-CF92-23D5-686C-BE7A47686E5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74CC70-2028-830D-24C9-FC92ADA84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483" y="3237650"/>
            <a:ext cx="6510638" cy="29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13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4BFB9-2210-46E2-9340-8D1FDB38D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9A5B3C-AF99-43E3-A8D0-7C0EAB931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A5B33B-384A-4DF6-B971-349CBE76C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E7FD1C-AEBE-4A92-8F79-9C1F6FC5A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32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A2540-703E-435F-A8B5-9AB9783E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(Modifiers)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ED368-F187-42D1-9E89-C51AA338F5E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AE0B0-2FE2-40CF-ADED-01A954D5D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0DF75C-7C1D-4748-B1E7-87E00231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971822-CA3F-4A90-A2B3-394D0ACB7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20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AC575D-1ABE-D8C4-E88F-B8046D4CA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28" y="2429624"/>
            <a:ext cx="11412543" cy="231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94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4F82F1E-B1B7-15C1-7679-A0B20B38A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1A2BB8-F448-2EBA-8F61-133ECACE3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0CEBAA-6C60-2BE9-6ACE-69901F1A1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50E06-9B57-3788-4016-05F502CCE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174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7D3DD2-4E65-D3C4-B5CD-BC844DA29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86D1EF-05AE-8C8B-1CF0-D6186CAD5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78BCD9-B5C8-0311-7869-ACE5F51BC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F42B022-1E1E-1A8F-EBFB-59B13CAA7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Preprocessing, Lexical Analyzer, and Parser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F28E5F-E486-ED40-E1F5-0358D9ECAA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compiler calls 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gcc 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to handle preprocessing.</a:t>
            </a:r>
            <a:endParaRPr lang="en-US" cap="none" dirty="0">
              <a:solidFill>
                <a:srgbClr val="002060"/>
              </a:solidFill>
              <a:latin typeface="Consolas" panose="020B0609020204030204" pitchFamily="49" charset="0"/>
              <a:cs typeface="Helvetica" panose="020B0604020202020204" pitchFamily="34" charset="0"/>
            </a:endParaRP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QuantC does not modify preprocessor directives.</a:t>
            </a: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I generate the scanner and parser with Flex and Bison, respectively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 define the token regular expressions and actions in a Flex scanner description file.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 define the grammar rules and actions in a Bison grammar file.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These files are modified versions of </a:t>
            </a:r>
            <a:r>
              <a:rPr lang="en-US" dirty="0"/>
              <a:t>Lex and </a:t>
            </a:r>
            <a:r>
              <a:rPr lang="en-US" cap="none" dirty="0"/>
              <a:t>Yacc files from Jutta Degener.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Both the scanner and parser include options to generate them as C++  code rather than the default C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This choice of language enables the scanner and parser to take advantage of Bison’s version of variants, which allow for near arbitrary semantic values to pass between the two through a common interface.</a:t>
            </a: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89533C-5BF7-7480-7F64-EB8E2CCBA21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240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51F73F-36B4-98D3-A90F-9B734FB7A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82B337-CC1C-A618-FA1E-7AC47DD5A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8CBDF-4E6C-95A9-1438-84FE6A794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23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435015-2E64-A97A-2D58-974706250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673" y="897905"/>
            <a:ext cx="6256652" cy="54305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5D3F7E-F9FD-2B05-E879-2D47751BD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099" y="57622"/>
            <a:ext cx="7525800" cy="7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01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291CAE-FB43-895A-298E-4F6E834DB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6D7538-58C3-0143-5B4E-05AC4DDB5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60BDD-84D3-3D7A-27FA-15E52DC88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1417682-96A4-06ED-A358-20FB4C4D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Syntax Tree (AST)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168CC7-1D3C-9B71-524D-DCFCB1FFF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I implement the AST as a set of C++ classes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 take advantage of class inheritance to create categories of nodes that mirror </a:t>
            </a:r>
            <a:r>
              <a:rPr lang="en-US" dirty="0" err="1"/>
              <a:t>QuantC’s</a:t>
            </a:r>
            <a:r>
              <a:rPr lang="en-US" dirty="0"/>
              <a:t> grammar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constructors of these nodes take smart pointers to other nodes to form the AST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Smart pointers ease memory management compared to regular pointers and manually creating and deleting nodes.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These pointers alongside the class inheritance allow nodes to access the methods of a range of different subnodes through a generic pointer.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6F9B9A-1F54-7028-ACB4-0D50EEDB1E8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70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229FDE-7651-B9E3-F643-63B0C7B36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F0D0F1-29CB-BA1F-1CE0-8A65E033A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08948-B04F-CB68-875E-CC67A55AB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DD8921B-E2BC-00B6-ADF2-71D9EC6CC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Syntax Tree (AST) (Cont.)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EB0DD2-B1BF-B786-52A6-6416944320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base AST node defines static methods and members used by other nodes in later steps of compilation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This base node also defines the interface its subclasses interact with to perform later steps.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These static items include a symbol table and helper methods for semantics check, along with LLVM data structures for code generation.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base AST nodes also implement other components to take advantage of a class introspection feature provided by the LLVM library.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All of the other AST nodes use this feature to perform specific actions based on subnodes’ type information during semantics checking and code generation.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A06D2F-B5AC-ACF6-D9AD-E6F2192F470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6053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7B98DC-E43D-58E6-AFEE-965AE87AC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CDE00B-E8F3-3091-5781-AB20CECB0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83D1C-775F-139A-C3DA-E5866F1CE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2B2D3D4-9D28-F4D0-C14B-359F4DB5C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Semantics Checking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C18571-8E40-052A-9345-9FE91B7A3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AST nodes define a 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checkSemantics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method to handle semantics checking.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Each method involves recursively calling the semantic checking method on its subnodes, then using the information generated from 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that to perform additional checks if needed.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There are two main mechanisms for information about semantics to flow between nodes.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the common case of information related to identifiers, the static symbol table stores their type and kind information.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other 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cases, such as blocks checking return statements, nodes implement additional public members to handle passing information between themselves.</a:t>
            </a:r>
            <a:endParaRPr lang="en-US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C341D4-C760-F99D-D163-1008DC014A1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35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8FDDC1-DFFC-3536-9965-0E7E83381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DD0AB8-0682-9B07-2687-3022C1676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15EB4-CCFB-F858-C727-2E8599166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C9F646-0A00-A748-04B5-04A323B44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Generation (Classical Code)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AF7398-7ECB-B0B0-1B9B-D9286B19B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AST nodes define a 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codegen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method to handle code generation.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These methods use the LLVM library to handle most of the work.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static 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LLVM structures in the base node maintain contextual information, collect instructions to create a complete module, and provide an interface to create and insert new instructions into the module.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Code generation proceeds recursively.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output of code generation is an LLVM IR file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IR is architecture independent.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IR is formatted into static single-assignment. Though not currently used, this format enables applying further optimizations to the final output.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Once ge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nerated, the compiler uses a provided IR compiler 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  <a:cs typeface="Helvetica" panose="020B0604020202020204" pitchFamily="34" charset="0"/>
              </a:rPr>
              <a:t>llc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to convert this IR file into an object file.</a:t>
            </a:r>
            <a:endParaRPr lang="en-US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E053FC1-A6D5-3C58-3F20-1DF534EBEFD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6952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8FDDC1-DFFC-3536-9965-0E7E83381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DD0AB8-0682-9B07-2687-3022C1676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215EB4-CCFB-F858-C727-2E8599166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C9F646-0A00-A748-04B5-04A323B44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Generation (Quantum Code)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AF7398-7ECB-B0B0-1B9B-D9286B19B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AST nodes also define a 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quantum_codegen</a:t>
            </a:r>
            <a:r>
              <a:rPr lang="en-US" cap="none" dirty="0"/>
              <a:t> method to handle code generation for quantum functions.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When generating code for quantum functions, the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codegen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method for a function instead creates a separate builder for the quantum IR.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function passes its own name and type information to the builder.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When ready, the function node calls the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quantum_codegen</a:t>
            </a:r>
            <a:r>
              <a:rPr lang="en-US" cap="none" dirty="0"/>
              <a:t> method of its body node and passes the builder to the method by reference.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Once the body node returns, the function node calls a method on the builder to generate a string containing the quantum IR.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After all the quantum functions are generated, the collection of quantum IR strings are stored as a single string literal inside the LLVM module.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For this compiler, the output IR is </a:t>
            </a:r>
            <a:r>
              <a:rPr lang="en-US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Quil</a:t>
            </a: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 err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Quil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is another architecture independent IR which the compiler assumes can be interpreted by the quantum computer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>
              <a:solidFill>
                <a:srgbClr val="00206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E053FC1-A6D5-3C58-3F20-1DF534EBEFD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825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36424D-30B7-95D7-FA63-134693C3D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26567B-C9FC-E370-3185-DF9AE8D2E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30A07D-2B9B-BF71-FAE7-D02EB389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29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A4461CC-1F15-0B68-D1E0-72493E86D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Classical Calls to Quantum Functions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F60C1B-26B1-41D8-1CDC-62539D080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When classical code generation reaches a function call, the call expression node checks to see if the function is a quantum function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If so, the call expression node generates a call to a helper function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quant_com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function takes the following</a:t>
            </a:r>
          </a:p>
          <a:p>
            <a:pPr marL="1600169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name of the quantum function</a:t>
            </a:r>
          </a:p>
          <a:p>
            <a:pPr marL="1600169" lvl="2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quantum IR string</a:t>
            </a:r>
          </a:p>
          <a:p>
            <a:pPr marL="1600169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number of qubits allocated by the quantum functions</a:t>
            </a:r>
          </a:p>
          <a:p>
            <a:pPr marL="1600169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Any arguments passed to the quantum function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This function handles packaging the IR and a call to the necessary function in a message to transmit to the quantum computer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If the IR is successfully executed, the helper function parses the resulting message to create the necessary return value.</a:t>
            </a:r>
            <a:endParaRPr lang="en-US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>
              <a:solidFill>
                <a:srgbClr val="00206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538D85-46BA-DBE2-8815-FF47FCE67AD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40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1A07D-A1E8-41A5-BF53-8B8C48B0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Quantum Computing: Qubits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B879E-9AF7-430B-907A-0B4F4B8BF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i="1" cap="none" dirty="0"/>
              <a:t>Qubits</a:t>
            </a:r>
            <a:r>
              <a:rPr lang="en-US" cap="none" dirty="0"/>
              <a:t> are like bits, but are based on some quantum phenomenon with a binary set of states when measured.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Qubits can store 0 and 1 like a regular bit but can also be in a </a:t>
            </a:r>
            <a:r>
              <a:rPr lang="en-US" i="1" cap="none" dirty="0"/>
              <a:t>superposition</a:t>
            </a:r>
            <a:r>
              <a:rPr lang="en-US" cap="none" dirty="0"/>
              <a:t> of 0 and 1.</a:t>
            </a:r>
            <a:endParaRPr lang="en-US" i="1" cap="none" dirty="0"/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Measuring a qubit causes it to </a:t>
            </a:r>
            <a:r>
              <a:rPr lang="en-US" i="1" cap="none" dirty="0"/>
              <a:t>collapse</a:t>
            </a:r>
            <a:r>
              <a:rPr lang="en-US" cap="none" dirty="0"/>
              <a:t> into either a 0 or 1 if it’s in a superposition.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841BB2-C90A-4AE1-AFB2-98613D2A621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FBF7A-694F-4488-B6C8-EF142825F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72AE3B-7CB2-4E93-A2AE-934C651E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B03BC9-C7BC-41EA-9BD1-1622E73D2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28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9E73E6-9B75-1EFC-F9AC-952EF5DCE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102AD6-8DB4-2D97-13BF-CBF58F471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FC329B-0306-DCD0-5515-AC1064C19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972524-0674-9EE2-6D44-5655E2F36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D543C2-9B8B-E934-30F4-0239A04A8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020" y="2814164"/>
            <a:ext cx="10855960" cy="1792455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compiler also calls 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gcc</a:t>
            </a:r>
            <a:r>
              <a:rPr lang="en-US" cap="none" dirty="0"/>
              <a:t> to handle linking the generated object file into an executable.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compiler links together the generated object file, the code for transmitting the IR, and the standard C glue code to generate an executable. </a:t>
            </a: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Since preprocessing and linking are handled by 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gcc</a:t>
            </a:r>
            <a:r>
              <a:rPr lang="en-US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, the compiler can generate programs that include code from the standard C library.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88EBDB-FA1F-F1AF-778A-92D38111FFA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8438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8FA012-07CA-9040-F7E0-C1A5E0C9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5114E6-50DD-DBDA-6E15-9D59634C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D35E78-BCFD-3182-9DEB-170A485A8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31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3B19BB1-655E-A9BE-8D17-4481DD507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24CEF9-9C13-1959-A458-9308180188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Testing was done ad hoc.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I used a combination of my own programs and regular C programs from an online repository to form the set of test programs.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Testing consisted of manually compiling and running these programs with my compiler to verify the output match expectations.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For the quantum computer, I installed the </a:t>
            </a:r>
            <a:r>
              <a:rPr lang="en-US" cap="none" dirty="0" err="1"/>
              <a:t>Riggetti</a:t>
            </a:r>
            <a:r>
              <a:rPr lang="en-US" cap="none" dirty="0"/>
              <a:t> Computing </a:t>
            </a:r>
            <a:r>
              <a:rPr lang="en-US" cap="none" dirty="0" err="1"/>
              <a:t>ForestSDK</a:t>
            </a:r>
            <a:r>
              <a:rPr lang="en-US" cap="none" dirty="0"/>
              <a:t> to run its quantum virtual machine (QVM) on my local machine.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QVM runs as a local server with an HTTP API on a localhost port.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The</a:t>
            </a:r>
            <a:r>
              <a:rPr lang="en-US" cap="none" dirty="0">
                <a:solidFill>
                  <a:schemeClr val="tx1"/>
                </a:solidFill>
              </a:rPr>
              <a:t> </a:t>
            </a:r>
            <a:r>
              <a:rPr lang="en-US" cap="none" dirty="0" err="1">
                <a:solidFill>
                  <a:srgbClr val="002060"/>
                </a:solidFill>
                <a:latin typeface="Consolas" panose="020B0609020204030204" pitchFamily="49" charset="0"/>
              </a:rPr>
              <a:t>quant_com</a:t>
            </a:r>
            <a:r>
              <a:rPr lang="en-US" cap="none" dirty="0">
                <a:solidFill>
                  <a:srgbClr val="002060"/>
                </a:solidFill>
                <a:latin typeface="Consolas" panose="020B0609020204030204" pitchFamily="49" charset="0"/>
              </a:rPr>
              <a:t> </a:t>
            </a:r>
            <a:r>
              <a:rPr lang="en-US" cap="none" dirty="0">
                <a:solidFill>
                  <a:schemeClr val="tx1"/>
                </a:solidFill>
              </a:rPr>
              <a:t>function currently handles communicate with this setup only, using </a:t>
            </a:r>
            <a:r>
              <a:rPr lang="en-US" cap="none" dirty="0" err="1">
                <a:solidFill>
                  <a:schemeClr val="tx1"/>
                </a:solidFill>
              </a:rPr>
              <a:t>cURL</a:t>
            </a:r>
            <a:r>
              <a:rPr lang="en-US" cap="none" dirty="0">
                <a:solidFill>
                  <a:schemeClr val="tx1"/>
                </a:solidFill>
              </a:rPr>
              <a:t> and JSON libraries to handle communications.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6FCB890-1D0E-AA9B-230D-B8B41B90672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74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A85617-13C5-BA5C-29B8-2E78531B4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032CFD-3039-20F5-357F-F848E1D3B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CE18E-7E5B-1B8E-92D8-5FC88A07E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366075-AC2A-7C59-1F72-BA47A62B3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378" y="2462137"/>
            <a:ext cx="10515600" cy="1325563"/>
          </a:xfrm>
        </p:spPr>
        <p:txBody>
          <a:bodyPr/>
          <a:lstStyle/>
          <a:p>
            <a:r>
              <a:rPr lang="en-US" dirty="0"/>
              <a:t>Final Demo</a:t>
            </a:r>
          </a:p>
        </p:txBody>
      </p:sp>
    </p:spTree>
    <p:extLst>
      <p:ext uri="{BB962C8B-B14F-4D97-AF65-F5344CB8AC3E}">
        <p14:creationId xmlns:p14="http://schemas.microsoft.com/office/powerpoint/2010/main" val="11296445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B61B38-80E7-EE01-22AB-2A93E523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66DC10-4C8C-E205-0B53-B5FBFF3A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A29BC-6BDD-8BEB-5356-C02C36C4C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44BF72-8BCC-7E38-16EF-0B26E465C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Project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706B06-3866-2429-816C-D0B8556AD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705" y="2526823"/>
            <a:ext cx="10855960" cy="251041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The QuantC compiler is partially complete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The demo programs depict the primary structures the compiler can handle.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The </a:t>
            </a:r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scanner </a:t>
            </a:r>
            <a:r>
              <a:rPr lang="en-US" dirty="0"/>
              <a:t>and parser have complete definitions for their tokens and grammar rules. I have not implemented all of the necessary actions to parse an arbitrary QuantC program.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Semantics checking is also minimal, primarily consisting of determining type and control flow information needed in code generation.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54E368-DA13-BAEE-DB43-D296542B3C7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151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8D6DE8-C5E0-E1C8-1447-033465E8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BC3C8D-E3AC-B18A-E003-69ED45FF6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426866-526F-DE52-E2C0-6CB6C4D2C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34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250D386-E8BD-63AB-5E1C-13FDD36E1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FD37FF-FDA6-991A-E796-EDC90C0D9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020" y="2348020"/>
            <a:ext cx="10855960" cy="286295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Next Steps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Finish implementing the compiler for QuantC as defined.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Integrate </a:t>
            </a:r>
            <a:r>
              <a:rPr lang="en-US" dirty="0"/>
              <a:t>asynchronous channels into QuantC.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Determine a method for linking quantum functions.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Consider adding </a:t>
            </a:r>
            <a:r>
              <a:rPr lang="en-US" dirty="0"/>
              <a:t>syntax to combine or split quantum variables when declaring new variables.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Consider adding a keyword to mark quantum functions without classical code that can work with operation modifiers.  </a:t>
            </a: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66D6F97-925B-A161-8491-4AC5091F096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35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1A07D-A1E8-41A5-BF53-8B8C48B0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Quantum Computing: Gates and Measuring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B879E-9AF7-430B-907A-0B4F4B8BF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A common representation of computations on qubits is as a circuit, with operations represented as </a:t>
            </a:r>
            <a:r>
              <a:rPr lang="en-US" i="1" cap="none" dirty="0"/>
              <a:t>quantum logic</a:t>
            </a:r>
            <a:r>
              <a:rPr lang="en-US" cap="none" dirty="0"/>
              <a:t> </a:t>
            </a:r>
            <a:r>
              <a:rPr lang="en-US" i="1" cap="none" dirty="0"/>
              <a:t>gates.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Quantum circuits can emulate any classical AOI logic circuit.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However, quantum circuits do have some constraints classical versions don’t have.</a:t>
            </a:r>
          </a:p>
          <a:p>
            <a:pPr marL="1142980"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Gates/circuits must be reversible; at minimum, the # outputs = # inputs.</a:t>
            </a:r>
          </a:p>
          <a:p>
            <a:pPr marL="1142980" lvl="1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Gates can’t be used to copy or delete arbitrary quantum states.</a:t>
            </a:r>
          </a:p>
          <a:p>
            <a:pPr>
              <a:lnSpc>
                <a:spcPct val="250000"/>
              </a:lnSpc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841BB2-C90A-4AE1-AFB2-98613D2A621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964CB-6074-4F81-847B-7DB061FA3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94384-ACE4-4C9E-BF3D-BF0156E1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7E7A1F-43EE-4792-A6C7-E1217413D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0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068C8E-7ABB-4CC1-A767-0932EFC1B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9B90B7-64C8-4BFB-9D1E-1991F9009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B0DFC-62A3-4B09-BE80-BE54D49ED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7B5B9C-1ED0-447B-916A-A77A54A72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Quantum Gates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D16D1B-7FD7-4EB9-AE6F-178E3979D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57" y="1320490"/>
            <a:ext cx="1886213" cy="12765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971E59-0151-40C5-9556-22E2FDCE4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57" y="2790736"/>
            <a:ext cx="1901223" cy="12456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4BF97F-12A0-45DC-8586-86A195C75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57" y="4142695"/>
            <a:ext cx="1886213" cy="21044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205CD56-5D4C-4BB1-82D1-9B1377F365BF}"/>
              </a:ext>
            </a:extLst>
          </p:cNvPr>
          <p:cNvSpPr txBox="1"/>
          <p:nvPr/>
        </p:nvSpPr>
        <p:spPr>
          <a:xfrm>
            <a:off x="172529" y="876345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Classically Equivalent Gates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613E87-4D26-44DA-BC8D-77ADB16AD5EA}"/>
              </a:ext>
            </a:extLst>
          </p:cNvPr>
          <p:cNvSpPr txBox="1"/>
          <p:nvPr/>
        </p:nvSpPr>
        <p:spPr>
          <a:xfrm>
            <a:off x="2444312" y="1780948"/>
            <a:ext cx="2300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NOT 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X-gate)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4379E0-F375-4C28-978B-2F86AF30303B}"/>
              </a:ext>
            </a:extLst>
          </p:cNvPr>
          <p:cNvSpPr txBox="1"/>
          <p:nvPr/>
        </p:nvSpPr>
        <p:spPr>
          <a:xfrm>
            <a:off x="2485977" y="3086768"/>
            <a:ext cx="3237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XOR</a:t>
            </a:r>
          </a:p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Controlled NOT, CNOT)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0183DF-4FE6-455D-A4E4-2E7EA66017F1}"/>
              </a:ext>
            </a:extLst>
          </p:cNvPr>
          <p:cNvSpPr txBox="1"/>
          <p:nvPr/>
        </p:nvSpPr>
        <p:spPr>
          <a:xfrm>
            <a:off x="2485977" y="4697261"/>
            <a:ext cx="353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AND 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a.k.a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Toffoli gate, CCNOT)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8D5951-DD6E-484D-B4AF-256E42F064DF}"/>
              </a:ext>
            </a:extLst>
          </p:cNvPr>
          <p:cNvSpPr txBox="1"/>
          <p:nvPr/>
        </p:nvSpPr>
        <p:spPr>
          <a:xfrm>
            <a:off x="6301132" y="951158"/>
            <a:ext cx="33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Purely Quantum Gates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82E9483-312F-4086-AA2D-B18DBC89D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126" y="1668650"/>
            <a:ext cx="2127974" cy="125870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CF35C59-1550-45CB-83CF-C23CD38CB989}"/>
              </a:ext>
            </a:extLst>
          </p:cNvPr>
          <p:cNvGrpSpPr/>
          <p:nvPr/>
        </p:nvGrpSpPr>
        <p:grpSpPr>
          <a:xfrm>
            <a:off x="6461126" y="3649079"/>
            <a:ext cx="2127974" cy="1401229"/>
            <a:chOff x="7660468" y="3499863"/>
            <a:chExt cx="2463306" cy="1382064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D4CB770-841A-41CF-B603-B580250AA5FB}"/>
                </a:ext>
              </a:extLst>
            </p:cNvPr>
            <p:cNvSpPr>
              <a:spLocks/>
            </p:cNvSpPr>
            <p:nvPr/>
          </p:nvSpPr>
          <p:spPr>
            <a:xfrm>
              <a:off x="7660468" y="3499863"/>
              <a:ext cx="2463306" cy="138206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9EB395B-4D58-4FE8-8C6E-BB1187569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20558" y="3727388"/>
              <a:ext cx="2143125" cy="828675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A1C56DE-BC8D-4859-A79E-BAE821B08997}"/>
              </a:ext>
            </a:extLst>
          </p:cNvPr>
          <p:cNvSpPr txBox="1"/>
          <p:nvPr/>
        </p:nvSpPr>
        <p:spPr>
          <a:xfrm>
            <a:off x="8892121" y="2092055"/>
            <a:ext cx="28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Hadamard gate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94901DA-0E33-481F-9FBD-AC8D654FE67D}"/>
                  </a:ext>
                </a:extLst>
              </p:cNvPr>
              <p:cNvSpPr txBox="1"/>
              <p:nvPr/>
            </p:nvSpPr>
            <p:spPr>
              <a:xfrm>
                <a:off x="9025157" y="4127458"/>
                <a:ext cx="1131272" cy="3030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𝑁𝑂𝑇</m:t>
                        </m:r>
                      </m:e>
                    </m:rad>
                  </m:oMath>
                </a14:m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 gate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94901DA-0E33-481F-9FBD-AC8D654FE6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5157" y="4127458"/>
                <a:ext cx="1131272" cy="303096"/>
              </a:xfrm>
              <a:prstGeom prst="rect">
                <a:avLst/>
              </a:prstGeom>
              <a:blipFill>
                <a:blip r:embed="rId7"/>
                <a:stretch>
                  <a:fillRect t="-16000" r="-11351" b="-4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986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71B615-EF8E-4B1A-B9E5-82FA09010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77297A-6954-44D3-BADB-20142901C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12AF7E-6769-4B96-8B5C-CEA22B016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AF50A3-BC7B-48F5-8637-CEF149204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021" y="2161141"/>
            <a:ext cx="5949145" cy="2187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7EAEEF-21F7-4D76-8EF1-4EA70031D060}"/>
              </a:ext>
            </a:extLst>
          </p:cNvPr>
          <p:cNvSpPr txBox="1"/>
          <p:nvPr/>
        </p:nvSpPr>
        <p:spPr>
          <a:xfrm>
            <a:off x="6816604" y="1625854"/>
            <a:ext cx="4433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Full Adder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508D52-F183-425B-B131-4EA1F81A5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43" y="2277375"/>
            <a:ext cx="3841731" cy="19088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AF0A4B9-75AB-4596-A7A4-1A12A2E40670}"/>
              </a:ext>
            </a:extLst>
          </p:cNvPr>
          <p:cNvSpPr txBox="1"/>
          <p:nvPr/>
        </p:nvSpPr>
        <p:spPr>
          <a:xfrm>
            <a:off x="1349974" y="1625854"/>
            <a:ext cx="2553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Entanglement Circuit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10F7DC-EF83-4770-9D6C-9B020BE9CD76}"/>
                  </a:ext>
                </a:extLst>
              </p:cNvPr>
              <p:cNvSpPr txBox="1"/>
              <p:nvPr/>
            </p:nvSpPr>
            <p:spPr>
              <a:xfrm>
                <a:off x="1418986" y="4803789"/>
                <a:ext cx="2074653" cy="5879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00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+|11⟩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710F7DC-EF83-4770-9D6C-9B020BE9C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986" y="4803789"/>
                <a:ext cx="2074653" cy="587918"/>
              </a:xfrm>
              <a:prstGeom prst="rect">
                <a:avLst/>
              </a:prstGeom>
              <a:blipFill>
                <a:blip r:embed="rId4"/>
                <a:stretch>
                  <a:fillRect b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D4518E20-D4C3-4E58-BE94-6DE77D8DF659}"/>
              </a:ext>
            </a:extLst>
          </p:cNvPr>
          <p:cNvSpPr txBox="1"/>
          <p:nvPr/>
        </p:nvSpPr>
        <p:spPr>
          <a:xfrm>
            <a:off x="629728" y="86264"/>
            <a:ext cx="10481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Simple Circuit Examples</a:t>
            </a:r>
          </a:p>
        </p:txBody>
      </p:sp>
    </p:spTree>
    <p:extLst>
      <p:ext uri="{BB962C8B-B14F-4D97-AF65-F5344CB8AC3E}">
        <p14:creationId xmlns:p14="http://schemas.microsoft.com/office/powerpoint/2010/main" val="176402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89509-9E3E-40AE-B125-B10A5DD9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54789"/>
            <a:ext cx="6211704" cy="643572"/>
          </a:xfrm>
        </p:spPr>
        <p:txBody>
          <a:bodyPr>
            <a:normAutofit fontScale="90000"/>
          </a:bodyPr>
          <a:lstStyle/>
          <a:p>
            <a:r>
              <a:rPr lang="en-US" dirty="0"/>
              <a:t>Crash Course in Quantum Mechanics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4C19AF1-D7D7-4468-96B6-CB8E3790449B}"/>
                  </a:ext>
                </a:extLst>
              </p:cNvPr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457200" y="1106108"/>
                <a:ext cx="5303520" cy="4813680"/>
              </a:xfrm>
            </p:spPr>
            <p:txBody>
              <a:bodyPr/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1800" cap="none" dirty="0">
                    <a:latin typeface="+mn-lt"/>
                  </a:rPr>
                  <a:t>The value of a qubit is represented by a </a:t>
                </a:r>
                <a:r>
                  <a:rPr lang="en-US" cap="none" dirty="0"/>
                  <a:t>normalized </a:t>
                </a:r>
                <a:r>
                  <a:rPr lang="en-US" sz="1800" cap="none" dirty="0">
                    <a:latin typeface="+mn-lt"/>
                  </a:rPr>
                  <a:t>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 cap="none" smtClean="0">
                            <a:latin typeface="Cambria Math" panose="02040503050406030204" pitchFamily="18" charset="0"/>
                          </a:rPr>
                          <m:t>ℂ</m:t>
                        </m:r>
                      </m:e>
                      <m:sup>
                        <m:r>
                          <a:rPr lang="en-US" sz="1800" b="0" i="1" cap="none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cap="none" dirty="0">
                  <a:latin typeface="+mn-lt"/>
                </a:endParaRPr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The first coefficient is always taken to be real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cap="none" dirty="0">
                    <a:latin typeface="+mn-lt"/>
                  </a:rPr>
                  <a:t>Gates are unitary matrices in</a:t>
                </a:r>
                <a14:m>
                  <m:oMath xmlns:m="http://schemas.openxmlformats.org/officeDocument/2006/math">
                    <m:r>
                      <a:rPr lang="en-US" cap="none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cap="none" smtClean="0">
                            <a:latin typeface="Cambria Math" panose="02040503050406030204" pitchFamily="18" charset="0"/>
                          </a:rPr>
                          <m:t>ℂ</m:t>
                        </m:r>
                      </m:e>
                      <m:sup>
                        <m:sSup>
                          <m:sSupPr>
                            <m:ctrlP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b="0" i="1" cap="none" smtClean="0">
                            <a:latin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cap="none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</m:sup>
                    </m:sSup>
                  </m:oMath>
                </a14:m>
                <a:endParaRPr lang="en-US" cap="none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>
                        <a:lumMod val="75000"/>
                      </a:schemeClr>
                    </a:solidFill>
                  </a:rPr>
                  <a:t>Unitary: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i="1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endParaRPr lang="en-US" cap="all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cap="none" dirty="0">
                    <a:solidFill>
                      <a:schemeClr val="bg1">
                        <a:lumMod val="75000"/>
                      </a:schemeClr>
                    </a:solidFill>
                  </a:rPr>
                  <a:t>Measurement corresponds to randomly picking a base state, where the probability of picking it is based on the coefficient in the qubit vector</a:t>
                </a:r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r>
                  <a:rPr lang="en-US" cap="none" dirty="0">
                    <a:solidFill>
                      <a:schemeClr val="bg1">
                        <a:lumMod val="75000"/>
                      </a:schemeClr>
                    </a:solidFill>
                  </a:rPr>
                  <a:t>Specifically, for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⟩"/>
                        <m:ctrlPr>
                          <a:rPr lang="en-US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𝜓</m:t>
                        </m:r>
                      </m:e>
                    </m:d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𝛼</m:t>
                    </m:r>
                    <m:d>
                      <m:dPr>
                        <m:begChr m:val=""/>
                        <m:endChr m:val="⟩"/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|0</m:t>
                        </m:r>
                      </m:e>
                    </m:d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𝛽</m:t>
                    </m:r>
                    <m:d>
                      <m:dPr>
                        <m:begChr m:val=""/>
                        <m:endChr m:val="⟩"/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|1</m:t>
                        </m:r>
                      </m:e>
                    </m:d>
                  </m:oMath>
                </a14:m>
                <a:r>
                  <a:rPr lang="en-US" b="0" cap="none" dirty="0">
                    <a:solidFill>
                      <a:schemeClr val="bg1">
                        <a:lumMod val="75000"/>
                      </a:schemeClr>
                    </a:solidFill>
                  </a:rPr>
                  <a:t>, the probability to measure each base state is</a:t>
                </a:r>
              </a:p>
              <a:p>
                <a:pPr marL="1257277" lvl="2" indent="-342900" algn="l">
                  <a:buFont typeface="Arial" panose="020B0604020202020204" pitchFamily="34" charset="0"/>
                  <a:buChar char="•"/>
                </a:pPr>
                <a:r>
                  <a:rPr lang="en-US" b="0" cap="none" dirty="0">
                    <a:solidFill>
                      <a:schemeClr val="bg1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⟩"/>
                            <m:ctrlP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|0</m:t>
                            </m:r>
                          </m:e>
                        </m:d>
                      </m:e>
                    </m:d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d>
                      </m:e>
                      <m:sup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⟩"/>
                            <m:ctrlP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|1</m:t>
                            </m:r>
                          </m:e>
                        </m:d>
                      </m:e>
                    </m:d>
                    <m:r>
                      <a:rPr lang="en-US" b="0" i="1" cap="none" smtClean="0">
                        <a:solidFill>
                          <a:schemeClr val="bg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cap="none" smtClean="0">
                                <a:solidFill>
                                  <a:schemeClr val="bg1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</m:d>
                      </m:e>
                      <m:sup>
                        <m:r>
                          <a:rPr lang="en-US" b="0" i="1" cap="none" smtClean="0">
                            <a:solidFill>
                              <a:schemeClr val="bg1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cap="none" dirty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cap="none" dirty="0"/>
              </a:p>
              <a:p>
                <a:pPr marL="800089" lvl="1" indent="-342900" algn="l">
                  <a:buFont typeface="Arial" panose="020B0604020202020204" pitchFamily="34" charset="0"/>
                  <a:buChar char="•"/>
                </a:pPr>
                <a:endParaRPr lang="en-US" cap="none" dirty="0"/>
              </a:p>
            </p:txBody>
          </p:sp>
        </mc:Choice>
        <mc:Fallback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4C19AF1-D7D7-4468-96B6-CB8E379044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457200" y="1106108"/>
                <a:ext cx="5303520" cy="4813680"/>
              </a:xfrm>
              <a:blipFill>
                <a:blip r:embed="rId3"/>
                <a:stretch>
                  <a:fillRect l="-690" t="-1139" r="-1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857E6F0-EC9E-42A9-95B0-C1947BAAB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C50F9E6-0DF6-43CC-9B40-2C5B7D1BD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A131095-1B7E-4BD6-BC65-C12BD1E2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DE974A2-E8FD-40D8-813A-2D118ABB5C0F}"/>
                  </a:ext>
                </a:extLst>
              </p:cNvPr>
              <p:cNvSpPr txBox="1"/>
              <p:nvPr/>
            </p:nvSpPr>
            <p:spPr>
              <a:xfrm>
                <a:off x="0" y="4321570"/>
                <a:ext cx="6205491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800" b="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⟩=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|0⟩+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sSup>
                        <m:sSup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b="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𝜙</m:t>
                          </m:r>
                        </m:sup>
                      </m:sSup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|1⟩</m:t>
                      </m:r>
                    </m:oMath>
                  </m:oMathPara>
                </a14:m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DE974A2-E8FD-40D8-813A-2D118ABB5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321570"/>
                <a:ext cx="6205491" cy="10604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6919DB-D0FB-476C-88BF-14DE102C9212}"/>
                  </a:ext>
                </a:extLst>
              </p:cNvPr>
              <p:cNvSpPr txBox="1"/>
              <p:nvPr/>
            </p:nvSpPr>
            <p:spPr>
              <a:xfrm>
                <a:off x="1326801" y="5523904"/>
                <a:ext cx="3205851" cy="4619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|"/>
                          <m:endChr m:val="⟩"/>
                          <m:ctrlP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6919DB-D0FB-476C-88BF-14DE102C9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6801" y="5523904"/>
                <a:ext cx="3205851" cy="46192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EE02133-3022-575D-1BE9-A87ECD9385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55" y="1266738"/>
            <a:ext cx="5937081" cy="386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3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95A22-66D0-4BCE-A696-A298A4CA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Goals of QuantC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83172-7E21-4DD0-AA47-062BC1036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Create a language with syntax to support creating programs with both classical and quantum components.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Minimize the effort to learn the language.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Extend an existing language, rather than start from scratch.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Make distinguishing classical vs quantum code clear.</a:t>
            </a: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Avoid overloading the meaning of existing symbols for quantum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Abstract communication between the classical and quantum computers.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cap="non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B6074A-0832-40B2-8A73-DA8A16B4B52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A3C4F6-0711-43B7-9198-438133FA6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1E4EA-7760-4336-A1DA-92210021A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DBDA4A-2974-40A8-BDF0-5611C8084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4F888F-A97A-4681-9D6B-4A586D0B4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6/29/2022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12597B-3AAD-4F3E-B745-87455E50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40A866-1CF8-4C94-8F6D-6C8BC44D6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8614-D57B-4182-B0A2-74F3741CA035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724D44-7E38-4F23-A279-16AAF2370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157" y="1183616"/>
            <a:ext cx="9192040" cy="44907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97EB0F-9737-D2AF-E6DF-B4C89177EABB}"/>
              </a:ext>
            </a:extLst>
          </p:cNvPr>
          <p:cNvSpPr txBox="1"/>
          <p:nvPr/>
        </p:nvSpPr>
        <p:spPr>
          <a:xfrm>
            <a:off x="1258349" y="0"/>
            <a:ext cx="9865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CUDA as an Inspiration for Extending C</a:t>
            </a:r>
          </a:p>
        </p:txBody>
      </p:sp>
    </p:spTree>
    <p:extLst>
      <p:ext uri="{BB962C8B-B14F-4D97-AF65-F5344CB8AC3E}">
        <p14:creationId xmlns:p14="http://schemas.microsoft.com/office/powerpoint/2010/main" val="1024852802"/>
      </p:ext>
    </p:extLst>
  </p:cSld>
  <p:clrMapOvr>
    <a:masterClrMapping/>
  </p:clrMapOvr>
</p:sld>
</file>

<file path=ppt/theme/theme1.xml><?xml version="1.0" encoding="utf-8"?>
<a:theme xmlns:a="http://schemas.openxmlformats.org/drawingml/2006/main" name="UK Traditional PowerPoint Template 16x9 v2">
  <a:themeElements>
    <a:clrScheme name="UK Brand Color Set">
      <a:dk1>
        <a:srgbClr val="0033A0"/>
      </a:dk1>
      <a:lt1>
        <a:srgbClr val="FFFFFF"/>
      </a:lt1>
      <a:dk2>
        <a:srgbClr val="1B365D"/>
      </a:dk2>
      <a:lt2>
        <a:srgbClr val="DCDDDE"/>
      </a:lt2>
      <a:accent1>
        <a:srgbClr val="1E8AFF"/>
      </a:accent1>
      <a:accent2>
        <a:srgbClr val="FFA360"/>
      </a:accent2>
      <a:accent3>
        <a:srgbClr val="4CBCC0"/>
      </a:accent3>
      <a:accent4>
        <a:srgbClr val="FFC000"/>
      </a:accent4>
      <a:accent5>
        <a:srgbClr val="B1C9E8"/>
      </a:accent5>
      <a:accent6>
        <a:srgbClr val="D6D2C3"/>
      </a:accent6>
      <a:hlink>
        <a:srgbClr val="0C3AA7"/>
      </a:hlink>
      <a:folHlink>
        <a:srgbClr val="22477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K Traditional PowerPoint Template 16x9 v2" id="{DBF3E630-30D2-9449-8B7A-1E6570D85CE9}" vid="{DE29954E-186A-4F44-BE28-6CF4CFAAED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QuantC Keeping Current</Template>
  <TotalTime>4030</TotalTime>
  <Words>2537</Words>
  <Application>Microsoft Office PowerPoint</Application>
  <PresentationFormat>Widescreen</PresentationFormat>
  <Paragraphs>300</Paragraphs>
  <Slides>34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Cambria Math</vt:lpstr>
      <vt:lpstr>Consolas</vt:lpstr>
      <vt:lpstr>Helvetica</vt:lpstr>
      <vt:lpstr>Wingdings</vt:lpstr>
      <vt:lpstr>UK Traditional PowerPoint Template 16x9 v2</vt:lpstr>
      <vt:lpstr>QuantC: A C-Inspired Language for Quantum Computing</vt:lpstr>
      <vt:lpstr>Demo</vt:lpstr>
      <vt:lpstr>Quantum Computing: Qubits</vt:lpstr>
      <vt:lpstr>Quantum Computing: Gates and Measuring</vt:lpstr>
      <vt:lpstr>Examples of Quantum Gates</vt:lpstr>
      <vt:lpstr>PowerPoint Presentation</vt:lpstr>
      <vt:lpstr>Crash Course in Quantum Mechanics</vt:lpstr>
      <vt:lpstr>Design Goals of QuantC</vt:lpstr>
      <vt:lpstr>PowerPoint Presentation</vt:lpstr>
      <vt:lpstr>Assumptions about Architecture</vt:lpstr>
      <vt:lpstr>Storage Classifier: quantum</vt:lpstr>
      <vt:lpstr>Semantics of Quantum Function</vt:lpstr>
      <vt:lpstr>Calling Quantum Functions</vt:lpstr>
      <vt:lpstr>Semantics of Quantum Variables</vt:lpstr>
      <vt:lpstr>Quantum Operations (Unary)</vt:lpstr>
      <vt:lpstr>Quantum Operations (Binary)</vt:lpstr>
      <vt:lpstr>Quantum Expressions</vt:lpstr>
      <vt:lpstr>Declarations using Quantum Expressions</vt:lpstr>
      <vt:lpstr>Declarations using Quantum Expressions (Cont.)</vt:lpstr>
      <vt:lpstr>Quantum Operations (Modifiers)</vt:lpstr>
      <vt:lpstr>Implementation</vt:lpstr>
      <vt:lpstr>Preprocessing, Lexical Analyzer, and Parser</vt:lpstr>
      <vt:lpstr>PowerPoint Presentation</vt:lpstr>
      <vt:lpstr>Abstract Syntax Tree (AST)</vt:lpstr>
      <vt:lpstr>Abstract Syntax Tree (AST) (Cont.)</vt:lpstr>
      <vt:lpstr>Semantics Checking</vt:lpstr>
      <vt:lpstr>Code Generation (Classical Code)</vt:lpstr>
      <vt:lpstr>Code Generation (Quantum Code)</vt:lpstr>
      <vt:lpstr>Handling Classical Calls to Quantum Functions</vt:lpstr>
      <vt:lpstr>Linker</vt:lpstr>
      <vt:lpstr>Testing</vt:lpstr>
      <vt:lpstr>Final Demo</vt:lpstr>
      <vt:lpstr>State of Project</vt:lpstr>
      <vt:lpstr>Future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QuantC: A C-Inspired Language for Quantum Computing</dc:title>
  <dc:creator>Burkett, Tyler</dc:creator>
  <cp:lastModifiedBy>Burkett, Tyler</cp:lastModifiedBy>
  <cp:revision>32</cp:revision>
  <dcterms:created xsi:type="dcterms:W3CDTF">2022-06-27T17:32:41Z</dcterms:created>
  <dcterms:modified xsi:type="dcterms:W3CDTF">2022-06-30T14:25:38Z</dcterms:modified>
</cp:coreProperties>
</file>