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64" r:id="rId3"/>
    <p:sldId id="265" r:id="rId4"/>
    <p:sldId id="267" r:id="rId5"/>
    <p:sldId id="268" r:id="rId6"/>
    <p:sldId id="266" r:id="rId7"/>
    <p:sldId id="257" r:id="rId8"/>
    <p:sldId id="274" r:id="rId9"/>
    <p:sldId id="260" r:id="rId10"/>
    <p:sldId id="270" r:id="rId11"/>
    <p:sldId id="263" r:id="rId12"/>
    <p:sldId id="261" r:id="rId13"/>
    <p:sldId id="271" r:id="rId14"/>
    <p:sldId id="272" r:id="rId15"/>
    <p:sldId id="273" r:id="rId16"/>
    <p:sldId id="269" r:id="rId17"/>
    <p:sldId id="258" r:id="rId18"/>
    <p:sldId id="25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1782" autoAdjust="0"/>
  </p:normalViewPr>
  <p:slideViewPr>
    <p:cSldViewPr snapToGrid="0">
      <p:cViewPr varScale="1">
        <p:scale>
          <a:sx n="93" d="100"/>
          <a:sy n="93" d="100"/>
        </p:scale>
        <p:origin x="121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7D6D2D-759F-4016-ACCE-6EE8C972D786}" type="datetimeFigureOut">
              <a:rPr lang="en-US" smtClean="0"/>
              <a:t>4/22/2022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CF7CFB-194D-4227-A591-10AADBE94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539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Examples of quantum systems with binary state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Photon polarization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Electron spin or charge (0 = no charge, 1 = one charge)</a:t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188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Computational power: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cap="none" dirty="0"/>
              <a:t>There are quantum analogs of AND, OR, and NOT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cap="none" dirty="0"/>
              <a:t>There are however gates which don’t have an equivalent, like the Hadamard</a:t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23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Normalized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We don’t care about the magnitude of the physical phenomenon used in the hardware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Analogous to voltage in classic computers; CS-perspective doesn't care if it’s 5v, 3.3v, or 0.8v for the bits in your RAM module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First Coefficient Real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Concept of global phase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Doesn’t change probabilities of measuring along any basis for 1 or multiple qubits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Unitary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Corresponds to reversibility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Preservers norms of vectors; ultimately only affects the probabilities of measuring 0 or 1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740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85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Qubit assignment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 clone/no delete theorem necessitates these additions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Somewhat similar to how Rust treats passing arguments to function by default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891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these act as actual operators, like ~ or 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286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these act as actual operators, like ~ or 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419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these act as actual operators, like ~ or 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98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these act as actual operators, like ~ or 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75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1A315-6C17-0B47-8B21-CEA03B2452F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4401" y="1122363"/>
            <a:ext cx="1024742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edit Master main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2A30D9-14CB-694B-8997-602B06B7E4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8320" y="3602038"/>
            <a:ext cx="854456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12FB7-6D54-AC4D-83AE-3BD293BC6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4/20/2022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3D7F5E-0CCF-9847-A64A-8EEA223F7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B6D915-7298-9442-B8B6-23BFF06BA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4930A9D-8E21-0B4F-BB15-FB101E57825F}"/>
              </a:ext>
            </a:extLst>
          </p:cNvPr>
          <p:cNvGrpSpPr/>
          <p:nvPr/>
        </p:nvGrpSpPr>
        <p:grpSpPr>
          <a:xfrm>
            <a:off x="5782375" y="4873501"/>
            <a:ext cx="576449" cy="384299"/>
            <a:chOff x="5276088" y="865094"/>
            <a:chExt cx="603504" cy="40233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45FE43-8E98-B446-BA59-9F7695B5B19F}"/>
                </a:ext>
              </a:extLst>
            </p:cNvPr>
            <p:cNvSpPr/>
            <p:nvPr userDrawn="1"/>
          </p:nvSpPr>
          <p:spPr>
            <a:xfrm>
              <a:off x="5276088" y="868680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F98ACD0-BD50-8D4A-BDD6-7951DE74198B}"/>
                </a:ext>
              </a:extLst>
            </p:cNvPr>
            <p:cNvSpPr/>
            <p:nvPr userDrawn="1"/>
          </p:nvSpPr>
          <p:spPr>
            <a:xfrm>
              <a:off x="5477256" y="1066262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D407F2A-EB6B-B94B-BD72-87E3D84E0321}"/>
                </a:ext>
              </a:extLst>
            </p:cNvPr>
            <p:cNvSpPr/>
            <p:nvPr userDrawn="1"/>
          </p:nvSpPr>
          <p:spPr>
            <a:xfrm>
              <a:off x="5678424" y="865094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9370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62C740-F8C1-FF46-8CA9-BD5F4BF0A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4/20/2022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E1F79D-61BE-A741-9261-0739EE055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69ACF0-3D9F-FB45-A2F7-2DEB25642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C7BCA-48AA-6A41-9352-855F9C541F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864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2176392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509F3-DE13-784B-A503-DED0F8EF4B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04610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transition slide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2B1E0C-D65A-E948-B415-4C5776EB8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4/20/2022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29CC6D-448E-6344-B7D8-6790A0CAA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943004-AB70-A542-B76C-A8C251B08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17C1911-97C7-0147-AA1A-C0986ABBD9A0}"/>
              </a:ext>
            </a:extLst>
          </p:cNvPr>
          <p:cNvGrpSpPr/>
          <p:nvPr/>
        </p:nvGrpSpPr>
        <p:grpSpPr>
          <a:xfrm>
            <a:off x="5794248" y="5022586"/>
            <a:ext cx="603504" cy="402336"/>
            <a:chOff x="5276088" y="865094"/>
            <a:chExt cx="603504" cy="40233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0BA2F6B-7269-A943-8E6C-82AB4A326B70}"/>
                </a:ext>
              </a:extLst>
            </p:cNvPr>
            <p:cNvSpPr/>
            <p:nvPr userDrawn="1"/>
          </p:nvSpPr>
          <p:spPr>
            <a:xfrm>
              <a:off x="5276088" y="868680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94C5277-E45B-CD4E-B94C-5842A4536C4E}"/>
                </a:ext>
              </a:extLst>
            </p:cNvPr>
            <p:cNvSpPr/>
            <p:nvPr userDrawn="1"/>
          </p:nvSpPr>
          <p:spPr>
            <a:xfrm>
              <a:off x="5477256" y="1066262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B95C6DD-2369-714F-9BD0-128BA33CB77C}"/>
                </a:ext>
              </a:extLst>
            </p:cNvPr>
            <p:cNvSpPr/>
            <p:nvPr userDrawn="1"/>
          </p:nvSpPr>
          <p:spPr>
            <a:xfrm>
              <a:off x="5678424" y="865094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992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C2608-EBCA-CD43-998A-13A8FDB5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4/20/2022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42C9E-A648-8948-B2CE-DAE4F9E9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90DC5-CC32-C048-B807-7FB3B1AB7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734DBAE-BB9B-FD48-B664-5EB48F2D2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1" y="246961"/>
            <a:ext cx="11299785" cy="6965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A233D3F-0958-F94B-9E02-539A512A0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880" y="1830228"/>
            <a:ext cx="108559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400">
                <a:solidFill>
                  <a:srgbClr val="0033A0"/>
                </a:solidFill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651994E-E54C-BD4E-A316-9F799FEE56BD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228601" y="864044"/>
            <a:ext cx="10855960" cy="38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1800" baseline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 dirty="0"/>
              <a:t>Click to edit Master SUB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622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C2608-EBCA-CD43-998A-13A8FDB5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4/20/2022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42C9E-A648-8948-B2CE-DAE4F9E9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90DC5-CC32-C048-B807-7FB3B1AB7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734DBAE-BB9B-FD48-B664-5EB48F2D2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87327"/>
            <a:ext cx="10515600" cy="6965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A233D3F-0958-F94B-9E02-539A512A0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60" y="1483916"/>
            <a:ext cx="108559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400" b="0" i="0">
                <a:solidFill>
                  <a:srgbClr val="0033A0"/>
                </a:solidFill>
                <a:latin typeface="Helvetica" pitchFamily="2" charset="0"/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016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C2608-EBCA-CD43-998A-13A8FDB5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4/20/2022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42C9E-A648-8948-B2CE-DAE4F9E9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90DC5-CC32-C048-B807-7FB3B1AB7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734DBAE-BB9B-FD48-B664-5EB48F2D2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599" y="187327"/>
            <a:ext cx="11704899" cy="6965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974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B4429-E73B-2340-B580-E078B5428E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-154042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4C029-675D-7A44-A487-3FF32FE84E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358265"/>
            <a:ext cx="550164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 b="0" i="0">
                <a:solidFill>
                  <a:schemeClr val="tx1"/>
                </a:solidFill>
                <a:latin typeface="Helvetica" pitchFamily="2" charset="0"/>
              </a:defRPr>
            </a:lvl2pPr>
            <a:lvl3pPr>
              <a:defRPr sz="1800" b="0" i="0">
                <a:solidFill>
                  <a:schemeClr val="tx1"/>
                </a:solidFill>
                <a:latin typeface="Helvetica" pitchFamily="2" charset="0"/>
              </a:defRPr>
            </a:lvl3pPr>
            <a:lvl4pPr>
              <a:defRPr sz="1600" b="0" i="0">
                <a:solidFill>
                  <a:schemeClr val="tx1"/>
                </a:solidFill>
                <a:latin typeface="Helvetica" pitchFamily="2" charset="0"/>
              </a:defRPr>
            </a:lvl4pPr>
            <a:lvl5pPr>
              <a:defRPr sz="1600" b="0" i="0">
                <a:solidFill>
                  <a:schemeClr val="tx1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A5E1BC-F6A3-EA4E-B3E5-A565CACB97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33160" y="1358265"/>
            <a:ext cx="550164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 b="0" i="0">
                <a:solidFill>
                  <a:schemeClr val="tx1"/>
                </a:solidFill>
                <a:latin typeface="Helvetica" pitchFamily="2" charset="0"/>
              </a:defRPr>
            </a:lvl2pPr>
            <a:lvl3pPr>
              <a:defRPr sz="1800" b="0" i="0">
                <a:solidFill>
                  <a:schemeClr val="tx1"/>
                </a:solidFill>
                <a:latin typeface="Helvetica" pitchFamily="2" charset="0"/>
              </a:defRPr>
            </a:lvl3pPr>
            <a:lvl4pPr>
              <a:defRPr sz="1600" b="0" i="0">
                <a:solidFill>
                  <a:schemeClr val="tx1"/>
                </a:solidFill>
                <a:latin typeface="Helvetica" pitchFamily="2" charset="0"/>
              </a:defRPr>
            </a:lvl4pPr>
            <a:lvl5pPr>
              <a:defRPr sz="1600" b="0" i="0">
                <a:solidFill>
                  <a:schemeClr val="tx1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7EFA3F-52C7-CF4A-A535-1FCECBD14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EF4374-907D-774A-B180-B77D54835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5CA39-6D57-0F49-BF1E-80F239C0E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EA2DC0-3FDC-7447-B960-E0768B08EA10}"/>
              </a:ext>
            </a:extLst>
          </p:cNvPr>
          <p:cNvCxnSpPr/>
          <p:nvPr/>
        </p:nvCxnSpPr>
        <p:spPr>
          <a:xfrm>
            <a:off x="6096000" y="1358265"/>
            <a:ext cx="0" cy="47046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5586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F08A00F-8B92-E44C-8884-F809B120E6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165"/>
          <a:stretch/>
        </p:blipFill>
        <p:spPr>
          <a:xfrm>
            <a:off x="0" y="2"/>
            <a:ext cx="12193471" cy="643525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536C5-7AE9-514B-86BE-D8C6A4B253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8271" y="1078315"/>
            <a:ext cx="6370319" cy="4873625"/>
          </a:xfrm>
        </p:spPr>
        <p:txBody>
          <a:bodyPr/>
          <a:lstStyle>
            <a:lvl1pPr>
              <a:defRPr sz="3200"/>
            </a:lvl1pPr>
            <a:lvl2pPr>
              <a:defRPr sz="2800" b="0" i="0">
                <a:latin typeface="Helvetica" pitchFamily="2" charset="0"/>
              </a:defRPr>
            </a:lvl2pPr>
            <a:lvl3pPr>
              <a:defRPr sz="2400" b="0" i="0">
                <a:latin typeface="Helvetica" pitchFamily="2" charset="0"/>
              </a:defRPr>
            </a:lvl3pPr>
            <a:lvl4pPr>
              <a:defRPr sz="2000" b="0" i="0">
                <a:latin typeface="Helvetica" pitchFamily="2" charset="0"/>
              </a:defRPr>
            </a:lvl4pPr>
            <a:lvl5pPr>
              <a:defRPr sz="2000" b="0" i="0">
                <a:latin typeface="Helvetica" pitchFamily="2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5DD81-E099-1941-8E8F-13B5792E7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E51C2-51D1-2844-8B92-1AB1C256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CC5F9-6DC8-594D-8441-39AD7AEA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CD17435-89D2-1F4E-A337-D4EF05657D5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9710" y="1078315"/>
            <a:ext cx="4803623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400" b="0" i="0" cap="none" baseline="0">
                <a:solidFill>
                  <a:srgbClr val="0033A0"/>
                </a:solidFill>
                <a:latin typeface="Helvetica" pitchFamily="2" charset="0"/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2C98ACF-8A78-A54D-BF45-F91C31677E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-11578"/>
            <a:ext cx="10515600" cy="10898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1361278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D6F6B-9CD9-0948-BB91-319F59CC5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94640"/>
            <a:ext cx="5303520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08DAC0-DAFB-DB4D-A883-0668BDF64B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19520" y="528321"/>
            <a:ext cx="5770880" cy="5332730"/>
          </a:xfrm>
        </p:spPr>
        <p:txBody>
          <a:bodyPr/>
          <a:lstStyle>
            <a:lvl1pPr marL="0" indent="0">
              <a:buNone/>
              <a:defRPr sz="3200" baseline="0">
                <a:solidFill>
                  <a:schemeClr val="tx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CF684C-DAF2-2E4E-98E9-64C69E4DAA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2108200"/>
            <a:ext cx="5303520" cy="381158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E2F6F8-536D-EC44-A089-7F424A659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07DCDA-8A30-CC49-A536-FD5ADF6E1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ACC4E-9E97-1044-A54C-8DC4893BB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81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5DD81-E099-1941-8E8F-13B5792E7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E51C2-51D1-2844-8B92-1AB1C256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CC5F9-6DC8-594D-8441-39AD7AEA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1B4EFF-3B22-2F41-A787-1EA409D2FB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-11577"/>
            <a:ext cx="10515600" cy="106487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3159023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F08A00F-8B92-E44C-8884-F809B120E6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165"/>
          <a:stretch/>
        </p:blipFill>
        <p:spPr>
          <a:xfrm>
            <a:off x="1" y="0"/>
            <a:ext cx="12193471" cy="643525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5DD81-E099-1941-8E8F-13B5792E7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E51C2-51D1-2844-8B92-1AB1C256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CC5F9-6DC8-594D-8441-39AD7AEA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D7FB866-2DBC-4546-A70D-7847CC3DB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-1157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3980812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CF7D430-DA5A-AE4F-815E-808B6CB819F0}"/>
              </a:ext>
            </a:extLst>
          </p:cNvPr>
          <p:cNvSpPr/>
          <p:nvPr/>
        </p:nvSpPr>
        <p:spPr>
          <a:xfrm>
            <a:off x="648182" y="6435252"/>
            <a:ext cx="3590479" cy="3651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F6C3EE-53EA-8841-AE5E-4D033C7AC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493943"/>
            <a:ext cx="10515600" cy="2555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975A66-0C4D-E74B-A752-506B36EED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29106" y="6435252"/>
            <a:ext cx="926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4/20/2022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E37071-1953-F449-9911-5C43C3CE9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8378" y="6435253"/>
            <a:ext cx="6884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>
                    <a:lumMod val="65000"/>
                  </a:schemeClr>
                </a:solidFill>
                <a:latin typeface="Helvetica" pitchFamily="2" charset="0"/>
              </a:defRPr>
            </a:lvl1pPr>
          </a:lstStyle>
          <a:p>
            <a:r>
              <a:rPr lang="en-US"/>
              <a:t>Department of Computer Science - Keeping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04E634-0D26-394D-BB12-B982CDF637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77578" y="6435252"/>
            <a:ext cx="460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>
                    <a:lumMod val="65000"/>
                  </a:schemeClr>
                </a:solidFill>
                <a:latin typeface="Helvetica" pitchFamily="2" charset="0"/>
              </a:defRPr>
            </a:lvl1pPr>
          </a:lstStyle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itle Placeholder 12">
            <a:extLst>
              <a:ext uri="{FF2B5EF4-FFF2-40B4-BE49-F238E27FC236}">
                <a16:creationId xmlns:a16="http://schemas.microsoft.com/office/drawing/2014/main" id="{F49C8A26-9D16-E04A-980E-5DD0108FD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322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5DF2674-7339-C84F-B2D7-B4544D96B62B}"/>
              </a:ext>
            </a:extLst>
          </p:cNvPr>
          <p:cNvCxnSpPr/>
          <p:nvPr/>
        </p:nvCxnSpPr>
        <p:spPr>
          <a:xfrm>
            <a:off x="9237822" y="6435252"/>
            <a:ext cx="0" cy="3651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59E8A34-27F6-4844-86F7-7B16D6706028}"/>
              </a:ext>
            </a:extLst>
          </p:cNvPr>
          <p:cNvSpPr/>
          <p:nvPr/>
        </p:nvSpPr>
        <p:spPr>
          <a:xfrm>
            <a:off x="10695008" y="6435252"/>
            <a:ext cx="1400536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60C9C47-0E38-7A45-919B-0D897D3CFD9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451951" y="6385927"/>
            <a:ext cx="1608350" cy="47232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7921179-9006-364A-A52A-39E896D3E42E}"/>
              </a:ext>
            </a:extLst>
          </p:cNvPr>
          <p:cNvGrpSpPr/>
          <p:nvPr/>
        </p:nvGrpSpPr>
        <p:grpSpPr>
          <a:xfrm>
            <a:off x="166625" y="6481552"/>
            <a:ext cx="399735" cy="266490"/>
            <a:chOff x="5794248" y="5022586"/>
            <a:chExt cx="603504" cy="402336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12D07B2-634A-7E40-B5FB-3A95E62E71C8}"/>
                </a:ext>
              </a:extLst>
            </p:cNvPr>
            <p:cNvSpPr/>
            <p:nvPr userDrawn="1"/>
          </p:nvSpPr>
          <p:spPr>
            <a:xfrm>
              <a:off x="5794248" y="5026172"/>
              <a:ext cx="201168" cy="201168"/>
            </a:xfrm>
            <a:prstGeom prst="rect">
              <a:avLst/>
            </a:prstGeom>
            <a:solidFill>
              <a:srgbClr val="003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CA165E0-3E2F-9144-BBBD-C019A42DCEDB}"/>
                </a:ext>
              </a:extLst>
            </p:cNvPr>
            <p:cNvSpPr/>
            <p:nvPr userDrawn="1"/>
          </p:nvSpPr>
          <p:spPr>
            <a:xfrm>
              <a:off x="5995416" y="5223754"/>
              <a:ext cx="201168" cy="201168"/>
            </a:xfrm>
            <a:prstGeom prst="rect">
              <a:avLst/>
            </a:prstGeom>
            <a:solidFill>
              <a:srgbClr val="003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01D80FB-BD8F-6148-A5F4-CFE80E3A7F13}"/>
                </a:ext>
              </a:extLst>
            </p:cNvPr>
            <p:cNvSpPr/>
            <p:nvPr userDrawn="1"/>
          </p:nvSpPr>
          <p:spPr>
            <a:xfrm>
              <a:off x="6196584" y="5022586"/>
              <a:ext cx="201168" cy="201168"/>
            </a:xfrm>
            <a:prstGeom prst="rect">
              <a:avLst/>
            </a:prstGeom>
            <a:solidFill>
              <a:srgbClr val="003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556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377" rtl="0" eaLnBrk="1" latinLnBrk="0" hangingPunct="1">
        <a:lnSpc>
          <a:spcPct val="90000"/>
        </a:lnSpc>
        <a:spcBef>
          <a:spcPct val="0"/>
        </a:spcBef>
        <a:buNone/>
        <a:defRPr sz="4800" b="0" i="0" kern="1200">
          <a:solidFill>
            <a:schemeClr val="bg1"/>
          </a:solidFill>
          <a:latin typeface="Helvetica" pitchFamily="2" charset="0"/>
          <a:ea typeface="+mj-ea"/>
          <a:cs typeface="+mj-cs"/>
        </a:defRPr>
      </a:lvl1pPr>
    </p:titleStyle>
    <p:bodyStyle>
      <a:lvl1pPr marL="0" indent="0" algn="ctr" defTabSz="914377" rtl="0" eaLnBrk="1" latinLnBrk="0" hangingPunct="1">
        <a:lnSpc>
          <a:spcPct val="90000"/>
        </a:lnSpc>
        <a:spcBef>
          <a:spcPts val="1000"/>
        </a:spcBef>
        <a:buFontTx/>
        <a:buNone/>
        <a:defRPr sz="2400" b="0" i="0" kern="1200" cap="all" baseline="0">
          <a:solidFill>
            <a:schemeClr val="bg2"/>
          </a:solidFill>
          <a:latin typeface="Helvetica" pitchFamily="2" charset="0"/>
          <a:ea typeface="+mn-ea"/>
          <a:cs typeface="+mn-cs"/>
        </a:defRPr>
      </a:lvl1pPr>
      <a:lvl2pPr marL="457189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914377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371566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1828754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3FA58-A4E7-4073-A7E4-1FD2AA4125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QuantC</a:t>
            </a:r>
            <a:r>
              <a:rPr lang="en-US" dirty="0"/>
              <a:t>: A CUDA-Inspired Language for Quantum Computing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EC19E5-9437-4CB2-AA50-AB1A83C8DB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62CA04-5783-41DB-800B-CC55DE718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049B3-1445-4842-BDA4-90171CAF3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2E65BA-4D2B-455D-ACBA-62F590D21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224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10983-7839-4E7D-AC2A-A598CCAC8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Calling Quantum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345A5-D763-494A-821A-ED522540F8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880" y="1830228"/>
            <a:ext cx="6265845" cy="4351338"/>
          </a:xfrm>
        </p:spPr>
        <p:txBody>
          <a:bodyPr>
            <a:normAutofit fontScale="850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When calling a quantum function in classical code, the compiler substitutes it with a call to a function to transmit the compiled quantum code to the quantum computer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The quantum </a:t>
            </a:r>
            <a:r>
              <a:rPr lang="en-US" i="1" dirty="0"/>
              <a:t>intermediate representation</a:t>
            </a:r>
            <a:r>
              <a:rPr lang="en-US" dirty="0"/>
              <a:t> (IR) is stored as a string created by the compiler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It’s assumed that any additional translation from the quantum IR to quantum machine instructions is handled by the quantum computer itself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Constraints on quantum functions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Can have quantum arguments, but they must be pass by reference (pointer)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Only functions with exclusively classical arguments passed by value can be called from classical code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They can return values, but only classical values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Recursive calls are not allowed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/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914F8C-3874-4E94-BBD4-413D37C1EE0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683C3E-9CD7-4687-9144-774B3B6A5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49E7B0-1E1C-4718-B6D9-39FBC6ABB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07AAFB-F319-4753-9F33-BC043F254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10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01CB8-3C79-4F39-99D1-2751183988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0648" b="60615"/>
          <a:stretch/>
        </p:blipFill>
        <p:spPr>
          <a:xfrm>
            <a:off x="7477011" y="1506017"/>
            <a:ext cx="2684026" cy="11204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89CC68-0B0B-4699-B6F7-B803A47089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366"/>
          <a:stretch/>
        </p:blipFill>
        <p:spPr>
          <a:xfrm>
            <a:off x="7477011" y="2769584"/>
            <a:ext cx="4714989" cy="17391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9A20DF4-8C6A-4386-8160-31A47262E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011" y="4725352"/>
            <a:ext cx="4714989" cy="133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13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4BFD0-949F-4DAC-98F3-617DD1E14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Semantics of Quantum Variables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2AA08A-163E-4473-AA60-96C8900A1CA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96E193-2C82-42CC-856D-062DD042B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2953D9-1375-48F0-A5DF-4A0B25067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27AA0D-09C9-4D1C-98A0-F15EBAB38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11</a:t>
            </a:fld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BE45DDC-D0F7-439D-A1C2-05DC23FBB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14343"/>
            <a:ext cx="5526921" cy="4351338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With qubits, what assignment means becomes tricker to define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Between two quantum variables, assignment has </a:t>
            </a:r>
            <a:r>
              <a:rPr lang="en-US" i="1" dirty="0"/>
              <a:t>move semantics </a:t>
            </a:r>
            <a:r>
              <a:rPr lang="en-US" dirty="0"/>
              <a:t>rather than </a:t>
            </a:r>
            <a:r>
              <a:rPr lang="en-US" i="1" dirty="0"/>
              <a:t>copy semantics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The variables being assigned to must be uninitialized, and the variables being used in the assignment expression can’t be used again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When working with expressions with multiple variables, need to establish a 1-to-1 mapping of names across assignment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This is all checked by the compiler at compile time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/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9DD37C8-F9B8-429B-AA83-8F07A400C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84711"/>
            <a:ext cx="6028859" cy="321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58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A2540-703E-435F-A8B5-9AB9783E8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Quantum Operations (Classical)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ED368-F187-42D1-9E89-C51AA338F5E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FAE0B0-2FE2-40CF-ADED-01A954D5D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0DF75C-7C1D-4748-B1E7-87E002311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971822-CA3F-4A90-A2B3-394D0ACB7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12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465AD07-391B-4910-A69A-525598041F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708" y="2243204"/>
            <a:ext cx="7301746" cy="237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414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A2540-703E-435F-A8B5-9AB9783E8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Quantum Operations (Unary)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ED368-F187-42D1-9E89-C51AA338F5E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FAE0B0-2FE2-40CF-ADED-01A954D5D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0DF75C-7C1D-4748-B1E7-87E002311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971822-CA3F-4A90-A2B3-394D0ACB7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F3181F-3BF5-4517-BB8C-796C4C5BA3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168" y="1660335"/>
            <a:ext cx="5456393" cy="12497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74D03D-F1D9-4354-98A2-4FBEC53F336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1651"/>
          <a:stretch/>
        </p:blipFill>
        <p:spPr>
          <a:xfrm>
            <a:off x="228601" y="3093342"/>
            <a:ext cx="5992887" cy="12497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89F5A0-C367-4232-9D78-C5E06FA9D3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1651"/>
          <a:stretch/>
        </p:blipFill>
        <p:spPr>
          <a:xfrm>
            <a:off x="251168" y="4628712"/>
            <a:ext cx="5456393" cy="11379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F4A95C-3763-443F-B90D-EF4CAD484D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2504" y="1560639"/>
            <a:ext cx="4018328" cy="456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971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A2540-703E-435F-A8B5-9AB9783E8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Quantum Operations (Binary)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ED368-F187-42D1-9E89-C51AA338F5E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FAE0B0-2FE2-40CF-ADED-01A954D5D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0DF75C-7C1D-4748-B1E7-87E002311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971822-CA3F-4A90-A2B3-394D0ACB7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14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B47014-CA54-4FD5-AEE1-938A127CCF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440" y="2362734"/>
            <a:ext cx="9207120" cy="213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49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A2540-703E-435F-A8B5-9AB9783E8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Quantum Operations (Modifiers)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ED368-F187-42D1-9E89-C51AA338F5E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FAE0B0-2FE2-40CF-ADED-01A954D5D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0DF75C-7C1D-4748-B1E7-87E002311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971822-CA3F-4A90-A2B3-394D0ACB7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15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F1CB8B6-94FB-4806-8C4E-848ADB489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1645" y="2304893"/>
            <a:ext cx="8573696" cy="224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94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A6BA9-2961-4342-BB0E-D7589E474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Implementation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EAA42E-7534-4435-87C6-4C6F2BF0EFF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A7F7F6-43B2-4C3A-80C7-1DC21CFE3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80DCF2-C99D-4584-83AA-053801BF7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CCD987-8DDC-4A10-9550-507C1B689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16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FB9EC62-9F23-4B06-8A26-326D9FB80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662" y="2584947"/>
            <a:ext cx="1830156" cy="2057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F4AC342-44F0-497B-B283-F8FDA3759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8445" y="2528369"/>
            <a:ext cx="2173024" cy="15392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02E1E76-FB3B-417D-9DB2-A65E404CA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6872" y="2693817"/>
            <a:ext cx="1704748" cy="18411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303E8D0-E265-4960-8A9B-29C5FF8473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0977" y="4595217"/>
            <a:ext cx="2992832" cy="92107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F5E94BB-8A41-4762-9C2B-B5121AC3482F}"/>
              </a:ext>
            </a:extLst>
          </p:cNvPr>
          <p:cNvSpPr txBox="1"/>
          <p:nvPr/>
        </p:nvSpPr>
        <p:spPr>
          <a:xfrm>
            <a:off x="1837258" y="1676725"/>
            <a:ext cx="1991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Lexer</a:t>
            </a:r>
            <a:r>
              <a:rPr lang="en-US" dirty="0"/>
              <a:t> &amp; Parser:</a:t>
            </a:r>
          </a:p>
          <a:p>
            <a:pPr algn="ctr"/>
            <a:r>
              <a:rPr lang="en-US" dirty="0"/>
              <a:t>Flex &amp; Bison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B5CF44-92B0-4624-B623-9F9B789160F2}"/>
              </a:ext>
            </a:extLst>
          </p:cNvPr>
          <p:cNvSpPr txBox="1"/>
          <p:nvPr/>
        </p:nvSpPr>
        <p:spPr>
          <a:xfrm>
            <a:off x="3813514" y="1672525"/>
            <a:ext cx="2777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AST &amp; Semantics Checking:</a:t>
            </a:r>
          </a:p>
          <a:p>
            <a:pPr algn="ctr"/>
            <a:r>
              <a:rPr lang="en-US" dirty="0"/>
              <a:t>Hand-coded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9CB6C9-947E-446C-8265-75568CCF5681}"/>
              </a:ext>
            </a:extLst>
          </p:cNvPr>
          <p:cNvSpPr txBox="1"/>
          <p:nvPr/>
        </p:nvSpPr>
        <p:spPr>
          <a:xfrm>
            <a:off x="7186105" y="1572718"/>
            <a:ext cx="2777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Code generation:</a:t>
            </a:r>
          </a:p>
          <a:p>
            <a:pPr algn="ctr"/>
            <a:r>
              <a:rPr lang="en-US" dirty="0"/>
              <a:t>LLVM (Classical)</a:t>
            </a:r>
            <a:br>
              <a:rPr lang="en-US" dirty="0"/>
            </a:br>
            <a:r>
              <a:rPr lang="en-US" dirty="0" err="1"/>
              <a:t>Quil</a:t>
            </a:r>
            <a:r>
              <a:rPr lang="en-US" dirty="0"/>
              <a:t> (Quantum)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A6CC1A7-5C2D-4495-B024-A5AD6E8359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572" y="2678857"/>
            <a:ext cx="1038225" cy="12382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519B50A-BA5F-4B9E-AFCE-85F97572F4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84120" y="2678856"/>
            <a:ext cx="1038225" cy="123825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FFB93FA-750C-420E-B560-E11449FD6A4A}"/>
              </a:ext>
            </a:extLst>
          </p:cNvPr>
          <p:cNvSpPr txBox="1"/>
          <p:nvPr/>
        </p:nvSpPr>
        <p:spPr>
          <a:xfrm>
            <a:off x="-153887" y="1697619"/>
            <a:ext cx="1991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Preprocessing:</a:t>
            </a:r>
          </a:p>
          <a:p>
            <a:pPr algn="ctr"/>
            <a:r>
              <a:rPr lang="en-US" dirty="0"/>
              <a:t>GCC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71678FB-1C04-4C1D-81CE-9E30A611CE60}"/>
              </a:ext>
            </a:extLst>
          </p:cNvPr>
          <p:cNvSpPr txBox="1"/>
          <p:nvPr/>
        </p:nvSpPr>
        <p:spPr>
          <a:xfrm>
            <a:off x="10197705" y="1677848"/>
            <a:ext cx="201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Linking:</a:t>
            </a:r>
          </a:p>
          <a:p>
            <a:pPr algn="ctr"/>
            <a:r>
              <a:rPr lang="en-US" dirty="0"/>
              <a:t>GCC</a:t>
            </a:r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23A80ED5-EE0F-44FE-94F9-194ED6E045A3}"/>
              </a:ext>
            </a:extLst>
          </p:cNvPr>
          <p:cNvCxnSpPr>
            <a:stCxn id="18" idx="3"/>
            <a:endCxn id="12" idx="1"/>
          </p:cNvCxnSpPr>
          <p:nvPr/>
        </p:nvCxnSpPr>
        <p:spPr>
          <a:xfrm>
            <a:off x="1360797" y="3297982"/>
            <a:ext cx="576075" cy="316399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D65712BF-E900-4B0D-8E20-068E60885F23}"/>
              </a:ext>
            </a:extLst>
          </p:cNvPr>
          <p:cNvCxnSpPr>
            <a:stCxn id="12" idx="3"/>
            <a:endCxn id="10" idx="1"/>
          </p:cNvCxnSpPr>
          <p:nvPr/>
        </p:nvCxnSpPr>
        <p:spPr>
          <a:xfrm flipV="1">
            <a:off x="3641620" y="3613647"/>
            <a:ext cx="644042" cy="73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04F30514-5FDF-49BE-98C5-353F971C88E2}"/>
              </a:ext>
            </a:extLst>
          </p:cNvPr>
          <p:cNvCxnSpPr>
            <a:stCxn id="10" idx="3"/>
            <a:endCxn id="11" idx="1"/>
          </p:cNvCxnSpPr>
          <p:nvPr/>
        </p:nvCxnSpPr>
        <p:spPr>
          <a:xfrm flipV="1">
            <a:off x="6115818" y="3297982"/>
            <a:ext cx="1372627" cy="315665"/>
          </a:xfrm>
          <a:prstGeom prst="bentConnector3">
            <a:avLst>
              <a:gd name="adj1" fmla="val 30967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87334B97-743C-4736-B629-912C77EDF018}"/>
              </a:ext>
            </a:extLst>
          </p:cNvPr>
          <p:cNvCxnSpPr>
            <a:cxnSpLocks/>
            <a:stCxn id="10" idx="3"/>
            <a:endCxn id="14" idx="1"/>
          </p:cNvCxnSpPr>
          <p:nvPr/>
        </p:nvCxnSpPr>
        <p:spPr>
          <a:xfrm>
            <a:off x="6115818" y="3613647"/>
            <a:ext cx="855159" cy="144210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24B58C90-93ED-4CBF-9175-5D371828EB85}"/>
              </a:ext>
            </a:extLst>
          </p:cNvPr>
          <p:cNvCxnSpPr>
            <a:stCxn id="11" idx="3"/>
            <a:endCxn id="19" idx="1"/>
          </p:cNvCxnSpPr>
          <p:nvPr/>
        </p:nvCxnSpPr>
        <p:spPr>
          <a:xfrm flipV="1">
            <a:off x="9661469" y="3297981"/>
            <a:ext cx="1022651" cy="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B022D094-5A0A-4D51-B115-5343A46F5AEE}"/>
              </a:ext>
            </a:extLst>
          </p:cNvPr>
          <p:cNvCxnSpPr>
            <a:stCxn id="14" idx="3"/>
            <a:endCxn id="19" idx="1"/>
          </p:cNvCxnSpPr>
          <p:nvPr/>
        </p:nvCxnSpPr>
        <p:spPr>
          <a:xfrm flipV="1">
            <a:off x="9963809" y="3297981"/>
            <a:ext cx="720311" cy="175777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1414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A6BA9-2961-4342-BB0E-D7589E474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429C88-9D9A-43C1-AB80-C95D2068E7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Established compilation of minimal amount of classical/quantum code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Basically, can compile main() and make a call to a quantum function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Can</a:t>
            </a:r>
            <a:r>
              <a:rPr lang="en-US" dirty="0"/>
              <a:t> compile down to Linux object files/executables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Can link with </a:t>
            </a:r>
            <a:r>
              <a:rPr lang="en-US" dirty="0"/>
              <a:t>standard C library code</a:t>
            </a:r>
            <a:endParaRPr lang="en-US" cap="non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Created a basic version of code that can communicate quantum code with a local simulator (QVM) over HTTP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Next Phase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Complete quantum operation code generation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Handle assignment of quantum variables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Handle generate code for multiple quantum functions in the same translation unit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Add all/most classical constructs (if/else, for loop, etc.) to both kinds of code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cap="none" dirty="0"/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cap="none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cap="non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EAA42E-7534-4435-87C6-4C6F2BF0EFF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A7F7F6-43B2-4C3A-80C7-1DC21CFE3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80DCF2-C99D-4584-83AA-053801BF7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CCD987-8DDC-4A10-9550-507C1B689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5098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4BFB9-2210-46E2-9340-8D1FDB38D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9A5B3C-AF99-43E3-A8D0-7C0EAB931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A5B33B-384A-4DF6-B971-349CBE76C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E7FD1C-AEBE-4A92-8F79-9C1F6FC5A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132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1A07D-A1E8-41A5-BF53-8B8C48B09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Crash Course in Quantum Computing: Qubits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3B879E-9AF7-430B-907A-0B4F4B8BF6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i="1" cap="none" dirty="0"/>
              <a:t>Qubits</a:t>
            </a:r>
            <a:r>
              <a:rPr lang="en-US" cap="none" dirty="0"/>
              <a:t> are like bits, but are based on some quantum phenomenon with a binary set of states when measured</a:t>
            </a:r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Can store 0 and 1 like a regular bit, but can also be in a </a:t>
            </a:r>
            <a:r>
              <a:rPr lang="en-US" i="1" cap="none" dirty="0"/>
              <a:t>superposition</a:t>
            </a:r>
            <a:r>
              <a:rPr lang="en-US" cap="none" dirty="0"/>
              <a:t> of 0 and 1</a:t>
            </a:r>
            <a:endParaRPr lang="en-US" i="1" cap="none" dirty="0"/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Measuring a qubit causes it to </a:t>
            </a:r>
            <a:r>
              <a:rPr lang="en-US" i="1" cap="none" dirty="0"/>
              <a:t>collapse</a:t>
            </a:r>
            <a:r>
              <a:rPr lang="en-US" cap="none" dirty="0"/>
              <a:t> into either a 0 or 1 if it’s in a superposition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841BB2-C90A-4AE1-AFB2-98613D2A621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3FBF7A-694F-4488-B6C8-EF142825F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72AE3B-7CB2-4E93-A2AE-934C651E0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B03BC9-C7BC-41EA-9BD1-1622E73D2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328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1A07D-A1E8-41A5-BF53-8B8C48B09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Crash Course in Quantum Computing: Gates and Measuring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3B879E-9AF7-430B-907A-0B4F4B8BF6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A common representation of computations on qubits is as a circuit, with operations represented as </a:t>
            </a:r>
            <a:r>
              <a:rPr lang="en-US" i="1" cap="none" dirty="0"/>
              <a:t>quantum logic</a:t>
            </a:r>
            <a:r>
              <a:rPr lang="en-US" cap="none" dirty="0"/>
              <a:t> </a:t>
            </a:r>
            <a:r>
              <a:rPr lang="en-US" i="1" cap="none" dirty="0"/>
              <a:t>gates</a:t>
            </a:r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Quantum circuits are just as computationally powerful as classical circuits</a:t>
            </a:r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However, quantum circuits do have some constraints classical versions don’t have</a:t>
            </a:r>
          </a:p>
          <a:p>
            <a:pPr marL="1142980" lvl="1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Gates/circuits must be reversible; at minimum, the # outputs = # inputs</a:t>
            </a:r>
          </a:p>
          <a:p>
            <a:pPr marL="1142980" lvl="1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Gates can’t be used to copy or delete arbitrary quantum states</a:t>
            </a:r>
          </a:p>
          <a:p>
            <a:pPr>
              <a:lnSpc>
                <a:spcPct val="250000"/>
              </a:lnSpc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841BB2-C90A-4AE1-AFB2-98613D2A621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D964CB-6074-4F81-847B-7DB061FA3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994384-ACE4-4C9E-BF3D-BF0156E10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7E7A1F-43EE-4792-A6C7-E1217413D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09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89509-9E3E-40AE-B125-B10A5DD9C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354789"/>
            <a:ext cx="6211704" cy="643572"/>
          </a:xfrm>
        </p:spPr>
        <p:txBody>
          <a:bodyPr>
            <a:normAutofit fontScale="90000"/>
          </a:bodyPr>
          <a:lstStyle/>
          <a:p>
            <a:r>
              <a:rPr lang="en-US" dirty="0"/>
              <a:t>Crash Course in Quantum Mechanics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4C19AF1-D7D7-4468-96B6-CB8E3790449B}"/>
                  </a:ext>
                </a:extLst>
              </p:cNvPr>
              <p:cNvSpPr>
                <a:spLocks noGrp="1"/>
              </p:cNvSpPr>
              <p:nvPr>
                <p:ph type="body" sz="half" idx="2"/>
              </p:nvPr>
            </p:nvSpPr>
            <p:spPr>
              <a:xfrm>
                <a:off x="457200" y="1106108"/>
                <a:ext cx="5303520" cy="4813680"/>
              </a:xfrm>
            </p:spPr>
            <p:txBody>
              <a:bodyPr/>
              <a:lstStyle/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1800" cap="none" dirty="0">
                    <a:latin typeface="+mn-lt"/>
                  </a:rPr>
                  <a:t>Value of a qubit is represented by a </a:t>
                </a:r>
                <a:r>
                  <a:rPr lang="en-US" cap="none" dirty="0"/>
                  <a:t>normalized </a:t>
                </a:r>
                <a:r>
                  <a:rPr lang="en-US" sz="1800" cap="none" dirty="0">
                    <a:latin typeface="+mn-lt"/>
                  </a:rPr>
                  <a:t>vector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b="0" i="1" cap="none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 cap="none" smtClean="0">
                            <a:latin typeface="Cambria Math" panose="02040503050406030204" pitchFamily="18" charset="0"/>
                          </a:rPr>
                          <m:t>ℂ</m:t>
                        </m:r>
                      </m:e>
                      <m:sup>
                        <m:r>
                          <a:rPr lang="en-US" sz="1800" b="0" i="1" cap="none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cap="none" dirty="0">
                  <a:latin typeface="+mn-lt"/>
                </a:endParaRPr>
              </a:p>
              <a:p>
                <a:pPr marL="800089" lvl="1" indent="-342900" algn="l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>
                        <a:lumMod val="75000"/>
                      </a:schemeClr>
                    </a:solidFill>
                  </a:rPr>
                  <a:t>First coefficient is always taken to be real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cap="none" dirty="0">
                    <a:latin typeface="+mn-lt"/>
                  </a:rPr>
                  <a:t>Gates are unitary matrices in</a:t>
                </a:r>
                <a14:m>
                  <m:oMath xmlns:m="http://schemas.openxmlformats.org/officeDocument/2006/math">
                    <m:r>
                      <a:rPr lang="en-US" cap="none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b="0" i="1" cap="none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cap="none" smtClean="0">
                            <a:latin typeface="Cambria Math" panose="02040503050406030204" pitchFamily="18" charset="0"/>
                          </a:rPr>
                          <m:t>ℂ</m:t>
                        </m:r>
                      </m:e>
                      <m:sup>
                        <m:sSup>
                          <m:sSupPr>
                            <m:ctrlPr>
                              <a:rPr lang="en-US" b="0" i="1" cap="none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cap="none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b="0" i="1" cap="none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b="0" i="1" cap="none" smtClean="0">
                            <a:latin typeface="Cambria Math" panose="020405030504060302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b="0" i="1" cap="none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cap="none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b="0" i="1" cap="none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sup>
                    </m:sSup>
                  </m:oMath>
                </a14:m>
                <a:endParaRPr lang="en-US" cap="none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  <a:p>
                <a:pPr marL="800089" lvl="1" indent="-342900" algn="l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>
                        <a:lumMod val="75000"/>
                      </a:schemeClr>
                    </a:solidFill>
                  </a:rPr>
                  <a:t>Unitary: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𝑈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p>
                        <m:r>
                          <a:rPr lang="en-US" i="1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†</m:t>
                        </m:r>
                      </m:sup>
                    </m:sSup>
                    <m:r>
                      <a:rPr lang="en-US" b="0" i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†</m:t>
                        </m:r>
                      </m:sup>
                    </m:sSup>
                    <m:r>
                      <a:rPr lang="en-US" b="0" i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b="0" i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endParaRPr lang="en-US" cap="all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cap="none" dirty="0"/>
                  <a:t>Measurement corresponds to randomly picking a base state, where the probability of picking it is based on the coefficient in the qubit vector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endParaRPr lang="en-US" cap="none" dirty="0"/>
              </a:p>
              <a:p>
                <a:pPr marL="800089" lvl="1" indent="-342900" algn="l">
                  <a:buFont typeface="Arial" panose="020B0604020202020204" pitchFamily="34" charset="0"/>
                  <a:buChar char="•"/>
                </a:pPr>
                <a:endParaRPr lang="en-US" cap="none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4C19AF1-D7D7-4468-96B6-CB8E3790449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xfrm>
                <a:off x="457200" y="1106108"/>
                <a:ext cx="5303520" cy="4813680"/>
              </a:xfrm>
              <a:blipFill>
                <a:blip r:embed="rId3"/>
                <a:stretch>
                  <a:fillRect l="-690" t="-1139" r="-17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96937913-CB8C-41A9-A585-4E69E201A8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3641" y="294640"/>
            <a:ext cx="5011346" cy="5694158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5857E6F0-EC9E-42A9-95B0-C1947BAAB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C50F9E6-0DF6-43CC-9B40-2C5B7D1BD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A131095-1B7E-4BD6-BC65-C12BD1E2F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4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DE974A2-E8FD-40D8-813A-2D118ABB5C0F}"/>
                  </a:ext>
                </a:extLst>
              </p:cNvPr>
              <p:cNvSpPr txBox="1"/>
              <p:nvPr/>
            </p:nvSpPr>
            <p:spPr>
              <a:xfrm>
                <a:off x="6214" y="4013994"/>
                <a:ext cx="6205491" cy="1060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sz="2800" b="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𝜓</m:t>
                      </m:r>
                      <m:r>
                        <a:rPr lang="en-US" sz="28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⟩=</m:t>
                      </m:r>
                      <m:func>
                        <m:funcPr>
                          <m:ctrlP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i="0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sz="2800" i="1" dirty="0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num>
                                <m:den>
                                  <m: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US" sz="28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|0⟩+</m:t>
                      </m:r>
                      <m:func>
                        <m:funcPr>
                          <m:ctrlP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i="0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2800" i="1" dirty="0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num>
                                <m:den>
                                  <m: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sSup>
                        <m:sSupPr>
                          <m:ctrlP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𝜑</m:t>
                          </m:r>
                        </m:sup>
                      </m:sSup>
                      <m:r>
                        <a:rPr lang="en-US" sz="28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|1⟩</m:t>
                      </m:r>
                    </m:oMath>
                  </m:oMathPara>
                </a14:m>
                <a:endParaRPr lang="en-US" sz="28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DE974A2-E8FD-40D8-813A-2D118ABB5C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4" y="4013994"/>
                <a:ext cx="6205491" cy="106048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B6919DB-D0FB-476C-88BF-14DE102C9212}"/>
                  </a:ext>
                </a:extLst>
              </p:cNvPr>
              <p:cNvSpPr txBox="1"/>
              <p:nvPr/>
            </p:nvSpPr>
            <p:spPr>
              <a:xfrm>
                <a:off x="1453550" y="5289971"/>
                <a:ext cx="3205851" cy="4619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b="0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d>
                        <m:dPr>
                          <m:begChr m:val="|"/>
                          <m:endChr m:val="⟩"/>
                          <m:ctrlP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B6919DB-D0FB-476C-88BF-14DE102C9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3550" y="5289971"/>
                <a:ext cx="3205851" cy="46192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053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068C8E-7ABB-4CC1-A767-0932EFC1B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9B90B7-64C8-4BFB-9D1E-1991F9009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B0DFC-62A3-4B09-BE80-BE54D49ED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A7B5B9C-1ED0-447B-916A-A77A54A72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Quantum Gates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D16D1B-7FD7-4EB9-AE6F-178E3979D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57" y="1320490"/>
            <a:ext cx="1886213" cy="12765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1971E59-0151-40C5-9556-22E2FDCE4A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657" y="2790736"/>
            <a:ext cx="1901223" cy="12456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84BF97F-12A0-45DC-8586-86A195C754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657" y="4142695"/>
            <a:ext cx="1886213" cy="210441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205CD56-5D4C-4BB1-82D1-9B1377F365BF}"/>
              </a:ext>
            </a:extLst>
          </p:cNvPr>
          <p:cNvSpPr txBox="1"/>
          <p:nvPr/>
        </p:nvSpPr>
        <p:spPr>
          <a:xfrm>
            <a:off x="172529" y="876345"/>
            <a:ext cx="3321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Classically Equivalent Gates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613E87-4D26-44DA-BC8D-77ADB16AD5EA}"/>
              </a:ext>
            </a:extLst>
          </p:cNvPr>
          <p:cNvSpPr txBox="1"/>
          <p:nvPr/>
        </p:nvSpPr>
        <p:spPr>
          <a:xfrm>
            <a:off x="2444312" y="1780948"/>
            <a:ext cx="2300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NOT (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a.k.a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X-gate)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4379E0-F375-4C28-978B-2F86AF30303B}"/>
              </a:ext>
            </a:extLst>
          </p:cNvPr>
          <p:cNvSpPr txBox="1"/>
          <p:nvPr/>
        </p:nvSpPr>
        <p:spPr>
          <a:xfrm>
            <a:off x="2485977" y="3086768"/>
            <a:ext cx="3237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XOR</a:t>
            </a:r>
          </a:p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a.k.a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Controlled NOT, CNOT)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0183DF-4FE6-455D-A4E4-2E7EA66017F1}"/>
              </a:ext>
            </a:extLst>
          </p:cNvPr>
          <p:cNvSpPr txBox="1"/>
          <p:nvPr/>
        </p:nvSpPr>
        <p:spPr>
          <a:xfrm>
            <a:off x="2485977" y="4697261"/>
            <a:ext cx="3539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AND (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a.k.a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Toffoli gate, CCNOT)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8D5951-DD6E-484D-B4AF-256E42F064DF}"/>
              </a:ext>
            </a:extLst>
          </p:cNvPr>
          <p:cNvSpPr txBox="1"/>
          <p:nvPr/>
        </p:nvSpPr>
        <p:spPr>
          <a:xfrm>
            <a:off x="6301132" y="951158"/>
            <a:ext cx="3321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Purely Quantum Gates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82E9483-312F-4086-AA2D-B18DBC89DA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1126" y="1668650"/>
            <a:ext cx="2127974" cy="1258704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4CF35C59-1550-45CB-83CF-C23CD38CB989}"/>
              </a:ext>
            </a:extLst>
          </p:cNvPr>
          <p:cNvGrpSpPr/>
          <p:nvPr/>
        </p:nvGrpSpPr>
        <p:grpSpPr>
          <a:xfrm>
            <a:off x="6461126" y="3649079"/>
            <a:ext cx="2127974" cy="1401229"/>
            <a:chOff x="7660468" y="3499863"/>
            <a:chExt cx="2463306" cy="1382064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D4CB770-841A-41CF-B603-B580250AA5FB}"/>
                </a:ext>
              </a:extLst>
            </p:cNvPr>
            <p:cNvSpPr>
              <a:spLocks/>
            </p:cNvSpPr>
            <p:nvPr/>
          </p:nvSpPr>
          <p:spPr>
            <a:xfrm>
              <a:off x="7660468" y="3499863"/>
              <a:ext cx="2463306" cy="138206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C9EB395B-4D58-4FE8-8C6E-BB1187569A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20558" y="3727388"/>
              <a:ext cx="2143125" cy="828675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A1C56DE-BC8D-4859-A79E-BAE821B08997}"/>
              </a:ext>
            </a:extLst>
          </p:cNvPr>
          <p:cNvSpPr txBox="1"/>
          <p:nvPr/>
        </p:nvSpPr>
        <p:spPr>
          <a:xfrm>
            <a:off x="8892121" y="2092055"/>
            <a:ext cx="284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Hadamard gate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94901DA-0E33-481F-9FBD-AC8D654FE67D}"/>
                  </a:ext>
                </a:extLst>
              </p:cNvPr>
              <p:cNvSpPr txBox="1"/>
              <p:nvPr/>
            </p:nvSpPr>
            <p:spPr>
              <a:xfrm>
                <a:off x="9025157" y="4127458"/>
                <a:ext cx="1131272" cy="3030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𝑁𝑂𝑇</m:t>
                        </m:r>
                      </m:e>
                    </m:rad>
                  </m:oMath>
                </a14:m>
                <a:r>
                  <a:rPr lang="en-US" dirty="0">
                    <a:solidFill>
                      <a:schemeClr val="bg1">
                        <a:lumMod val="75000"/>
                      </a:schemeClr>
                    </a:solidFill>
                  </a:rPr>
                  <a:t> gate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94901DA-0E33-481F-9FBD-AC8D654FE6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5157" y="4127458"/>
                <a:ext cx="1131272" cy="303096"/>
              </a:xfrm>
              <a:prstGeom prst="rect">
                <a:avLst/>
              </a:prstGeom>
              <a:blipFill>
                <a:blip r:embed="rId7"/>
                <a:stretch>
                  <a:fillRect t="-16000" r="-11351" b="-4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9864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71B615-EF8E-4B1A-B9E5-82FA09010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77297A-6954-44D3-BADB-20142901C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12AF7E-6769-4B96-8B5C-CEA22B016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AF50A3-BC7B-48F5-8637-CEF1492044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9021" y="2161141"/>
            <a:ext cx="5949145" cy="21870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17EAEEF-21F7-4D76-8EF1-4EA70031D060}"/>
              </a:ext>
            </a:extLst>
          </p:cNvPr>
          <p:cNvSpPr txBox="1"/>
          <p:nvPr/>
        </p:nvSpPr>
        <p:spPr>
          <a:xfrm>
            <a:off x="6816604" y="1625854"/>
            <a:ext cx="4433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Full Adder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F508D52-F183-425B-B131-4EA1F81A5C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43" y="2277375"/>
            <a:ext cx="3841731" cy="19088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AF0A4B9-75AB-4596-A7A4-1A12A2E40670}"/>
              </a:ext>
            </a:extLst>
          </p:cNvPr>
          <p:cNvSpPr txBox="1"/>
          <p:nvPr/>
        </p:nvSpPr>
        <p:spPr>
          <a:xfrm>
            <a:off x="1349974" y="1625854"/>
            <a:ext cx="2553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Entanglement Circuit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710F7DC-EF83-4770-9D6C-9B020BE9CD76}"/>
                  </a:ext>
                </a:extLst>
              </p:cNvPr>
              <p:cNvSpPr txBox="1"/>
              <p:nvPr/>
            </p:nvSpPr>
            <p:spPr>
              <a:xfrm>
                <a:off x="1418986" y="4803789"/>
                <a:ext cx="2074653" cy="5879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00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⟩"/>
                              <m:ctrlPr>
                                <a:rPr lang="en-US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00</m:t>
                              </m:r>
                            </m:e>
                          </m:d>
                          <m: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+|11⟩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  <m: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b="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710F7DC-EF83-4770-9D6C-9B020BE9CD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8986" y="4803789"/>
                <a:ext cx="2074653" cy="587918"/>
              </a:xfrm>
              <a:prstGeom prst="rect">
                <a:avLst/>
              </a:prstGeom>
              <a:blipFill>
                <a:blip r:embed="rId4"/>
                <a:stretch>
                  <a:fillRect b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D4518E20-D4C3-4E58-BE94-6DE77D8DF659}"/>
              </a:ext>
            </a:extLst>
          </p:cNvPr>
          <p:cNvSpPr txBox="1"/>
          <p:nvPr/>
        </p:nvSpPr>
        <p:spPr>
          <a:xfrm>
            <a:off x="629728" y="86264"/>
            <a:ext cx="10481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Simple Circuit Examples</a:t>
            </a:r>
          </a:p>
        </p:txBody>
      </p:sp>
    </p:spTree>
    <p:extLst>
      <p:ext uri="{BB962C8B-B14F-4D97-AF65-F5344CB8AC3E}">
        <p14:creationId xmlns:p14="http://schemas.microsoft.com/office/powerpoint/2010/main" val="1764022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95A22-66D0-4BCE-A696-A298A4CA1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83172-7E21-4DD0-AA47-062BC10360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Create a language with syntax to support creating programs with both classical and quantum components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Minimize the overhead for learning the language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Extend an existing language, rather than start from scratch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Make distinguishing the two parts of code clear</a:t>
            </a:r>
            <a:endParaRPr lang="en-US" cap="none" dirty="0"/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Only introduce new syntax for new concepts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Avoid overloading the meaning of existing symbols for quantum code unless the semantics are closely related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Abstract communication between the classical and quantum computers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cap="none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cap="non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B6074A-0832-40B2-8A73-DA8A16B4B52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A3C4F6-0711-43B7-9198-438133FA6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1E4EA-7760-4336-A1DA-92210021A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DBDA4A-2974-40A8-BDF0-5611C8084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8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4F888F-A97A-4681-9D6B-4A586D0B4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12597B-3AAD-4F3E-B745-87455E505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40A866-1CF8-4C94-8F6D-6C8BC44D6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724D44-7E38-4F23-A279-16AAF23701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157" y="1183616"/>
            <a:ext cx="9192040" cy="449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852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10983-7839-4E7D-AC2A-A598CCAC8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Classifier: quantum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345A5-D763-494A-821A-ED522540F8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Keyword on functions to distinguish between classical code and quantum code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Inside quantum functions, variables can also be marked as quantum to differentiate between qubits and bits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914F8C-3874-4E94-BBD4-413D37C1EE0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683C3E-9CD7-4687-9144-774B3B6A5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4/20/2022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49E7B0-1E1C-4718-B6D9-39FBC6ABB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07AAFB-F319-4753-9F33-BC043F254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9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EE06E0E-BBB5-4903-B423-4511B0092F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" r="50000" b="83100"/>
          <a:stretch/>
        </p:blipFill>
        <p:spPr>
          <a:xfrm>
            <a:off x="3315522" y="4186928"/>
            <a:ext cx="4682118" cy="95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372305"/>
      </p:ext>
    </p:extLst>
  </p:cSld>
  <p:clrMapOvr>
    <a:masterClrMapping/>
  </p:clrMapOvr>
</p:sld>
</file>

<file path=ppt/theme/theme1.xml><?xml version="1.0" encoding="utf-8"?>
<a:theme xmlns:a="http://schemas.openxmlformats.org/drawingml/2006/main" name="UK Traditional PowerPoint Template 16x9 v2">
  <a:themeElements>
    <a:clrScheme name="UK Brand Color Set">
      <a:dk1>
        <a:srgbClr val="0033A0"/>
      </a:dk1>
      <a:lt1>
        <a:srgbClr val="FFFFFF"/>
      </a:lt1>
      <a:dk2>
        <a:srgbClr val="1B365D"/>
      </a:dk2>
      <a:lt2>
        <a:srgbClr val="DCDDDE"/>
      </a:lt2>
      <a:accent1>
        <a:srgbClr val="1E8AFF"/>
      </a:accent1>
      <a:accent2>
        <a:srgbClr val="FFA360"/>
      </a:accent2>
      <a:accent3>
        <a:srgbClr val="4CBCC0"/>
      </a:accent3>
      <a:accent4>
        <a:srgbClr val="FFC000"/>
      </a:accent4>
      <a:accent5>
        <a:srgbClr val="B1C9E8"/>
      </a:accent5>
      <a:accent6>
        <a:srgbClr val="D6D2C3"/>
      </a:accent6>
      <a:hlink>
        <a:srgbClr val="0C3AA7"/>
      </a:hlink>
      <a:folHlink>
        <a:srgbClr val="22477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K Traditional PowerPoint Template 16x9 v2" id="{DBF3E630-30D2-9449-8B7A-1E6570D85CE9}" vid="{DE29954E-186A-4F44-BE28-6CF4CFAAED6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 Basics of Quantum Computing</Template>
  <TotalTime>6722</TotalTime>
  <Words>1123</Words>
  <Application>Microsoft Office PowerPoint</Application>
  <PresentationFormat>Widescreen</PresentationFormat>
  <Paragraphs>174</Paragraphs>
  <Slides>18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Cambria Math</vt:lpstr>
      <vt:lpstr>Helvetica</vt:lpstr>
      <vt:lpstr>Wingdings</vt:lpstr>
      <vt:lpstr>UK Traditional PowerPoint Template 16x9 v2</vt:lpstr>
      <vt:lpstr>QuantC: A CUDA-Inspired Language for Quantum Computing</vt:lpstr>
      <vt:lpstr>Crash Course in Quantum Computing: Qubits</vt:lpstr>
      <vt:lpstr>Crash Course in Quantum Computing: Gates and Measuring</vt:lpstr>
      <vt:lpstr>Crash Course in Quantum Mechanics</vt:lpstr>
      <vt:lpstr>Examples of Quantum Gates</vt:lpstr>
      <vt:lpstr>PowerPoint Presentation</vt:lpstr>
      <vt:lpstr>Design Goals</vt:lpstr>
      <vt:lpstr>PowerPoint Presentation</vt:lpstr>
      <vt:lpstr>Storage Classifier: quantum</vt:lpstr>
      <vt:lpstr>Calling Quantum Functions</vt:lpstr>
      <vt:lpstr>Semantics of Quantum Variables</vt:lpstr>
      <vt:lpstr>Quantum Operations (Classical)</vt:lpstr>
      <vt:lpstr>Quantum Operations (Unary)</vt:lpstr>
      <vt:lpstr>Quantum Operations (Binary)</vt:lpstr>
      <vt:lpstr>Quantum Operations (Modifiers)</vt:lpstr>
      <vt:lpstr>Implementation</vt:lpstr>
      <vt:lpstr>Progress</vt:lpstr>
      <vt:lpstr>Demo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QuantC: A CUDA-Inspired Language for Quantum Computing</dc:title>
  <dc:creator>Burkett, Tyler</dc:creator>
  <cp:lastModifiedBy>Burkett, Tyler</cp:lastModifiedBy>
  <cp:revision>14</cp:revision>
  <dcterms:created xsi:type="dcterms:W3CDTF">2022-04-13T19:42:16Z</dcterms:created>
  <dcterms:modified xsi:type="dcterms:W3CDTF">2022-04-23T22:43:38Z</dcterms:modified>
</cp:coreProperties>
</file>